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2.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notesSlides/notesSlide3.xml" ContentType="application/vnd.openxmlformats-officedocument.presentationml.notesSlide+xml"/>
  <Override PartName="/ppt/tags/tag7.xml" ContentType="application/vnd.openxmlformats-officedocument.presentationml.tags+xml"/>
  <Override PartName="/ppt/notesSlides/notesSlide4.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5.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notesSlides/notesSlide6.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7.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notesSlides/notesSlide8.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9.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notesSlides/notesSlide10.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11.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12.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13.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notesSlides/notesSlide14.xml" ContentType="application/vnd.openxmlformats-officedocument.presentationml.notesSlide+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notesSlides/notesSlide15.xml" ContentType="application/vnd.openxmlformats-officedocument.presentationml.notesSlide+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notesSlides/notesSlide16.xml" ContentType="application/vnd.openxmlformats-officedocument.presentationml.notesSlide+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notesSlides/notesSlide17.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notesSlides/notesSlide18.xml" ContentType="application/vnd.openxmlformats-officedocument.presentationml.notesSlide+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notesSlides/notesSlide19.xml" ContentType="application/vnd.openxmlformats-officedocument.presentationml.notesSlide+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notesSlides/notesSlide20.xml" ContentType="application/vnd.openxmlformats-officedocument.presentationml.notesSlide+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notesSlides/notesSlide21.xml" ContentType="application/vnd.openxmlformats-officedocument.presentationml.notesSlide+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notesSlides/notesSlide22.xml" ContentType="application/vnd.openxmlformats-officedocument.presentationml.notesSlide+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notesSlides/notesSlide23.xml" ContentType="application/vnd.openxmlformats-officedocument.presentationml.notesSlide+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notesSlides/notesSlide24.xml" ContentType="application/vnd.openxmlformats-officedocument.presentationml.notesSlide+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notesSlides/notesSlide25.xml" ContentType="application/vnd.openxmlformats-officedocument.presentationml.notesSlide+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notesSlides/notesSlide26.xml" ContentType="application/vnd.openxmlformats-officedocument.presentationml.notesSlide+xml"/>
  <Override PartName="/ppt/tags/tag108.xml" ContentType="application/vnd.openxmlformats-officedocument.presentationml.tags+xml"/>
  <Override PartName="/ppt/tags/tag109.xml" ContentType="application/vnd.openxmlformats-officedocument.presentationml.tags+xml"/>
  <Override PartName="/ppt/notesSlides/notesSlide27.xml" ContentType="application/vnd.openxmlformats-officedocument.presentationml.notesSlide+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notesSlides/notesSlide28.xml" ContentType="application/vnd.openxmlformats-officedocument.presentationml.notesSlide+xml"/>
  <Override PartName="/ppt/tags/tag113.xml" ContentType="application/vnd.openxmlformats-officedocument.presentationml.tags+xml"/>
  <Override PartName="/ppt/tags/tag114.xml" ContentType="application/vnd.openxmlformats-officedocument.presentationml.tags+xml"/>
  <Override PartName="/ppt/notesSlides/notesSlide29.xml" ContentType="application/vnd.openxmlformats-officedocument.presentationml.notesSlide+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notesSlides/notesSlide30.xml" ContentType="application/vnd.openxmlformats-officedocument.presentationml.notesSlide+xml"/>
  <Override PartName="/ppt/tags/tag123.xml" ContentType="application/vnd.openxmlformats-officedocument.presentationml.tags+xml"/>
  <Override PartName="/ppt/notesSlides/notesSlide31.xml" ContentType="application/vnd.openxmlformats-officedocument.presentationml.notesSlide+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notesSlides/notesSlide32.xml" ContentType="application/vnd.openxmlformats-officedocument.presentationml.notesSlide+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notesSlides/notesSlide33.xml" ContentType="application/vnd.openxmlformats-officedocument.presentationml.notesSlide+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notesSlides/notesSlide34.xml" ContentType="application/vnd.openxmlformats-officedocument.presentationml.notesSlide+xml"/>
  <Override PartName="/ppt/tags/tag146.xml" ContentType="application/vnd.openxmlformats-officedocument.presentationml.tags+xml"/>
  <Override PartName="/ppt/tags/tag147.xml" ContentType="application/vnd.openxmlformats-officedocument.presentationml.tags+xml"/>
  <Override PartName="/ppt/notesSlides/notesSlide35.xml" ContentType="application/vnd.openxmlformats-officedocument.presentationml.notesSlide+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notesSlides/notesSlide36.xml" ContentType="application/vnd.openxmlformats-officedocument.presentationml.notesSlide+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notesSlides/notesSlide37.xml" ContentType="application/vnd.openxmlformats-officedocument.presentationml.notesSlide+xml"/>
  <Override PartName="/ppt/tags/tag188.xml" ContentType="application/vnd.openxmlformats-officedocument.presentationml.tags+xml"/>
  <Override PartName="/ppt/tags/tag189.xml" ContentType="application/vnd.openxmlformats-officedocument.presentationml.tags+xml"/>
  <Override PartName="/ppt/notesSlides/notesSlide38.xml" ContentType="application/vnd.openxmlformats-officedocument.presentationml.notesSlide+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notesSlides/notesSlide39.xml" ContentType="application/vnd.openxmlformats-officedocument.presentationml.notesSlide+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notesSlides/notesSlide40.xml" ContentType="application/vnd.openxmlformats-officedocument.presentationml.notesSlide+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notesSlides/notesSlide41.xml" ContentType="application/vnd.openxmlformats-officedocument.presentationml.notesSlide+xml"/>
  <Override PartName="/ppt/tags/tag220.xml" ContentType="application/vnd.openxmlformats-officedocument.presentationml.tags+xml"/>
  <Override PartName="/ppt/notesSlides/notesSlide42.xml" ContentType="application/vnd.openxmlformats-officedocument.presentationml.notesSlide+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notesSlides/notesSlide43.xml" ContentType="application/vnd.openxmlformats-officedocument.presentationml.notesSlide+xml"/>
  <Override PartName="/ppt/tags/tag225.xml" ContentType="application/vnd.openxmlformats-officedocument.presentationml.tags+xml"/>
  <Override PartName="/ppt/tags/tag226.xml" ContentType="application/vnd.openxmlformats-officedocument.presentationml.tags+xml"/>
  <Override PartName="/ppt/notesSlides/notesSlide44.xml" ContentType="application/vnd.openxmlformats-officedocument.presentationml.notesSlide+xml"/>
  <Override PartName="/ppt/tags/tag227.xml" ContentType="application/vnd.openxmlformats-officedocument.presentationml.tags+xml"/>
  <Override PartName="/ppt/tags/tag228.xml" ContentType="application/vnd.openxmlformats-officedocument.presentationml.tags+xml"/>
  <Override PartName="/ppt/notesSlides/notesSlide45.xml" ContentType="application/vnd.openxmlformats-officedocument.presentationml.notesSlide+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notesSlides/notesSlide46.xml" ContentType="application/vnd.openxmlformats-officedocument.presentationml.notesSlide+xml"/>
  <Override PartName="/ppt/tags/tag232.xml" ContentType="application/vnd.openxmlformats-officedocument.presentationml.tags+xml"/>
  <Override PartName="/ppt/tags/tag233.xml" ContentType="application/vnd.openxmlformats-officedocument.presentationml.tags+xml"/>
  <Override PartName="/ppt/notesSlides/notesSlide47.xml" ContentType="application/vnd.openxmlformats-officedocument.presentationml.notesSlide+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notesSlides/notesSlide48.xml" ContentType="application/vnd.openxmlformats-officedocument.presentationml.notesSlide+xml"/>
  <Override PartName="/ppt/tags/tag242.xml" ContentType="application/vnd.openxmlformats-officedocument.presentationml.tags+xml"/>
  <Override PartName="/ppt/tags/tag243.xml" ContentType="application/vnd.openxmlformats-officedocument.presentationml.tags+xml"/>
  <Override PartName="/ppt/notesSlides/notesSlide49.xml" ContentType="application/vnd.openxmlformats-officedocument.presentationml.notesSlide+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notesSlides/notesSlide50.xml" ContentType="application/vnd.openxmlformats-officedocument.presentationml.notesSlide+xml"/>
  <Override PartName="/ppt/tags/tag248.xml" ContentType="application/vnd.openxmlformats-officedocument.presentationml.tags+xml"/>
  <Override PartName="/ppt/tags/tag249.xml" ContentType="application/vnd.openxmlformats-officedocument.presentationml.tags+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3"/>
  </p:notesMasterIdLst>
  <p:handoutMasterIdLst>
    <p:handoutMasterId r:id="rId54"/>
  </p:handoutMasterIdLst>
  <p:sldIdLst>
    <p:sldId id="279" r:id="rId2"/>
    <p:sldId id="389" r:id="rId3"/>
    <p:sldId id="395" r:id="rId4"/>
    <p:sldId id="408" r:id="rId5"/>
    <p:sldId id="604" r:id="rId6"/>
    <p:sldId id="605" r:id="rId7"/>
    <p:sldId id="606" r:id="rId8"/>
    <p:sldId id="607" r:id="rId9"/>
    <p:sldId id="608" r:id="rId10"/>
    <p:sldId id="609" r:id="rId11"/>
    <p:sldId id="397" r:id="rId12"/>
    <p:sldId id="639" r:id="rId13"/>
    <p:sldId id="464" r:id="rId14"/>
    <p:sldId id="400" r:id="rId15"/>
    <p:sldId id="610" r:id="rId16"/>
    <p:sldId id="631" r:id="rId17"/>
    <p:sldId id="632" r:id="rId18"/>
    <p:sldId id="633" r:id="rId19"/>
    <p:sldId id="611" r:id="rId20"/>
    <p:sldId id="612" r:id="rId21"/>
    <p:sldId id="640" r:id="rId22"/>
    <p:sldId id="406" r:id="rId23"/>
    <p:sldId id="404" r:id="rId24"/>
    <p:sldId id="403" r:id="rId25"/>
    <p:sldId id="407" r:id="rId26"/>
    <p:sldId id="409" r:id="rId27"/>
    <p:sldId id="613" r:id="rId28"/>
    <p:sldId id="614" r:id="rId29"/>
    <p:sldId id="615" r:id="rId30"/>
    <p:sldId id="616" r:id="rId31"/>
    <p:sldId id="622" r:id="rId32"/>
    <p:sldId id="623" r:id="rId33"/>
    <p:sldId id="620" r:id="rId34"/>
    <p:sldId id="621" r:id="rId35"/>
    <p:sldId id="624" r:id="rId36"/>
    <p:sldId id="625" r:id="rId37"/>
    <p:sldId id="643" r:id="rId38"/>
    <p:sldId id="641" r:id="rId39"/>
    <p:sldId id="617" r:id="rId40"/>
    <p:sldId id="645" r:id="rId41"/>
    <p:sldId id="642" r:id="rId42"/>
    <p:sldId id="628" r:id="rId43"/>
    <p:sldId id="636" r:id="rId44"/>
    <p:sldId id="410" r:id="rId45"/>
    <p:sldId id="594" r:id="rId46"/>
    <p:sldId id="635" r:id="rId47"/>
    <p:sldId id="637" r:id="rId48"/>
    <p:sldId id="630" r:id="rId49"/>
    <p:sldId id="638" r:id="rId50"/>
    <p:sldId id="634" r:id="rId51"/>
    <p:sldId id="498" r:id="rId52"/>
  </p:sldIdLst>
  <p:sldSz cx="9144000" cy="6858000" type="screen4x3"/>
  <p:notesSz cx="6858000" cy="9144000"/>
  <p:defaultTextStyle>
    <a:defPPr>
      <a:defRPr lang="fr-F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téphane Villemain (Open)&#10;" initials="V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8222"/>
    <a:srgbClr val="FDB813"/>
    <a:srgbClr val="003300"/>
    <a:srgbClr val="008000"/>
    <a:srgbClr val="FEF0CE"/>
    <a:srgbClr val="FEE7AC"/>
    <a:srgbClr val="009A00"/>
    <a:srgbClr val="00A8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09" autoAdjust="0"/>
    <p:restoredTop sz="75627" autoAdjust="0"/>
  </p:normalViewPr>
  <p:slideViewPr>
    <p:cSldViewPr>
      <p:cViewPr>
        <p:scale>
          <a:sx n="90" d="100"/>
          <a:sy n="90" d="100"/>
        </p:scale>
        <p:origin x="-1506" y="288"/>
      </p:cViewPr>
      <p:guideLst>
        <p:guide orient="horz" pos="2160"/>
        <p:guide pos="2880"/>
      </p:guideLst>
    </p:cSldViewPr>
  </p:slideViewPr>
  <p:outlineViewPr>
    <p:cViewPr>
      <p:scale>
        <a:sx n="33" d="100"/>
        <a:sy n="33" d="100"/>
      </p:scale>
      <p:origin x="0" y="4088"/>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40" d="100"/>
          <a:sy n="140" d="100"/>
        </p:scale>
        <p:origin x="-1968" y="30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commentAuthors" Target="commen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cs typeface="Arial" charset="0"/>
              </a:defRPr>
            </a:lvl1pPr>
          </a:lstStyle>
          <a:p>
            <a:pPr>
              <a:defRPr/>
            </a:pPr>
            <a:endParaRPr lang="fr-CA"/>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charset="0"/>
                <a:cs typeface="Arial" charset="0"/>
              </a:defRPr>
            </a:lvl1pPr>
          </a:lstStyle>
          <a:p>
            <a:pPr>
              <a:defRPr/>
            </a:pPr>
            <a:fld id="{E64A4696-6612-48CF-9105-1FAD323555D1}" type="datetimeFigureOut">
              <a:rPr lang="fr-FR"/>
              <a:pPr>
                <a:defRPr/>
              </a:pPr>
              <a:t>14/12/2012</a:t>
            </a:fld>
            <a:endParaRPr lang="fr-CA"/>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cs typeface="Arial" charset="0"/>
              </a:defRPr>
            </a:lvl1pPr>
          </a:lstStyle>
          <a:p>
            <a:pPr>
              <a:defRPr/>
            </a:pPr>
            <a:endParaRPr lang="fr-CA"/>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atin typeface="Arial" charset="0"/>
                <a:cs typeface="Arial" charset="0"/>
              </a:defRPr>
            </a:lvl1pPr>
          </a:lstStyle>
          <a:p>
            <a:pPr>
              <a:defRPr/>
            </a:pPr>
            <a:fld id="{486EEF53-7CEE-425A-8AA2-A81C987B0F9B}" type="slidenum">
              <a:rPr lang="fr-CA"/>
              <a:pPr>
                <a:defRPr/>
              </a:pPr>
              <a:t>‹N°›</a:t>
            </a:fld>
            <a:endParaRPr lang="fr-CA"/>
          </a:p>
        </p:txBody>
      </p:sp>
    </p:spTree>
    <p:extLst>
      <p:ext uri="{BB962C8B-B14F-4D97-AF65-F5344CB8AC3E}">
        <p14:creationId xmlns:p14="http://schemas.microsoft.com/office/powerpoint/2010/main" val="3130352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Arial" charset="0"/>
                <a:cs typeface="Arial" charset="0"/>
              </a:defRPr>
            </a:lvl1pPr>
          </a:lstStyle>
          <a:p>
            <a:pPr>
              <a:defRPr/>
            </a:pPr>
            <a:endParaRPr lang="fr-CA"/>
          </a:p>
        </p:txBody>
      </p:sp>
      <p:sp>
        <p:nvSpPr>
          <p:cNvPr id="3" name="Espace réservé de la date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Arial" charset="0"/>
                <a:cs typeface="Arial" charset="0"/>
              </a:defRPr>
            </a:lvl1pPr>
          </a:lstStyle>
          <a:p>
            <a:pPr>
              <a:defRPr/>
            </a:pPr>
            <a:fld id="{AE86D70C-95A5-43AA-9088-77C78E2B2D17}" type="datetime1">
              <a:rPr lang="fr-FR"/>
              <a:pPr>
                <a:defRPr/>
              </a:pPr>
              <a:t>14/12/2012</a:t>
            </a:fld>
            <a:endParaRPr lang="fr-CA"/>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wrap="square" lIns="91440" tIns="45720" rIns="91440" bIns="45720" numCol="1" anchor="ctr" anchorCtr="0" compatLnSpc="1">
            <a:prstTxWarp prst="textNoShape">
              <a:avLst/>
            </a:prstTxWarp>
          </a:bodyPr>
          <a:lstStyle/>
          <a:p>
            <a:pPr lvl="0"/>
            <a:endParaRPr lang="fr-CA" noProof="0" smtClean="0"/>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endParaRPr lang="fr-CA" noProof="0" smtClean="0"/>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atin typeface="Arial" charset="0"/>
                <a:cs typeface="Arial" charset="0"/>
              </a:defRPr>
            </a:lvl1pPr>
          </a:lstStyle>
          <a:p>
            <a:pPr>
              <a:defRPr/>
            </a:pPr>
            <a:endParaRPr lang="fr-CA"/>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Arial" charset="0"/>
                <a:cs typeface="Arial" charset="0"/>
              </a:defRPr>
            </a:lvl1pPr>
          </a:lstStyle>
          <a:p>
            <a:pPr>
              <a:defRPr/>
            </a:pPr>
            <a:fld id="{49C66813-4660-4071-A3DA-45D67858CD7D}" type="slidenum">
              <a:rPr lang="fr-CA"/>
              <a:pPr>
                <a:defRPr/>
              </a:pPr>
              <a:t>‹N°›</a:t>
            </a:fld>
            <a:endParaRPr lang="fr-CA"/>
          </a:p>
        </p:txBody>
      </p:sp>
    </p:spTree>
    <p:extLst>
      <p:ext uri="{BB962C8B-B14F-4D97-AF65-F5344CB8AC3E}">
        <p14:creationId xmlns:p14="http://schemas.microsoft.com/office/powerpoint/2010/main" val="275974734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ヒラギノ角ゴ Pro W3" pitchFamily="48" charset="-128"/>
        <a:cs typeface="ヒラギノ角ゴ Pro W3" pitchFamily="48" charset="-128"/>
      </a:defRPr>
    </a:lvl1pPr>
    <a:lvl2pPr marL="457200" algn="l" rtl="0" eaLnBrk="0" fontAlgn="base" hangingPunct="0">
      <a:spcBef>
        <a:spcPct val="30000"/>
      </a:spcBef>
      <a:spcAft>
        <a:spcPct val="0"/>
      </a:spcAft>
      <a:defRPr sz="1200" kern="1200">
        <a:solidFill>
          <a:schemeClr val="tx1"/>
        </a:solidFill>
        <a:latin typeface="+mn-lt"/>
        <a:ea typeface="ヒラギノ角ゴ Pro W3" pitchFamily="70" charset="-128"/>
        <a:cs typeface="+mn-cs"/>
      </a:defRPr>
    </a:lvl2pPr>
    <a:lvl3pPr marL="914400" algn="l" rtl="0" eaLnBrk="0" fontAlgn="base" hangingPunct="0">
      <a:spcBef>
        <a:spcPct val="30000"/>
      </a:spcBef>
      <a:spcAft>
        <a:spcPct val="0"/>
      </a:spcAft>
      <a:defRPr sz="1200" kern="1200">
        <a:solidFill>
          <a:schemeClr val="tx1"/>
        </a:solidFill>
        <a:latin typeface="+mn-lt"/>
        <a:ea typeface="ヒラギノ角ゴ Pro W3" pitchFamily="70" charset="-128"/>
        <a:cs typeface="+mn-cs"/>
      </a:defRPr>
    </a:lvl3pPr>
    <a:lvl4pPr marL="1371600" algn="l" rtl="0" eaLnBrk="0" fontAlgn="base" hangingPunct="0">
      <a:spcBef>
        <a:spcPct val="30000"/>
      </a:spcBef>
      <a:spcAft>
        <a:spcPct val="0"/>
      </a:spcAft>
      <a:defRPr sz="1200" kern="1200">
        <a:solidFill>
          <a:schemeClr val="tx1"/>
        </a:solidFill>
        <a:latin typeface="+mn-lt"/>
        <a:ea typeface="ヒラギノ角ゴ Pro W3" pitchFamily="70" charset="-128"/>
        <a:cs typeface="+mn-cs"/>
      </a:defRPr>
    </a:lvl4pPr>
    <a:lvl5pPr marL="1828800" algn="l" rtl="0" eaLnBrk="0" fontAlgn="base" hangingPunct="0">
      <a:spcBef>
        <a:spcPct val="30000"/>
      </a:spcBef>
      <a:spcAft>
        <a:spcPct val="0"/>
      </a:spcAft>
      <a:defRPr sz="1200" kern="1200">
        <a:solidFill>
          <a:schemeClr val="tx1"/>
        </a:solidFill>
        <a:latin typeface="+mn-lt"/>
        <a:ea typeface="ヒラギノ角ゴ Pro W3" pitchFamily="70"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nato.int/docu/review/2011/Climate-Action/Population_growth_challenge/files/1494.jpg"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ibgebim.be/uploadedFiles/Site_Info/Ecoles/Dossier_Empreinte_2daire_fr.pdf?langtype=2060"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ecoev.net/"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oqlf.gouv.qc.ca/ressources/bibliotheque/dictionnaires/terminologie_deve_durable/fiches/index.html"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afb.surfcanyon.com/search?f=sl&amp;q=Shoes&amp;partner=afb" TargetMode="External"/><Relationship Id="rId7" Type="http://schemas.openxmlformats.org/officeDocument/2006/relationships/hyperlink" Target="http://www.equiterre.org/fiche/tous-les-details-sur-le-cafe-equitable" TargetMode="External"/><Relationship Id="rId2" Type="http://schemas.openxmlformats.org/officeDocument/2006/relationships/slide" Target="../slides/slide23.xml"/><Relationship Id="rId1" Type="http://schemas.openxmlformats.org/officeDocument/2006/relationships/notesMaster" Target="../notesMasters/notesMaster1.xml"/><Relationship Id="rId6" Type="http://schemas.openxmlformats.org/officeDocument/2006/relationships/hyperlink" Target="http://www.freitag.ch/shop/FREITAG/page/tarps_sourcing_fr/detail.jsf" TargetMode="External"/><Relationship Id="rId5" Type="http://schemas.openxmlformats.org/officeDocument/2006/relationships/hyperlink" Target="http://h41111.www4.hp.com/globalcitizenship/fr/fr/environment/recycle/overview.html" TargetMode="External"/><Relationship Id="rId4" Type="http://schemas.openxmlformats.org/officeDocument/2006/relationships/hyperlink" Target="http://www.toms.com/" TargetMode="Externa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interfaceglobal.com/" TargetMode="External"/><Relationship Id="rId2" Type="http://schemas.openxmlformats.org/officeDocument/2006/relationships/slide" Target="../slides/slide24.xml"/><Relationship Id="rId1" Type="http://schemas.openxmlformats.org/officeDocument/2006/relationships/notesMaster" Target="../notesMasters/notesMaster1.xml"/><Relationship Id="rId4" Type="http://schemas.openxmlformats.org/officeDocument/2006/relationships/hyperlink" Target="http://www.cascades.com/profil/philosophie" TargetMode="Externa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ville.sorel.qc.ca/main.cfm?l=fr&amp;p=01_100&amp;CID=33"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www.mddep.gouv.qc.ca/developpement/loi.htm" TargetMode="External"/><Relationship Id="rId2" Type="http://schemas.openxmlformats.org/officeDocument/2006/relationships/slide" Target="../slides/slide31.xml"/><Relationship Id="rId1" Type="http://schemas.openxmlformats.org/officeDocument/2006/relationships/notesMaster" Target="../notesMasters/notesMaster1.xml"/><Relationship Id="rId4" Type="http://schemas.openxmlformats.org/officeDocument/2006/relationships/hyperlink" Target="http://www.mddep.gouv.qc.ca/developpement/strategie_gouvernementale/index.htm" TargetMode="Externa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www.bnq21000.qc.ca/"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www.iso.org/iso/home.html" TargetMode="External"/><Relationship Id="rId2" Type="http://schemas.openxmlformats.org/officeDocument/2006/relationships/slide" Target="../slides/slide39.xml"/><Relationship Id="rId1" Type="http://schemas.openxmlformats.org/officeDocument/2006/relationships/notesMaster" Target="../notesMasters/notesMaster1.xml"/><Relationship Id="rId5" Type="http://schemas.openxmlformats.org/officeDocument/2006/relationships/hyperlink" Target="http://www.eco2initiative.com/aller-plus-loin/theorie-des-parties-prenantes" TargetMode="External"/><Relationship Id="rId4" Type="http://schemas.openxmlformats.org/officeDocument/2006/relationships/hyperlink" Target="http://www.bnq21000.qc.ca/"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www.eco2initiative.com/aller-plus-loin/theorie-des-parties-prenantes"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CA" dirty="0" smtClean="0">
                <a:ea typeface="ヒラギノ角ゴ Pro W3" pitchFamily="16" charset="-128"/>
              </a:rPr>
              <a:t>Cette présentation permet de transmettre des notions sur le développement durable</a:t>
            </a:r>
            <a:r>
              <a:rPr lang="fr-CA" baseline="0" dirty="0" smtClean="0">
                <a:ea typeface="ヒラギノ角ゴ Pro W3" pitchFamily="16" charset="-128"/>
              </a:rPr>
              <a:t> ainsi que</a:t>
            </a:r>
            <a:r>
              <a:rPr lang="fr-CA" dirty="0" smtClean="0">
                <a:ea typeface="ヒラギノ角ゴ Pro W3" pitchFamily="16" charset="-128"/>
              </a:rPr>
              <a:t> des informations sur la Méthode BNQ 21000 et de mieux faire comprendre aux employés pourquoi l’organisation souhaite implanter une culture de développement durable au sein de l’organisation.</a:t>
            </a:r>
          </a:p>
          <a:p>
            <a:endParaRPr lang="fr-CA" dirty="0">
              <a:ea typeface="ヒラギノ角ゴ Pro W3" pitchFamily="16" charset="-128"/>
            </a:endParaRPr>
          </a:p>
          <a:p>
            <a:r>
              <a:rPr lang="fr-CA" dirty="0" smtClean="0">
                <a:ea typeface="ヒラギノ角ゴ Pro W3" pitchFamily="16" charset="-128"/>
              </a:rPr>
              <a:t>Atelier proposé (formule 90 minutes)  </a:t>
            </a:r>
          </a:p>
          <a:p>
            <a:r>
              <a:rPr lang="fr-CA" dirty="0" smtClean="0">
                <a:ea typeface="ヒラギノ角ゴ Pro W3" pitchFamily="16" charset="-128"/>
              </a:rPr>
              <a:t>Formule avec exercices pratiques et échanges</a:t>
            </a:r>
            <a:endParaRPr lang="fr-CA" dirty="0">
              <a:ea typeface="ヒラギノ角ゴ Pro W3" pitchFamily="16" charset="-128"/>
            </a:endParaRPr>
          </a:p>
          <a:p>
            <a:endParaRPr lang="fr-CA" dirty="0" smtClean="0">
              <a:ea typeface="ヒラギノ角ゴ Pro W3" pitchFamily="16" charset="-128"/>
            </a:endParaRPr>
          </a:p>
          <a:p>
            <a:endParaRPr lang="fr-CA" dirty="0" smtClean="0">
              <a:ea typeface="ヒラギノ角ゴ Pro W3" pitchFamily="16" charset="-128"/>
            </a:endParaRPr>
          </a:p>
          <a:p>
            <a:endParaRPr lang="fr-CA" dirty="0">
              <a:ea typeface="ヒラギノ角ゴ Pro W3" pitchFamily="16" charset="-128"/>
            </a:endParaRPr>
          </a:p>
          <a:p>
            <a:endParaRPr lang="fr-CA" dirty="0">
              <a:ea typeface="ヒラギノ角ゴ Pro W3" pitchFamily="16" charset="-128"/>
            </a:endParaRPr>
          </a:p>
          <a:p>
            <a:endParaRPr lang="fr-CA" dirty="0" smtClean="0">
              <a:ea typeface="ヒラギノ角ゴ Pro W3" pitchFamily="16" charset="-128"/>
            </a:endParaRPr>
          </a:p>
        </p:txBody>
      </p:sp>
      <p:sp>
        <p:nvSpPr>
          <p:cNvPr id="665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59FDD2CE-86A2-46AA-AF4E-93AE26D2DBDB}" type="slidenum">
              <a:rPr lang="fr-CA" smtClean="0"/>
              <a:pPr eaLnBrk="1" hangingPunct="1"/>
              <a:t>1</a:t>
            </a:fld>
            <a:endParaRPr lang="fr-CA"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t>Cette partie a pour objectif de mieux faire comprendre le concept de développement durable aux employés et de prendre conscience de l’importance de s’y attarder et d’agir en ce sens.</a:t>
            </a:r>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10</a:t>
            </a:fld>
            <a:endParaRPr lang="fr-CA"/>
          </a:p>
        </p:txBody>
      </p:sp>
    </p:spTree>
    <p:extLst>
      <p:ext uri="{BB962C8B-B14F-4D97-AF65-F5344CB8AC3E}">
        <p14:creationId xmlns:p14="http://schemas.microsoft.com/office/powerpoint/2010/main" val="15660212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p:cNvSpPr>
            <a:spLocks noGrp="1" noRot="1" noChangeAspect="1" noTextEdit="1"/>
          </p:cNvSpPr>
          <p:nvPr>
            <p:ph type="sldImg"/>
          </p:nvPr>
        </p:nvSpPr>
        <p:spPr bwMode="auto">
          <a:noFill/>
          <a:ln>
            <a:solidFill>
              <a:srgbClr val="000000"/>
            </a:solidFill>
            <a:miter lim="800000"/>
            <a:headEnd/>
            <a:tailEnd/>
          </a:ln>
        </p:spPr>
      </p:sp>
      <p:sp>
        <p:nvSpPr>
          <p:cNvPr id="58370" name="Notes Placeholder 2"/>
          <p:cNvSpPr>
            <a:spLocks noGrp="1"/>
          </p:cNvSpPr>
          <p:nvPr>
            <p:ph type="body" idx="1"/>
          </p:nvPr>
        </p:nvSpPr>
        <p:spPr bwMode="auto">
          <a:noFill/>
        </p:spPr>
        <p:txBody>
          <a:bodyPr wrap="square" numCol="1" anchor="t" anchorCtr="0" compatLnSpc="1">
            <a:prstTxWarp prst="textNoShape">
              <a:avLst/>
            </a:prstTxWarp>
          </a:bodyPr>
          <a:lstStyle/>
          <a:p>
            <a:r>
              <a:rPr lang="fr-CA" dirty="0"/>
              <a:t>Les enjeux </a:t>
            </a:r>
            <a:r>
              <a:rPr lang="fr-CA" dirty="0" smtClean="0"/>
              <a:t>planétaires pour les années à venir dépassent </a:t>
            </a:r>
            <a:r>
              <a:rPr lang="fr-CA" dirty="0"/>
              <a:t>les </a:t>
            </a:r>
            <a:r>
              <a:rPr lang="fr-CA" dirty="0" smtClean="0"/>
              <a:t>considérations économiques. </a:t>
            </a:r>
          </a:p>
          <a:p>
            <a:endParaRPr lang="fr-CA" dirty="0" smtClean="0"/>
          </a:p>
          <a:p>
            <a:r>
              <a:rPr lang="fr-CA" dirty="0" smtClean="0"/>
              <a:t>Pour assurer la pérennité des humains, il va falloir </a:t>
            </a:r>
            <a:r>
              <a:rPr lang="fr-CA" dirty="0"/>
              <a:t>favoriser l'accès pour tous à une eau de qualité, économiser et recycler les matières premières, développer des énergies alternatives, prévenir les risques sanitaires, optimiser les transports urbains... </a:t>
            </a:r>
            <a:r>
              <a:rPr lang="fr-CA" dirty="0" smtClean="0"/>
              <a:t>Bref, autant </a:t>
            </a:r>
            <a:r>
              <a:rPr lang="fr-CA" dirty="0"/>
              <a:t>d'impératifs qui demandent </a:t>
            </a:r>
            <a:r>
              <a:rPr lang="fr-CA" dirty="0" smtClean="0"/>
              <a:t>innovation, </a:t>
            </a:r>
            <a:r>
              <a:rPr lang="fr-CA" dirty="0"/>
              <a:t>implication, anticipation, responsabilité et mobilisation</a:t>
            </a:r>
            <a:r>
              <a:rPr lang="fr-CA" dirty="0" smtClean="0"/>
              <a:t>.</a:t>
            </a:r>
          </a:p>
          <a:p>
            <a:r>
              <a:rPr lang="fr-CA" dirty="0" smtClean="0"/>
              <a:t>Les principaux enjeux pour assurer la pérennité des humains sont :</a:t>
            </a:r>
          </a:p>
          <a:p>
            <a:r>
              <a:rPr lang="fr-CA" dirty="0" smtClean="0"/>
              <a:t>– le réchauffement climatique;</a:t>
            </a:r>
          </a:p>
          <a:p>
            <a:r>
              <a:rPr lang="fr-CA" dirty="0" smtClean="0"/>
              <a:t>– la crise alimentaire;</a:t>
            </a:r>
          </a:p>
          <a:p>
            <a:r>
              <a:rPr lang="fr-CA" dirty="0" smtClean="0"/>
              <a:t>– le casse-tête énergétique (épuisement des ressources naturelles);</a:t>
            </a:r>
          </a:p>
          <a:p>
            <a:r>
              <a:rPr lang="fr-CA" dirty="0" smtClean="0"/>
              <a:t>– la croissance démographique;</a:t>
            </a:r>
          </a:p>
          <a:p>
            <a:r>
              <a:rPr lang="fr-CA" dirty="0" smtClean="0"/>
              <a:t>– la pénurie d’eau potable;</a:t>
            </a:r>
          </a:p>
          <a:p>
            <a:r>
              <a:rPr lang="fr-CA" dirty="0" smtClean="0"/>
              <a:t>– la grande pauvreté;</a:t>
            </a:r>
          </a:p>
          <a:p>
            <a:r>
              <a:rPr lang="fr-CA" dirty="0" smtClean="0"/>
              <a:t>– le non-respect des droits humains.</a:t>
            </a:r>
            <a:endParaRPr lang="fr-CA" dirty="0"/>
          </a:p>
          <a:p>
            <a:pPr>
              <a:spcBef>
                <a:spcPct val="0"/>
              </a:spcBef>
            </a:pPr>
            <a:endParaRPr lang="fr-CA" dirty="0" smtClean="0">
              <a:ea typeface="ヒラギノ角ゴ Pro W3"/>
              <a:cs typeface="ヒラギノ角ゴ Pro W3"/>
            </a:endParaRPr>
          </a:p>
        </p:txBody>
      </p:sp>
      <p:sp>
        <p:nvSpPr>
          <p:cNvPr id="583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C54E2E4-D3EE-4499-B336-DB73E247105A}" type="slidenum">
              <a:rPr lang="fr-CA"/>
              <a:pPr fontAlgn="base">
                <a:spcBef>
                  <a:spcPct val="0"/>
                </a:spcBef>
                <a:spcAft>
                  <a:spcPct val="0"/>
                </a:spcAft>
              </a:pPr>
              <a:t>11</a:t>
            </a:fld>
            <a:endParaRPr lang="fr-CA"/>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3000" y="533400"/>
            <a:ext cx="4572000" cy="3429000"/>
          </a:xfrm>
        </p:spPr>
      </p:sp>
      <p:sp>
        <p:nvSpPr>
          <p:cNvPr id="3" name="Espace réservé des commentaires 2"/>
          <p:cNvSpPr>
            <a:spLocks noGrp="1"/>
          </p:cNvSpPr>
          <p:nvPr>
            <p:ph type="body" idx="1"/>
          </p:nvPr>
        </p:nvSpPr>
        <p:spPr/>
        <p:txBody>
          <a:bodyPr>
            <a:normAutofit/>
          </a:bodyPr>
          <a:lstStyle/>
          <a:p>
            <a:r>
              <a:rPr lang="fr-CA" dirty="0"/>
              <a:t>Aujourd’hui, l'énergie reste consommée de façon très inégale à la surface de la Terre.</a:t>
            </a:r>
          </a:p>
          <a:p>
            <a:r>
              <a:rPr lang="fr-CA" dirty="0"/>
              <a:t>Pourtant, se nourrir, s’éclairer, se chauffer, se </a:t>
            </a:r>
            <a:r>
              <a:rPr lang="fr-CA" dirty="0" smtClean="0"/>
              <a:t>déplacer et travailler sont toutes des activités </a:t>
            </a:r>
            <a:r>
              <a:rPr lang="fr-CA" dirty="0"/>
              <a:t>essentielles à la vie </a:t>
            </a:r>
            <a:r>
              <a:rPr lang="fr-CA" dirty="0" smtClean="0"/>
              <a:t>et pour </a:t>
            </a:r>
            <a:r>
              <a:rPr lang="fr-CA" dirty="0"/>
              <a:t>lesquelles l’homme consomme considérablement d’énergie. L</a:t>
            </a:r>
            <a:r>
              <a:rPr lang="fr-CA" dirty="0" smtClean="0"/>
              <a:t>a </a:t>
            </a:r>
            <a:r>
              <a:rPr lang="fr-CA" dirty="0"/>
              <a:t>croissance spectaculaire de la </a:t>
            </a:r>
            <a:r>
              <a:rPr lang="fr-CA" dirty="0" smtClean="0"/>
              <a:t>population mondiale ainsi que </a:t>
            </a:r>
            <a:r>
              <a:rPr lang="fr-CA" dirty="0"/>
              <a:t>le développement de l’industrie et de l’urbanisation </a:t>
            </a:r>
            <a:r>
              <a:rPr lang="fr-CA" dirty="0" smtClean="0"/>
              <a:t>font que la demande </a:t>
            </a:r>
            <a:r>
              <a:rPr lang="fr-CA" dirty="0"/>
              <a:t>en énergie est en forte </a:t>
            </a:r>
            <a:r>
              <a:rPr lang="fr-CA" dirty="0" smtClean="0"/>
              <a:t>expansion aujourd’hui. </a:t>
            </a:r>
            <a:r>
              <a:rPr lang="fr-CA" dirty="0"/>
              <a:t>L’Agence </a:t>
            </a:r>
            <a:r>
              <a:rPr lang="fr-CA" dirty="0" smtClean="0"/>
              <a:t>internationale </a:t>
            </a:r>
            <a:r>
              <a:rPr lang="fr-CA" dirty="0"/>
              <a:t>de </a:t>
            </a:r>
            <a:r>
              <a:rPr lang="fr-CA" dirty="0" smtClean="0"/>
              <a:t>l’</a:t>
            </a:r>
            <a:r>
              <a:rPr lang="fr-CA" dirty="0"/>
              <a:t>é</a:t>
            </a:r>
            <a:r>
              <a:rPr lang="fr-CA" dirty="0" smtClean="0"/>
              <a:t>nergie </a:t>
            </a:r>
            <a:r>
              <a:rPr lang="fr-CA" dirty="0"/>
              <a:t>(A.I.E) estime que la </a:t>
            </a:r>
            <a:r>
              <a:rPr lang="fr-CA" dirty="0" smtClean="0"/>
              <a:t>demande mondiale </a:t>
            </a:r>
            <a:r>
              <a:rPr lang="fr-CA" dirty="0"/>
              <a:t>en énergie primaire pourrait augmenter de </a:t>
            </a:r>
            <a:r>
              <a:rPr lang="fr-CA" dirty="0" smtClean="0"/>
              <a:t>40 % </a:t>
            </a:r>
            <a:r>
              <a:rPr lang="fr-CA" dirty="0"/>
              <a:t>entre 2007 et 2030, ceci étant essentiellement </a:t>
            </a:r>
            <a:r>
              <a:rPr lang="fr-CA" dirty="0" smtClean="0"/>
              <a:t>causé par l’émergence </a:t>
            </a:r>
            <a:r>
              <a:rPr lang="fr-CA" dirty="0"/>
              <a:t>de pays en voie de </a:t>
            </a:r>
            <a:r>
              <a:rPr lang="fr-CA" dirty="0" smtClean="0"/>
              <a:t>développement, comme </a:t>
            </a:r>
            <a:r>
              <a:rPr lang="fr-CA" dirty="0"/>
              <a:t>les pays d’Asie ou </a:t>
            </a:r>
            <a:r>
              <a:rPr lang="fr-CA" dirty="0" smtClean="0"/>
              <a:t>les pays du </a:t>
            </a:r>
            <a:r>
              <a:rPr lang="fr-CA" dirty="0"/>
              <a:t>Moyen-Orient.</a:t>
            </a:r>
          </a:p>
          <a:p>
            <a:r>
              <a:rPr lang="fr-CA" dirty="0"/>
              <a:t>C</a:t>
            </a:r>
            <a:r>
              <a:rPr lang="fr-CA" dirty="0" smtClean="0"/>
              <a:t>’est </a:t>
            </a:r>
            <a:r>
              <a:rPr lang="fr-CA" dirty="0"/>
              <a:t>la production d’électricité qui est particulièrement sollicitée. Or, pour produire de l’électricité, il </a:t>
            </a:r>
            <a:r>
              <a:rPr lang="fr-CA" dirty="0" smtClean="0"/>
              <a:t>est nécessaire </a:t>
            </a:r>
            <a:r>
              <a:rPr lang="fr-CA" dirty="0"/>
              <a:t>de disposer de sources </a:t>
            </a:r>
            <a:r>
              <a:rPr lang="fr-CA" dirty="0" smtClean="0"/>
              <a:t>d’énergie </a:t>
            </a:r>
            <a:r>
              <a:rPr lang="fr-CA" dirty="0"/>
              <a:t>variées. Leurs réserves et </a:t>
            </a:r>
            <a:r>
              <a:rPr lang="fr-CA" dirty="0" smtClean="0"/>
              <a:t>leur utilisation </a:t>
            </a:r>
            <a:r>
              <a:rPr lang="fr-CA" dirty="0"/>
              <a:t>ne sont pas sans poser </a:t>
            </a:r>
            <a:r>
              <a:rPr lang="fr-CA" dirty="0" smtClean="0"/>
              <a:t>de problèmes</a:t>
            </a:r>
            <a:r>
              <a:rPr lang="fr-CA" dirty="0"/>
              <a:t>.</a:t>
            </a:r>
          </a:p>
          <a:p>
            <a:r>
              <a:rPr lang="fr-CA" dirty="0"/>
              <a:t>Assurer l’approvisionnement en énergie </a:t>
            </a:r>
            <a:r>
              <a:rPr lang="fr-CA" dirty="0" smtClean="0"/>
              <a:t>pour tous en </a:t>
            </a:r>
            <a:r>
              <a:rPr lang="fr-CA" dirty="0"/>
              <a:t>respectant </a:t>
            </a:r>
            <a:r>
              <a:rPr lang="fr-CA" dirty="0" smtClean="0"/>
              <a:t>l’environnement </a:t>
            </a:r>
            <a:r>
              <a:rPr lang="fr-CA" dirty="0"/>
              <a:t>est </a:t>
            </a:r>
            <a:r>
              <a:rPr lang="fr-CA" dirty="0" smtClean="0"/>
              <a:t>l’un des grands </a:t>
            </a:r>
            <a:r>
              <a:rPr lang="fr-CA" dirty="0"/>
              <a:t>enjeux des prochaines décennies.</a:t>
            </a:r>
            <a:endParaRPr lang="fr-CA" dirty="0" smtClean="0"/>
          </a:p>
          <a:p>
            <a:endParaRPr lang="fr-CA" dirty="0"/>
          </a:p>
          <a:p>
            <a:endParaRPr lang="fr-CA" dirty="0" smtClean="0"/>
          </a:p>
          <a:p>
            <a:r>
              <a:rPr lang="fr-CA" dirty="0" smtClean="0"/>
              <a:t>Source : http</a:t>
            </a:r>
            <a:r>
              <a:rPr lang="fr-CA" dirty="0"/>
              <a:t>://spcfa.spip.ac-rouen.fr/IMG/pdf/seance2_defienergetique.pdf</a:t>
            </a:r>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12</a:t>
            </a:fld>
            <a:endParaRPr lang="fr-CA"/>
          </a:p>
        </p:txBody>
      </p:sp>
    </p:spTree>
    <p:extLst>
      <p:ext uri="{BB962C8B-B14F-4D97-AF65-F5344CB8AC3E}">
        <p14:creationId xmlns:p14="http://schemas.microsoft.com/office/powerpoint/2010/main" val="14349247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6865" name="Slide Image Placeholder 1"/>
          <p:cNvSpPr>
            <a:spLocks noGrp="1" noRot="1" noChangeAspect="1" noTextEdit="1"/>
          </p:cNvSpPr>
          <p:nvPr>
            <p:ph type="sldImg"/>
          </p:nvPr>
        </p:nvSpPr>
        <p:spPr bwMode="auto">
          <a:noFill/>
          <a:ln>
            <a:solidFill>
              <a:srgbClr val="000000"/>
            </a:solidFill>
            <a:miter lim="800000"/>
            <a:headEnd/>
            <a:tailEnd/>
          </a:ln>
        </p:spPr>
      </p:sp>
      <p:sp>
        <p:nvSpPr>
          <p:cNvPr id="3686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CA" sz="1600" dirty="0" smtClean="0">
              <a:sym typeface="Symbol" pitchFamily="-123" charset="2"/>
            </a:endParaRPr>
          </a:p>
          <a:p>
            <a:pPr eaLnBrk="1" hangingPunct="1">
              <a:spcBef>
                <a:spcPct val="0"/>
              </a:spcBef>
            </a:pPr>
            <a:endParaRPr lang="fr-CA" sz="1600" dirty="0" smtClean="0">
              <a:sym typeface="Symbol" pitchFamily="-123" charset="2"/>
            </a:endParaRPr>
          </a:p>
        </p:txBody>
      </p:sp>
      <p:sp>
        <p:nvSpPr>
          <p:cNvPr id="5222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F5BE306-7631-4B31-B74C-278BC8388FC2}" type="slidenum">
              <a:rPr lang="fr-CA"/>
              <a:pPr fontAlgn="base">
                <a:spcBef>
                  <a:spcPct val="0"/>
                </a:spcBef>
                <a:spcAft>
                  <a:spcPct val="0"/>
                </a:spcAft>
                <a:defRPr/>
              </a:pPr>
              <a:t>13</a:t>
            </a:fld>
            <a:endParaRPr lang="fr-CA"/>
          </a:p>
        </p:txBody>
      </p:sp>
      <p:sp>
        <p:nvSpPr>
          <p:cNvPr id="8" name="Espace réservé des commentaires 2"/>
          <p:cNvSpPr txBox="1">
            <a:spLocks/>
          </p:cNvSpPr>
          <p:nvPr/>
        </p:nvSpPr>
        <p:spPr>
          <a:xfrm>
            <a:off x="838200" y="4495800"/>
            <a:ext cx="5486400" cy="4114800"/>
          </a:xfrm>
          <a:prstGeom prst="rect">
            <a:avLst/>
          </a:prstGeom>
        </p:spPr>
        <p:txBody>
          <a:bodyPr vert="horz" wrap="square" lIns="91440" tIns="45720" rIns="91440" bIns="45720" numCol="1" anchor="t" anchorCtr="0" compatLnSpc="1">
            <a:prstTxWarp prst="textNoShape">
              <a:avLst/>
            </a:prstTxWarp>
            <a:normAutofit/>
          </a:bodyPr>
          <a:lstStyle>
            <a:lvl1pPr algn="l" rtl="0" eaLnBrk="0" fontAlgn="base" hangingPunct="0">
              <a:spcBef>
                <a:spcPct val="30000"/>
              </a:spcBef>
              <a:spcAft>
                <a:spcPct val="0"/>
              </a:spcAft>
              <a:defRPr sz="1200" kern="1200">
                <a:solidFill>
                  <a:schemeClr val="tx1"/>
                </a:solidFill>
                <a:latin typeface="+mn-lt"/>
                <a:ea typeface="ヒラギノ角ゴ Pro W3" pitchFamily="48" charset="-128"/>
                <a:cs typeface="ヒラギノ角ゴ Pro W3" pitchFamily="48" charset="-128"/>
              </a:defRPr>
            </a:lvl1pPr>
            <a:lvl2pPr marL="457200" algn="l" rtl="0" eaLnBrk="0" fontAlgn="base" hangingPunct="0">
              <a:spcBef>
                <a:spcPct val="30000"/>
              </a:spcBef>
              <a:spcAft>
                <a:spcPct val="0"/>
              </a:spcAft>
              <a:defRPr sz="1200" kern="1200">
                <a:solidFill>
                  <a:schemeClr val="tx1"/>
                </a:solidFill>
                <a:latin typeface="+mn-lt"/>
                <a:ea typeface="ヒラギノ角ゴ Pro W3" pitchFamily="70" charset="-128"/>
                <a:cs typeface="+mn-cs"/>
              </a:defRPr>
            </a:lvl2pPr>
            <a:lvl3pPr marL="914400" algn="l" rtl="0" eaLnBrk="0" fontAlgn="base" hangingPunct="0">
              <a:spcBef>
                <a:spcPct val="30000"/>
              </a:spcBef>
              <a:spcAft>
                <a:spcPct val="0"/>
              </a:spcAft>
              <a:defRPr sz="1200" kern="1200">
                <a:solidFill>
                  <a:schemeClr val="tx1"/>
                </a:solidFill>
                <a:latin typeface="+mn-lt"/>
                <a:ea typeface="ヒラギノ角ゴ Pro W3" pitchFamily="70" charset="-128"/>
                <a:cs typeface="+mn-cs"/>
              </a:defRPr>
            </a:lvl3pPr>
            <a:lvl4pPr marL="1371600" algn="l" rtl="0" eaLnBrk="0" fontAlgn="base" hangingPunct="0">
              <a:spcBef>
                <a:spcPct val="30000"/>
              </a:spcBef>
              <a:spcAft>
                <a:spcPct val="0"/>
              </a:spcAft>
              <a:defRPr sz="1200" kern="1200">
                <a:solidFill>
                  <a:schemeClr val="tx1"/>
                </a:solidFill>
                <a:latin typeface="+mn-lt"/>
                <a:ea typeface="ヒラギノ角ゴ Pro W3" pitchFamily="70" charset="-128"/>
                <a:cs typeface="+mn-cs"/>
              </a:defRPr>
            </a:lvl4pPr>
            <a:lvl5pPr marL="1828800" algn="l" rtl="0" eaLnBrk="0" fontAlgn="base" hangingPunct="0">
              <a:spcBef>
                <a:spcPct val="30000"/>
              </a:spcBef>
              <a:spcAft>
                <a:spcPct val="0"/>
              </a:spcAft>
              <a:defRPr sz="1200" kern="1200">
                <a:solidFill>
                  <a:schemeClr val="tx1"/>
                </a:solidFill>
                <a:latin typeface="+mn-lt"/>
                <a:ea typeface="ヒラギノ角ゴ Pro W3" pitchFamily="70"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a:lstStyle>
          <a:p>
            <a:endParaRPr lang="fr-CA" dirty="0"/>
          </a:p>
        </p:txBody>
      </p:sp>
      <p:sp>
        <p:nvSpPr>
          <p:cNvPr id="9" name="Espace réservé des commentaires 2"/>
          <p:cNvSpPr txBox="1">
            <a:spLocks/>
          </p:cNvSpPr>
          <p:nvPr/>
        </p:nvSpPr>
        <p:spPr>
          <a:xfrm>
            <a:off x="609600" y="4467828"/>
            <a:ext cx="5486400" cy="4114800"/>
          </a:xfrm>
          <a:prstGeom prst="rect">
            <a:avLst/>
          </a:prstGeom>
        </p:spPr>
        <p:txBody>
          <a:bodyPr vert="horz" wrap="square" lIns="91440" tIns="45720" rIns="91440" bIns="45720" numCol="1" anchor="t" anchorCtr="0" compatLnSpc="1">
            <a:prstTxWarp prst="textNoShape">
              <a:avLst/>
            </a:prstTxWarp>
            <a:normAutofit/>
          </a:bodyPr>
          <a:lstStyle>
            <a:lvl1pPr algn="l" rtl="0" eaLnBrk="0" fontAlgn="base" hangingPunct="0">
              <a:spcBef>
                <a:spcPct val="30000"/>
              </a:spcBef>
              <a:spcAft>
                <a:spcPct val="0"/>
              </a:spcAft>
              <a:defRPr sz="1200" kern="1200">
                <a:solidFill>
                  <a:schemeClr val="tx1"/>
                </a:solidFill>
                <a:latin typeface="+mn-lt"/>
                <a:ea typeface="ヒラギノ角ゴ Pro W3" pitchFamily="48" charset="-128"/>
                <a:cs typeface="ヒラギノ角ゴ Pro W3" pitchFamily="48" charset="-128"/>
              </a:defRPr>
            </a:lvl1pPr>
            <a:lvl2pPr marL="457200" algn="l" rtl="0" eaLnBrk="0" fontAlgn="base" hangingPunct="0">
              <a:spcBef>
                <a:spcPct val="30000"/>
              </a:spcBef>
              <a:spcAft>
                <a:spcPct val="0"/>
              </a:spcAft>
              <a:defRPr sz="1200" kern="1200">
                <a:solidFill>
                  <a:schemeClr val="tx1"/>
                </a:solidFill>
                <a:latin typeface="+mn-lt"/>
                <a:ea typeface="ヒラギノ角ゴ Pro W3" pitchFamily="70" charset="-128"/>
                <a:cs typeface="+mn-cs"/>
              </a:defRPr>
            </a:lvl2pPr>
            <a:lvl3pPr marL="914400" algn="l" rtl="0" eaLnBrk="0" fontAlgn="base" hangingPunct="0">
              <a:spcBef>
                <a:spcPct val="30000"/>
              </a:spcBef>
              <a:spcAft>
                <a:spcPct val="0"/>
              </a:spcAft>
              <a:defRPr sz="1200" kern="1200">
                <a:solidFill>
                  <a:schemeClr val="tx1"/>
                </a:solidFill>
                <a:latin typeface="+mn-lt"/>
                <a:ea typeface="ヒラギノ角ゴ Pro W3" pitchFamily="70" charset="-128"/>
                <a:cs typeface="+mn-cs"/>
              </a:defRPr>
            </a:lvl3pPr>
            <a:lvl4pPr marL="1371600" algn="l" rtl="0" eaLnBrk="0" fontAlgn="base" hangingPunct="0">
              <a:spcBef>
                <a:spcPct val="30000"/>
              </a:spcBef>
              <a:spcAft>
                <a:spcPct val="0"/>
              </a:spcAft>
              <a:defRPr sz="1200" kern="1200">
                <a:solidFill>
                  <a:schemeClr val="tx1"/>
                </a:solidFill>
                <a:latin typeface="+mn-lt"/>
                <a:ea typeface="ヒラギノ角ゴ Pro W3" pitchFamily="70" charset="-128"/>
                <a:cs typeface="+mn-cs"/>
              </a:defRPr>
            </a:lvl4pPr>
            <a:lvl5pPr marL="1828800" algn="l" rtl="0" eaLnBrk="0" fontAlgn="base" hangingPunct="0">
              <a:spcBef>
                <a:spcPct val="30000"/>
              </a:spcBef>
              <a:spcAft>
                <a:spcPct val="0"/>
              </a:spcAft>
              <a:defRPr sz="1200" kern="1200">
                <a:solidFill>
                  <a:schemeClr val="tx1"/>
                </a:solidFill>
                <a:latin typeface="+mn-lt"/>
                <a:ea typeface="ヒラギノ角ゴ Pro W3" pitchFamily="70"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a:lstStyle>
          <a:p>
            <a:endParaRPr lang="fr-CA" dirty="0"/>
          </a:p>
        </p:txBody>
      </p:sp>
      <p:sp>
        <p:nvSpPr>
          <p:cNvPr id="4" name="Rectangle 5"/>
          <p:cNvSpPr>
            <a:spLocks noChangeArrowheads="1"/>
          </p:cNvSpPr>
          <p:nvPr/>
        </p:nvSpPr>
        <p:spPr bwMode="auto">
          <a:xfrm rot="10800000" flipV="1">
            <a:off x="152400" y="4552653"/>
            <a:ext cx="6477000" cy="40010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fr-FR" sz="1000" b="0" i="0" u="none" strike="noStrike" cap="none" normalizeH="0" baseline="0" dirty="0" smtClean="0">
                <a:ln>
                  <a:noFill/>
                </a:ln>
                <a:solidFill>
                  <a:schemeClr val="tx1"/>
                </a:solidFill>
                <a:effectLst/>
                <a:latin typeface="Arial" charset="0"/>
                <a:cs typeface="Arial" charset="0"/>
              </a:rPr>
              <a:t>Au cours de ce siècle, le monde va être confronté aux effets de la plus grande explosion démographique de l’histoire de l’humanité.</a:t>
            </a:r>
            <a:r>
              <a:rPr kumimoji="0" lang="fr-FR" sz="1000" b="0" i="0" u="none" strike="noStrike" cap="none" normalizeH="0" dirty="0" smtClean="0">
                <a:ln>
                  <a:noFill/>
                </a:ln>
                <a:solidFill>
                  <a:schemeClr val="tx1"/>
                </a:solidFill>
                <a:effectLst/>
                <a:latin typeface="Arial" charset="0"/>
                <a:cs typeface="Arial" charset="0"/>
              </a:rPr>
              <a:t> </a:t>
            </a:r>
            <a:r>
              <a:rPr kumimoji="0" lang="fr-FR" sz="1000" b="0" i="0" u="none" strike="noStrike" cap="none" normalizeH="0" baseline="0" dirty="0" smtClean="0">
                <a:ln>
                  <a:noFill/>
                </a:ln>
                <a:solidFill>
                  <a:schemeClr val="tx1"/>
                </a:solidFill>
                <a:effectLst/>
                <a:latin typeface="Arial" charset="0"/>
                <a:cs typeface="Arial" charset="0"/>
              </a:rPr>
              <a:t>Si des mesures ne sont pas prises dès maintenant, des milliards de personnes dans le monde vont devoir affronter la soif, la faim, l’insalubrité et les conflits. D’ici 2050, la planète comptera deux-milliards d’individus supplémentaires qui auront tous besoin d’alimentation, d’eau et d’abris alors que le changement climatique perturbera la satisfaction de ces besoins humains élémentaires.</a:t>
            </a:r>
          </a:p>
          <a:p>
            <a:pPr marL="0" marR="0" lvl="0" indent="0" algn="just" defTabSz="914400" rtl="0" eaLnBrk="1" fontAlgn="base" latinLnBrk="0" hangingPunct="1">
              <a:lnSpc>
                <a:spcPct val="100000"/>
              </a:lnSpc>
              <a:spcBef>
                <a:spcPct val="0"/>
              </a:spcBef>
              <a:spcAft>
                <a:spcPct val="0"/>
              </a:spcAft>
              <a:buClrTx/>
              <a:buSzTx/>
              <a:buFontTx/>
              <a:buNone/>
              <a:tabLst/>
            </a:pPr>
            <a:endParaRPr kumimoji="0" lang="fr-FR" sz="1000" b="0" i="0" u="none" strike="noStrike" cap="none" normalizeH="0" baseline="0" dirty="0" smtClean="0">
              <a:ln>
                <a:noFill/>
              </a:ln>
              <a:solidFill>
                <a:schemeClr val="tx1"/>
              </a:solidFill>
              <a:effectLst/>
              <a:latin typeface="Arial" charset="0"/>
              <a:cs typeface="Arial"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1000" b="0" i="0" u="none" strike="noStrike" cap="none" normalizeH="0" baseline="0" dirty="0" smtClean="0">
                <a:ln>
                  <a:noFill/>
                </a:ln>
                <a:solidFill>
                  <a:schemeClr val="tx1"/>
                </a:solidFill>
                <a:effectLst/>
                <a:latin typeface="Arial" charset="0"/>
                <a:cs typeface="Arial" charset="0"/>
              </a:rPr>
              <a:t>L’augmentation du nombre de bouches à nourrir et l’évolution des préférences alimentaires signifient que : </a:t>
            </a:r>
          </a:p>
          <a:p>
            <a:pPr marL="0" marR="0" lvl="0" indent="0" algn="just" defTabSz="914400" rtl="0" eaLnBrk="0" fontAlgn="base" latinLnBrk="0" hangingPunct="0">
              <a:lnSpc>
                <a:spcPct val="100000"/>
              </a:lnSpc>
              <a:spcBef>
                <a:spcPct val="0"/>
              </a:spcBef>
              <a:spcAft>
                <a:spcPct val="0"/>
              </a:spcAft>
              <a:buClrTx/>
              <a:buSzTx/>
              <a:buFontTx/>
              <a:buChar char="•"/>
              <a:tabLst/>
            </a:pPr>
            <a:r>
              <a:rPr lang="fr-FR" sz="1000" dirty="0"/>
              <a:t> </a:t>
            </a:r>
            <a:r>
              <a:rPr kumimoji="0" lang="fr-FR" sz="1000" b="0" i="0" u="none" strike="noStrike" cap="none" normalizeH="0" baseline="0" dirty="0" smtClean="0">
                <a:ln>
                  <a:noFill/>
                </a:ln>
                <a:solidFill>
                  <a:schemeClr val="tx1"/>
                </a:solidFill>
                <a:effectLst/>
                <a:latin typeface="Arial" charset="0"/>
                <a:cs typeface="Arial" charset="0"/>
              </a:rPr>
              <a:t>la production agricole va devoir être multipliée par deux en 40 ans; </a:t>
            </a:r>
          </a:p>
          <a:p>
            <a:pPr marL="0" marR="0" lvl="0" indent="0" algn="just" defTabSz="914400" rtl="0" eaLnBrk="0" fontAlgn="base" latinLnBrk="0" hangingPunct="0">
              <a:lnSpc>
                <a:spcPct val="100000"/>
              </a:lnSpc>
              <a:spcBef>
                <a:spcPct val="0"/>
              </a:spcBef>
              <a:spcAft>
                <a:spcPct val="0"/>
              </a:spcAft>
              <a:buClrTx/>
              <a:buSzTx/>
              <a:buFontTx/>
              <a:buChar char="•"/>
              <a:tabLst/>
            </a:pPr>
            <a:r>
              <a:rPr lang="fr-FR" sz="1000" dirty="0"/>
              <a:t> </a:t>
            </a:r>
            <a:r>
              <a:rPr kumimoji="0" lang="fr-FR" sz="1000" b="0" i="0" u="none" strike="noStrike" cap="none" normalizeH="0" baseline="0" dirty="0" smtClean="0">
                <a:ln>
                  <a:noFill/>
                </a:ln>
                <a:solidFill>
                  <a:schemeClr val="tx1"/>
                </a:solidFill>
                <a:effectLst/>
                <a:latin typeface="Arial" charset="0"/>
                <a:cs typeface="Arial" charset="0"/>
              </a:rPr>
              <a:t>la consommation</a:t>
            </a:r>
            <a:r>
              <a:rPr kumimoji="0" lang="fr-FR" sz="1000" b="0" i="0" u="none" strike="noStrike" cap="none" normalizeH="0" dirty="0" smtClean="0">
                <a:ln>
                  <a:noFill/>
                </a:ln>
                <a:solidFill>
                  <a:schemeClr val="tx1"/>
                </a:solidFill>
                <a:effectLst/>
                <a:latin typeface="Arial" charset="0"/>
                <a:cs typeface="Arial" charset="0"/>
              </a:rPr>
              <a:t> </a:t>
            </a:r>
            <a:r>
              <a:rPr kumimoji="0" lang="fr-FR" sz="1000" b="0" i="0" u="none" strike="noStrike" cap="none" normalizeH="0" baseline="0" dirty="0" smtClean="0">
                <a:ln>
                  <a:noFill/>
                </a:ln>
                <a:solidFill>
                  <a:schemeClr val="tx1"/>
                </a:solidFill>
                <a:effectLst/>
                <a:latin typeface="Arial" charset="0"/>
                <a:cs typeface="Arial" charset="0"/>
              </a:rPr>
              <a:t>d’eau va s’accroitre de 30 % d’ici à 2030; </a:t>
            </a:r>
          </a:p>
          <a:p>
            <a:pPr marL="0" marR="0" lvl="0" indent="0" algn="just" defTabSz="914400" rtl="0" eaLnBrk="0" fontAlgn="base" latinLnBrk="0" hangingPunct="0">
              <a:lnSpc>
                <a:spcPct val="100000"/>
              </a:lnSpc>
              <a:spcBef>
                <a:spcPct val="0"/>
              </a:spcBef>
              <a:spcAft>
                <a:spcPct val="0"/>
              </a:spcAft>
              <a:buClrTx/>
              <a:buSzTx/>
              <a:buFontTx/>
              <a:buChar char="•"/>
              <a:tabLst/>
            </a:pPr>
            <a:r>
              <a:rPr lang="fr-FR" sz="1000" dirty="0"/>
              <a:t> </a:t>
            </a:r>
            <a:r>
              <a:rPr kumimoji="0" lang="fr-FR" sz="1000" b="0" i="0" u="none" strike="noStrike" cap="none" normalizeH="0" baseline="0" dirty="0" smtClean="0">
                <a:ln>
                  <a:noFill/>
                </a:ln>
                <a:solidFill>
                  <a:schemeClr val="tx1"/>
                </a:solidFill>
                <a:effectLst/>
                <a:latin typeface="Arial" charset="0"/>
                <a:cs typeface="Arial" charset="0"/>
              </a:rPr>
              <a:t>trois-milliards de personnes supplémentaires chercheront un abri en milieu urbain d’ici 2050. </a:t>
            </a:r>
          </a:p>
          <a:p>
            <a:pPr marL="0" marR="0" lvl="0" indent="0" algn="just" defTabSz="914400" rtl="0" eaLnBrk="0" fontAlgn="base" latinLnBrk="0" hangingPunct="0">
              <a:lnSpc>
                <a:spcPct val="100000"/>
              </a:lnSpc>
              <a:spcBef>
                <a:spcPct val="0"/>
              </a:spcBef>
              <a:spcAft>
                <a:spcPct val="0"/>
              </a:spcAft>
              <a:buClrTx/>
              <a:buSzTx/>
              <a:tabLst/>
            </a:pPr>
            <a:endParaRPr kumimoji="0" lang="fr-FR" sz="1000" b="0" i="0" u="none" strike="noStrike" cap="none" normalizeH="0" baseline="0" dirty="0" smtClean="0">
              <a:ln>
                <a:noFill/>
              </a:ln>
              <a:solidFill>
                <a:schemeClr val="tx1"/>
              </a:solidFill>
              <a:effectLst/>
              <a:latin typeface="Arial" charset="0"/>
              <a:cs typeface="Arial" charset="0"/>
            </a:endParaRPr>
          </a:p>
          <a:p>
            <a:pPr lvl="0" algn="just" eaLnBrk="0" hangingPunct="0"/>
            <a:r>
              <a:rPr lang="fr-FR" sz="1000" dirty="0"/>
              <a:t>A</a:t>
            </a:r>
            <a:r>
              <a:rPr lang="fr-FR" sz="1000" dirty="0" smtClean="0"/>
              <a:t>vec </a:t>
            </a:r>
            <a:r>
              <a:rPr lang="fr-FR" sz="1000" dirty="0"/>
              <a:t>une demande </a:t>
            </a:r>
            <a:r>
              <a:rPr lang="fr-FR" sz="1000" dirty="0" smtClean="0"/>
              <a:t>énergétique multipliée </a:t>
            </a:r>
            <a:r>
              <a:rPr lang="fr-FR" sz="1000" dirty="0"/>
              <a:t>par deux d’ici à 2050 </a:t>
            </a:r>
            <a:r>
              <a:rPr lang="fr-FR" sz="1000" dirty="0" smtClean="0"/>
              <a:t>afin de </a:t>
            </a:r>
            <a:r>
              <a:rPr kumimoji="0" lang="fr-FR" sz="1000" b="0" i="0" u="none" strike="noStrike" cap="none" normalizeH="0" baseline="0" dirty="0" smtClean="0">
                <a:ln>
                  <a:noFill/>
                </a:ln>
                <a:solidFill>
                  <a:schemeClr val="tx1"/>
                </a:solidFill>
                <a:effectLst/>
                <a:latin typeface="Arial" charset="0"/>
                <a:cs typeface="Arial" charset="0"/>
              </a:rPr>
              <a:t>soutenir la croissance économique des pays postindustriels</a:t>
            </a:r>
            <a:r>
              <a:rPr kumimoji="0" lang="fr-FR" sz="1000" b="0" i="0" u="none" strike="noStrike" cap="none" normalizeH="0" dirty="0" smtClean="0">
                <a:ln>
                  <a:noFill/>
                </a:ln>
                <a:solidFill>
                  <a:schemeClr val="tx1"/>
                </a:solidFill>
                <a:effectLst/>
                <a:latin typeface="Arial" charset="0"/>
                <a:cs typeface="Arial" charset="0"/>
              </a:rPr>
              <a:t> et</a:t>
            </a:r>
            <a:r>
              <a:rPr kumimoji="0" lang="fr-FR" sz="1000" b="0" i="0" u="none" strike="noStrike" cap="none" normalizeH="0" baseline="0" dirty="0" smtClean="0">
                <a:ln>
                  <a:noFill/>
                </a:ln>
                <a:solidFill>
                  <a:schemeClr val="tx1"/>
                </a:solidFill>
                <a:effectLst/>
                <a:latin typeface="Arial" charset="0"/>
                <a:cs typeface="Arial" charset="0"/>
              </a:rPr>
              <a:t> industriels et des pays à industrialisation émergente, les gouvernements seront confrontés à un défi de</a:t>
            </a:r>
            <a:r>
              <a:rPr kumimoji="0" lang="fr-FR" sz="1000" b="0" i="0" u="none" strike="noStrike" cap="none" normalizeH="0" dirty="0" smtClean="0">
                <a:ln>
                  <a:noFill/>
                </a:ln>
                <a:solidFill>
                  <a:schemeClr val="tx1"/>
                </a:solidFill>
                <a:effectLst/>
                <a:latin typeface="Arial" charset="0"/>
                <a:cs typeface="Arial" charset="0"/>
              </a:rPr>
              <a:t> taille</a:t>
            </a:r>
            <a:r>
              <a:rPr kumimoji="0" lang="fr-FR" sz="1000" b="0" i="0" u="none" strike="noStrike" cap="none" normalizeH="0" baseline="0" dirty="0" smtClean="0">
                <a:ln>
                  <a:noFill/>
                </a:ln>
                <a:solidFill>
                  <a:schemeClr val="tx1"/>
                </a:solidFill>
                <a:effectLst/>
                <a:latin typeface="Arial" charset="0"/>
                <a:cs typeface="Arial" charset="0"/>
              </a:rPr>
              <a:t>. </a:t>
            </a:r>
          </a:p>
          <a:p>
            <a:pPr lvl="0" algn="just" eaLnBrk="0" hangingPunct="0"/>
            <a:endParaRPr lang="fr-FR" sz="1000" dirty="0"/>
          </a:p>
          <a:p>
            <a:pPr lvl="0" algn="just" eaLnBrk="0" hangingPunct="0"/>
            <a:r>
              <a:rPr kumimoji="0" lang="fr-FR" sz="1000" b="0" i="0" u="none" strike="noStrike" cap="none" normalizeH="0" baseline="0" dirty="0" smtClean="0">
                <a:ln>
                  <a:noFill/>
                </a:ln>
                <a:solidFill>
                  <a:schemeClr val="tx1"/>
                </a:solidFill>
                <a:effectLst/>
                <a:latin typeface="Arial" charset="0"/>
                <a:cs typeface="Arial" charset="0"/>
              </a:rPr>
              <a:t>Toutefois, dans un rapport intitulé « Population : One </a:t>
            </a:r>
            <a:r>
              <a:rPr kumimoji="0" lang="fr-FR" sz="1000" b="0" i="0" u="none" strike="noStrike" cap="none" normalizeH="0" baseline="0" dirty="0" err="1" smtClean="0">
                <a:ln>
                  <a:noFill/>
                </a:ln>
                <a:solidFill>
                  <a:schemeClr val="tx1"/>
                </a:solidFill>
                <a:effectLst/>
                <a:latin typeface="Arial" charset="0"/>
                <a:cs typeface="Arial" charset="0"/>
              </a:rPr>
              <a:t>Planet</a:t>
            </a:r>
            <a:r>
              <a:rPr kumimoji="0" lang="fr-FR" sz="1000" b="0" i="0" u="none" strike="noStrike" cap="none" normalizeH="0" baseline="0" dirty="0" smtClean="0">
                <a:ln>
                  <a:noFill/>
                </a:ln>
                <a:solidFill>
                  <a:schemeClr val="tx1"/>
                </a:solidFill>
                <a:effectLst/>
                <a:latin typeface="Arial" charset="0"/>
                <a:cs typeface="Arial" charset="0"/>
              </a:rPr>
              <a:t>, </a:t>
            </a:r>
            <a:r>
              <a:rPr kumimoji="0" lang="fr-FR" sz="1000" b="0" i="0" u="none" strike="noStrike" cap="none" normalizeH="0" baseline="0" dirty="0" err="1" smtClean="0">
                <a:ln>
                  <a:noFill/>
                </a:ln>
                <a:solidFill>
                  <a:schemeClr val="tx1"/>
                </a:solidFill>
                <a:effectLst/>
                <a:latin typeface="Arial" charset="0"/>
                <a:cs typeface="Arial" charset="0"/>
              </a:rPr>
              <a:t>Too</a:t>
            </a:r>
            <a:r>
              <a:rPr kumimoji="0" lang="fr-FR" sz="1000" b="0" i="0" u="none" strike="noStrike" cap="none" normalizeH="0" baseline="0" dirty="0" smtClean="0">
                <a:ln>
                  <a:noFill/>
                </a:ln>
                <a:solidFill>
                  <a:schemeClr val="tx1"/>
                </a:solidFill>
                <a:effectLst/>
                <a:latin typeface="Arial" charset="0"/>
                <a:cs typeface="Arial" charset="0"/>
              </a:rPr>
              <a:t> </a:t>
            </a:r>
            <a:r>
              <a:rPr kumimoji="0" lang="fr-FR" sz="1000" b="0" i="0" u="none" strike="noStrike" cap="none" normalizeH="0" baseline="0" dirty="0" err="1" smtClean="0">
                <a:ln>
                  <a:noFill/>
                </a:ln>
                <a:solidFill>
                  <a:schemeClr val="tx1"/>
                </a:solidFill>
                <a:effectLst/>
                <a:latin typeface="Arial" charset="0"/>
                <a:cs typeface="Arial" charset="0"/>
              </a:rPr>
              <a:t>many</a:t>
            </a:r>
            <a:r>
              <a:rPr kumimoji="0" lang="fr-FR" sz="1000" b="0" i="0" u="none" strike="noStrike" cap="none" normalizeH="0" baseline="0" dirty="0" smtClean="0">
                <a:ln>
                  <a:noFill/>
                </a:ln>
                <a:solidFill>
                  <a:schemeClr val="tx1"/>
                </a:solidFill>
                <a:effectLst/>
                <a:latin typeface="Arial" charset="0"/>
                <a:cs typeface="Arial" charset="0"/>
              </a:rPr>
              <a:t> People? », l’Institution of </a:t>
            </a:r>
            <a:r>
              <a:rPr kumimoji="0" lang="fr-FR" sz="1000" b="0" i="0" u="none" strike="noStrike" cap="none" normalizeH="0" baseline="0" dirty="0" err="1" smtClean="0">
                <a:ln>
                  <a:noFill/>
                </a:ln>
                <a:solidFill>
                  <a:schemeClr val="tx1"/>
                </a:solidFill>
                <a:effectLst/>
                <a:latin typeface="Arial" charset="0"/>
                <a:cs typeface="Arial" charset="0"/>
              </a:rPr>
              <a:t>Mechanical</a:t>
            </a:r>
            <a:r>
              <a:rPr kumimoji="0" lang="fr-FR" sz="1000" b="0" i="0" u="none" strike="noStrike" cap="none" normalizeH="0" baseline="0" dirty="0" smtClean="0">
                <a:ln>
                  <a:noFill/>
                </a:ln>
                <a:solidFill>
                  <a:schemeClr val="tx1"/>
                </a:solidFill>
                <a:effectLst/>
                <a:latin typeface="Arial" charset="0"/>
                <a:cs typeface="Arial" charset="0"/>
              </a:rPr>
              <a:t> </a:t>
            </a:r>
            <a:r>
              <a:rPr kumimoji="0" lang="fr-FR" sz="1000" b="0" i="0" u="none" strike="noStrike" cap="none" normalizeH="0" baseline="0" dirty="0" err="1" smtClean="0">
                <a:ln>
                  <a:noFill/>
                </a:ln>
                <a:solidFill>
                  <a:schemeClr val="tx1"/>
                </a:solidFill>
                <a:effectLst/>
                <a:latin typeface="Arial" charset="0"/>
                <a:cs typeface="Arial" charset="0"/>
              </a:rPr>
              <a:t>Engineers</a:t>
            </a:r>
            <a:r>
              <a:rPr kumimoji="0" lang="fr-FR" sz="1000" b="0" i="0" u="none" strike="noStrike" cap="none" normalizeH="0" baseline="0" dirty="0" smtClean="0">
                <a:ln>
                  <a:noFill/>
                </a:ln>
                <a:solidFill>
                  <a:schemeClr val="tx1"/>
                </a:solidFill>
                <a:effectLst/>
                <a:latin typeface="Arial" charset="0"/>
                <a:cs typeface="Arial" charset="0"/>
              </a:rPr>
              <a:t> du Royaume-Uni fait valoir que l’avancée des technologies d’ingénierie connues et des pratiques durables devrait permettre de relever certains de ces défis. </a:t>
            </a:r>
          </a:p>
          <a:p>
            <a:pPr lvl="0" algn="just" eaLnBrk="0" hangingPunct="0"/>
            <a:endParaRPr kumimoji="0" lang="fr-FR" sz="1000" b="0" i="0" u="none" strike="noStrike" cap="none" normalizeH="0" baseline="0" dirty="0" smtClean="0">
              <a:ln>
                <a:noFill/>
              </a:ln>
              <a:solidFill>
                <a:schemeClr val="tx1"/>
              </a:solidFill>
              <a:effectLst/>
              <a:latin typeface="Arial" charset="0"/>
              <a:cs typeface="Arial"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1000" b="0" i="0" u="none" strike="noStrike" cap="none" normalizeH="0" baseline="0" dirty="0" smtClean="0">
                <a:ln>
                  <a:noFill/>
                </a:ln>
                <a:solidFill>
                  <a:schemeClr val="tx1"/>
                </a:solidFill>
                <a:effectLst/>
                <a:latin typeface="Arial" charset="0"/>
                <a:cs typeface="Arial" charset="0"/>
              </a:rPr>
              <a:t>Selon les prévisions concernant l’augmentation de la population mondiale, la planète comptera 9 milliards d’humains dans 40 ans (contre 6,9 milliards aujourd’hui), avec un pic de 9,5 milliards en 2075. Le rapport conclut également que nous sommes en passe de bénéficier d’une opportunité unique : des savoir-faire et des technologies propres largement disponibles devraient en effet permettre aux pays émergents de dépasser la phase de début d’industrialisation, qui est « </a:t>
            </a:r>
            <a:r>
              <a:rPr kumimoji="0" lang="fr-FR" sz="1000" b="0" i="0" u="none" strike="noStrike" cap="none" normalizeH="0" baseline="0" dirty="0" err="1" smtClean="0">
                <a:ln>
                  <a:noFill/>
                </a:ln>
                <a:solidFill>
                  <a:schemeClr val="tx1"/>
                </a:solidFill>
                <a:effectLst/>
                <a:latin typeface="Arial" charset="0"/>
                <a:cs typeface="Arial" charset="0"/>
              </a:rPr>
              <a:t>ressourcivore</a:t>
            </a:r>
            <a:r>
              <a:rPr kumimoji="0" lang="fr-FR" sz="1000" b="0" i="0" u="none" strike="noStrike" cap="none" normalizeH="0" baseline="0" dirty="0" smtClean="0">
                <a:ln>
                  <a:noFill/>
                </a:ln>
                <a:solidFill>
                  <a:schemeClr val="tx1"/>
                </a:solidFill>
                <a:effectLst/>
                <a:latin typeface="Arial" charset="0"/>
                <a:cs typeface="Arial" charset="0"/>
              </a:rPr>
              <a:t> » et qui entraine de fortes émissions de GES. C’est d’autant plus important que ce sont ces pays qui devraient connaitre les plus fortes hausses démographiques. </a:t>
            </a:r>
          </a:p>
          <a:p>
            <a:pPr lvl="0" algn="just" eaLnBrk="0" hangingPunct="0"/>
            <a:r>
              <a:rPr lang="fr-FR" sz="1000" dirty="0" smtClean="0">
                <a:hlinkClick r:id="rId3" tooltip="Population growth"/>
              </a:rPr>
              <a:t>Source : </a:t>
            </a:r>
            <a:r>
              <a:rPr lang="fr-FR" sz="1000" dirty="0">
                <a:hlinkClick r:id="rId3" tooltip="Population growth"/>
              </a:rPr>
              <a:t>http://www.nato.int/docu/review/2011/Climate-Action/Population_growth_challenge/FR/index.htm</a:t>
            </a:r>
            <a:endParaRPr kumimoji="0" lang="fr-FR" sz="1000" b="0" i="0" u="none" strike="noStrike" cap="none" normalizeH="0" baseline="0" dirty="0" smtClean="0">
              <a:ln>
                <a:noFill/>
              </a:ln>
              <a:solidFill>
                <a:schemeClr val="tx1"/>
              </a:solidFill>
              <a:effectLst/>
              <a:latin typeface="Arial" charset="0"/>
              <a:cs typeface="Arial" charset="0"/>
              <a:hlinkClick r:id="rId3" tooltip="Population growth"/>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7"/>
          <p:cNvSpPr>
            <a:spLocks noGrp="1" noChangeArrowheads="1"/>
          </p:cNvSpPr>
          <p:nvPr>
            <p:ph type="sldNum" sz="quarter" idx="5"/>
          </p:nvPr>
        </p:nvSpPr>
        <p:spPr bwMode="auto">
          <a:noFill/>
          <a:ln>
            <a:miter lim="800000"/>
            <a:headEnd/>
            <a:tailEnd/>
          </a:ln>
        </p:spPr>
        <p:txBody>
          <a:bodyPr/>
          <a:lstStyle/>
          <a:p>
            <a:fld id="{8DFBE964-0F8D-4C55-9B83-08148E0C3610}" type="slidenum">
              <a:rPr lang="fr-FR" smtClean="0">
                <a:latin typeface="Arial" pitchFamily="34" charset="0"/>
                <a:cs typeface="Arial" pitchFamily="34" charset="0"/>
              </a:rPr>
              <a:pPr/>
              <a:t>14</a:t>
            </a:fld>
            <a:endParaRPr lang="fr-FR" smtClean="0">
              <a:latin typeface="Arial" pitchFamily="34" charset="0"/>
              <a:cs typeface="Arial" pitchFamily="34" charset="0"/>
            </a:endParaRPr>
          </a:p>
        </p:txBody>
      </p:sp>
      <p:sp>
        <p:nvSpPr>
          <p:cNvPr id="27238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72388" name="Rectangle 3"/>
          <p:cNvSpPr>
            <a:spLocks noGrp="1" noChangeArrowheads="1"/>
          </p:cNvSpPr>
          <p:nvPr>
            <p:ph type="body" idx="1"/>
          </p:nvPr>
        </p:nvSpPr>
        <p:spPr bwMode="auto">
          <a:noFill/>
        </p:spPr>
        <p:txBody>
          <a:bodyPr>
            <a:normAutofit/>
          </a:bodyPr>
          <a:lstStyle/>
          <a:p>
            <a:endParaRPr lang="es-ES" sz="2000" b="1" baseline="30000" dirty="0"/>
          </a:p>
          <a:p>
            <a:r>
              <a:rPr lang="fr-CA" sz="1000" dirty="0" smtClean="0"/>
              <a:t>Définition de l’empreinte écologique :</a:t>
            </a:r>
          </a:p>
          <a:p>
            <a:r>
              <a:rPr lang="fr-CA" sz="1000" dirty="0" smtClean="0"/>
              <a:t>L'empreinte </a:t>
            </a:r>
            <a:r>
              <a:rPr lang="fr-CA" sz="1000" dirty="0"/>
              <a:t>écologique est une mesure de la pression qu'exerce l'homme sur la nature. C'est un outil qui évalue la surface productive nécessaire à une population pour répondre à sa consommation de ressources et à ses besoins </a:t>
            </a:r>
            <a:r>
              <a:rPr lang="fr-CA" sz="1000" dirty="0" smtClean="0"/>
              <a:t>d'absorption et de déchets. La </a:t>
            </a:r>
            <a:r>
              <a:rPr lang="fr-CA" sz="1000" dirty="0"/>
              <a:t>surface productive </a:t>
            </a:r>
            <a:r>
              <a:rPr lang="fr-CA" sz="1000" dirty="0" smtClean="0"/>
              <a:t>est la représentation de l’espace nécessaire équivalent pour satisfaire les besoins d’un individu en </a:t>
            </a:r>
            <a:r>
              <a:rPr lang="fr-CA" sz="1000" dirty="0"/>
              <a:t>nourriture, </a:t>
            </a:r>
            <a:r>
              <a:rPr lang="fr-CA" sz="1000" dirty="0" smtClean="0"/>
              <a:t>en chauffage</a:t>
            </a:r>
            <a:r>
              <a:rPr lang="fr-CA" sz="1000" dirty="0"/>
              <a:t>, </a:t>
            </a:r>
            <a:r>
              <a:rPr lang="fr-CA" sz="1000" dirty="0" smtClean="0"/>
              <a:t>en matériaux </a:t>
            </a:r>
            <a:r>
              <a:rPr lang="fr-CA" sz="1000" dirty="0"/>
              <a:t>de construction</a:t>
            </a:r>
            <a:r>
              <a:rPr lang="fr-CA" sz="1000" dirty="0" smtClean="0"/>
              <a:t>, en air pur</a:t>
            </a:r>
            <a:r>
              <a:rPr lang="fr-CA" sz="1000" dirty="0"/>
              <a:t>, </a:t>
            </a:r>
            <a:r>
              <a:rPr lang="fr-CA" sz="1000" dirty="0" smtClean="0"/>
              <a:t>en eau potable et en absorption </a:t>
            </a:r>
            <a:r>
              <a:rPr lang="fr-CA" sz="1000" dirty="0"/>
              <a:t>de </a:t>
            </a:r>
            <a:r>
              <a:rPr lang="fr-CA" sz="1000" dirty="0" smtClean="0"/>
              <a:t>déchets.</a:t>
            </a:r>
          </a:p>
          <a:p>
            <a:endParaRPr lang="fr-CA" sz="1000" dirty="0" smtClean="0"/>
          </a:p>
          <a:p>
            <a:r>
              <a:rPr lang="fr-CA" sz="1000" dirty="0" smtClean="0"/>
              <a:t>L’intérêt </a:t>
            </a:r>
            <a:r>
              <a:rPr lang="fr-CA" sz="1000" dirty="0"/>
              <a:t>de l’empreinte écologique est de pouvoir </a:t>
            </a:r>
            <a:r>
              <a:rPr lang="fr-CA" sz="1000" dirty="0" smtClean="0"/>
              <a:t>se comparer aux autres calculs de surfaces disponibles </a:t>
            </a:r>
            <a:r>
              <a:rPr lang="fr-CA" sz="1000" dirty="0"/>
              <a:t>e</a:t>
            </a:r>
            <a:r>
              <a:rPr lang="fr-CA" sz="1000" dirty="0" smtClean="0"/>
              <a:t>t de constater si notre mode de vie correspond aux limites de productivité de la planète ou s’il les dépasse et de voir quel est l’écart s’il y en a un.</a:t>
            </a:r>
          </a:p>
          <a:p>
            <a:endParaRPr lang="fr-CA" sz="1000" dirty="0"/>
          </a:p>
          <a:p>
            <a:r>
              <a:rPr lang="fr-CA" sz="1000" dirty="0"/>
              <a:t>Un dépassement signifierait que l’on consomme ces ressources plus rapidement qu’elles ne sont régénérées par </a:t>
            </a:r>
            <a:r>
              <a:rPr lang="fr-CA" sz="1000" dirty="0" smtClean="0"/>
              <a:t>la planète. </a:t>
            </a:r>
            <a:r>
              <a:rPr lang="fr-CA" sz="1000" dirty="0"/>
              <a:t>Par ailleurs, il a été calculé que la surface biologiquement productive </a:t>
            </a:r>
            <a:r>
              <a:rPr lang="fr-CA" sz="1000" dirty="0" smtClean="0"/>
              <a:t>(ou </a:t>
            </a:r>
            <a:r>
              <a:rPr lang="fr-CA" sz="1000" dirty="0" err="1"/>
              <a:t>biocapacité</a:t>
            </a:r>
            <a:r>
              <a:rPr lang="fr-CA" sz="1000" dirty="0"/>
              <a:t>) était de 11,3 milliards </a:t>
            </a:r>
            <a:r>
              <a:rPr lang="fr-CA" sz="1000" dirty="0" smtClean="0"/>
              <a:t>d’hectares </a:t>
            </a:r>
            <a:r>
              <a:rPr lang="fr-CA" sz="1000" dirty="0"/>
              <a:t>après avoir réservé une part pour les </a:t>
            </a:r>
            <a:r>
              <a:rPr lang="fr-CA" sz="1000" dirty="0" smtClean="0"/>
              <a:t>autres êtres vivants, ce qui correspond pour un individu à 1,8 ha de surface productive</a:t>
            </a:r>
            <a:r>
              <a:rPr lang="fr-CA" sz="1000" dirty="0"/>
              <a:t>.</a:t>
            </a:r>
          </a:p>
          <a:p>
            <a:endParaRPr lang="es-ES" sz="2000" baseline="30000" dirty="0"/>
          </a:p>
          <a:p>
            <a:r>
              <a:rPr lang="es-ES" sz="1000" baseline="30000" dirty="0" err="1" smtClean="0"/>
              <a:t>Source</a:t>
            </a:r>
            <a:r>
              <a:rPr lang="es-ES" sz="1000" baseline="30000" dirty="0" smtClean="0"/>
              <a:t> : http</a:t>
            </a:r>
            <a:r>
              <a:rPr lang="es-ES" sz="1000" baseline="30000" dirty="0"/>
              <a:t>://awsassets.wwf.ca/downloads/rapport_planete_vivante_2010_rapport_en_bref.pdf</a:t>
            </a:r>
            <a:r>
              <a:rPr lang="es-ES" sz="1000" dirty="0" smtClean="0"/>
              <a:t> </a:t>
            </a:r>
            <a:endParaRPr lang="es-ES" sz="1000" baseline="30000" dirty="0"/>
          </a:p>
          <a:p>
            <a:endParaRPr lang="es-ES" sz="2000" b="1" baseline="30000" dirty="0"/>
          </a:p>
          <a:p>
            <a:endParaRPr lang="fr-FR" dirty="0" smtClean="0">
              <a:ea typeface="ヒラギノ角ゴ Pro W3" pitchFamily="16"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457200" y="4191000"/>
            <a:ext cx="5867400" cy="4800600"/>
          </a:xfrm>
        </p:spPr>
        <p:txBody>
          <a:bodyPr>
            <a:noAutofit/>
          </a:bodyPr>
          <a:lstStyle/>
          <a:p>
            <a:r>
              <a:rPr lang="fr-FR" sz="1000" dirty="0" smtClean="0">
                <a:cs typeface="Arial" pitchFamily="34" charset="0"/>
              </a:rPr>
              <a:t>Échange avec les participants : </a:t>
            </a:r>
          </a:p>
          <a:p>
            <a:r>
              <a:rPr lang="fr-FR" sz="1000" dirty="0" smtClean="0">
                <a:cs typeface="Arial" pitchFamily="34" charset="0"/>
              </a:rPr>
              <a:t>Comprendre </a:t>
            </a:r>
            <a:r>
              <a:rPr lang="fr-FR" sz="1000" dirty="0">
                <a:cs typeface="Arial" pitchFamily="34" charset="0"/>
              </a:rPr>
              <a:t>comment les écarts peuvent être si grands d’une région à une </a:t>
            </a:r>
            <a:r>
              <a:rPr lang="fr-FR" sz="1000" dirty="0" smtClean="0">
                <a:cs typeface="Arial" pitchFamily="34" charset="0"/>
              </a:rPr>
              <a:t>autre. Qu’en pensent </a:t>
            </a:r>
            <a:r>
              <a:rPr lang="fr-FR" sz="1000" dirty="0">
                <a:cs typeface="Arial" pitchFamily="34" charset="0"/>
              </a:rPr>
              <a:t>les </a:t>
            </a:r>
            <a:r>
              <a:rPr lang="fr-FR" sz="1000" dirty="0" smtClean="0">
                <a:cs typeface="Arial" pitchFamily="34" charset="0"/>
              </a:rPr>
              <a:t>participants? Pourquoi </a:t>
            </a:r>
            <a:r>
              <a:rPr lang="fr-FR" sz="1000" dirty="0">
                <a:cs typeface="Arial" pitchFamily="34" charset="0"/>
              </a:rPr>
              <a:t>de si grands </a:t>
            </a:r>
            <a:r>
              <a:rPr lang="fr-FR" sz="1000" dirty="0" smtClean="0">
                <a:cs typeface="Arial" pitchFamily="34" charset="0"/>
              </a:rPr>
              <a:t>écarts? Qu’est-ce qui fait que les individus ont besoin d’une plus grande surface productive pour </a:t>
            </a:r>
            <a:r>
              <a:rPr lang="fr-CA" sz="1000" dirty="0" smtClean="0"/>
              <a:t>satisfaire leurs besoins </a:t>
            </a:r>
            <a:r>
              <a:rPr lang="fr-CA" sz="1000" dirty="0"/>
              <a:t>en nourriture, </a:t>
            </a:r>
            <a:r>
              <a:rPr lang="fr-CA" sz="1000" dirty="0" smtClean="0"/>
              <a:t>en chauffage</a:t>
            </a:r>
            <a:r>
              <a:rPr lang="fr-CA" sz="1000" dirty="0"/>
              <a:t>, </a:t>
            </a:r>
            <a:r>
              <a:rPr lang="fr-CA" sz="1000" dirty="0" smtClean="0"/>
              <a:t>en matériaux </a:t>
            </a:r>
            <a:r>
              <a:rPr lang="fr-CA" sz="1000" dirty="0"/>
              <a:t>de construction, </a:t>
            </a:r>
            <a:r>
              <a:rPr lang="fr-CA" sz="1000" dirty="0" smtClean="0"/>
              <a:t>en air </a:t>
            </a:r>
            <a:r>
              <a:rPr lang="fr-CA" sz="1000" dirty="0"/>
              <a:t>pur, </a:t>
            </a:r>
            <a:r>
              <a:rPr lang="fr-CA" sz="1000" dirty="0" smtClean="0"/>
              <a:t>en eau potable </a:t>
            </a:r>
            <a:r>
              <a:rPr lang="fr-CA" sz="1000" dirty="0"/>
              <a:t>et </a:t>
            </a:r>
            <a:r>
              <a:rPr lang="fr-CA" sz="1000" dirty="0" smtClean="0"/>
              <a:t>en absorption </a:t>
            </a:r>
            <a:r>
              <a:rPr lang="fr-CA" sz="1000" dirty="0"/>
              <a:t>de </a:t>
            </a:r>
            <a:r>
              <a:rPr lang="fr-CA" sz="1000" dirty="0" smtClean="0"/>
              <a:t>déchets?</a:t>
            </a:r>
            <a:endParaRPr lang="fr-CA" sz="1000" dirty="0"/>
          </a:p>
          <a:p>
            <a:r>
              <a:rPr lang="fr-CA" sz="1000" dirty="0" smtClean="0"/>
              <a:t>En </a:t>
            </a:r>
            <a:r>
              <a:rPr lang="fr-CA" sz="1000" dirty="0"/>
              <a:t>2001, l’empreinte écologique </a:t>
            </a:r>
            <a:r>
              <a:rPr lang="fr-CA" sz="1000" dirty="0" smtClean="0"/>
              <a:t>mondiale moyenne </a:t>
            </a:r>
            <a:r>
              <a:rPr lang="fr-CA" sz="1000" dirty="0"/>
              <a:t>était de </a:t>
            </a:r>
            <a:r>
              <a:rPr lang="fr-CA" sz="1000" dirty="0" smtClean="0"/>
              <a:t>2,2 ha </a:t>
            </a:r>
            <a:r>
              <a:rPr lang="fr-CA" sz="1000" dirty="0"/>
              <a:t>et elle ne </a:t>
            </a:r>
            <a:r>
              <a:rPr lang="fr-CA" sz="1000" dirty="0" smtClean="0"/>
              <a:t>cesse d’augmenter</a:t>
            </a:r>
            <a:r>
              <a:rPr lang="fr-CA" sz="1000" dirty="0"/>
              <a:t>. La </a:t>
            </a:r>
            <a:r>
              <a:rPr lang="fr-CA" sz="1000" dirty="0" err="1"/>
              <a:t>biocapacité</a:t>
            </a:r>
            <a:r>
              <a:rPr lang="fr-CA" sz="1000" dirty="0"/>
              <a:t> moyenne a</a:t>
            </a:r>
            <a:r>
              <a:rPr lang="fr-CA" sz="1000" dirty="0" smtClean="0"/>
              <a:t>, quant </a:t>
            </a:r>
            <a:r>
              <a:rPr lang="fr-CA" sz="1000" dirty="0"/>
              <a:t>à elle, tendance à diminuer du fait </a:t>
            </a:r>
            <a:r>
              <a:rPr lang="fr-CA" sz="1000" dirty="0" smtClean="0"/>
              <a:t>de l’augmentation </a:t>
            </a:r>
            <a:r>
              <a:rPr lang="fr-CA" sz="1000" dirty="0"/>
              <a:t>de la population </a:t>
            </a:r>
            <a:r>
              <a:rPr lang="fr-CA" sz="1000" dirty="0" smtClean="0"/>
              <a:t>mondiale ainsi </a:t>
            </a:r>
            <a:r>
              <a:rPr lang="fr-CA" sz="1000" dirty="0"/>
              <a:t>que de la destruction de surfaces productives.</a:t>
            </a:r>
          </a:p>
          <a:p>
            <a:r>
              <a:rPr lang="fr-CA" sz="1000" dirty="0"/>
              <a:t>Cela signifie donc que nous </a:t>
            </a:r>
            <a:r>
              <a:rPr lang="fr-CA" sz="1000" dirty="0" smtClean="0"/>
              <a:t>prélevons plus </a:t>
            </a:r>
            <a:r>
              <a:rPr lang="fr-CA" sz="1000" dirty="0"/>
              <a:t>que ce que la Terre est capable </a:t>
            </a:r>
            <a:r>
              <a:rPr lang="fr-CA" sz="1000" dirty="0" smtClean="0"/>
              <a:t>de fournir </a:t>
            </a:r>
            <a:r>
              <a:rPr lang="fr-CA" sz="1000" dirty="0"/>
              <a:t>et que ce phénomène a tendance </a:t>
            </a:r>
            <a:r>
              <a:rPr lang="fr-CA" sz="1000" dirty="0" smtClean="0"/>
              <a:t>à s’accentuer.</a:t>
            </a:r>
            <a:r>
              <a:rPr lang="fr-CA" sz="1000" dirty="0"/>
              <a:t> En d’autres mots, nous surexploitons </a:t>
            </a:r>
            <a:r>
              <a:rPr lang="fr-CA" sz="1000" dirty="0" smtClean="0"/>
              <a:t>les ressources </a:t>
            </a:r>
            <a:r>
              <a:rPr lang="fr-CA" sz="1000" dirty="0"/>
              <a:t>naturelles et produisons de </a:t>
            </a:r>
            <a:r>
              <a:rPr lang="fr-CA" sz="1000" dirty="0" smtClean="0"/>
              <a:t>telles quantités </a:t>
            </a:r>
            <a:r>
              <a:rPr lang="fr-CA" sz="1000" dirty="0"/>
              <a:t>de rejets (polluants, CO2, </a:t>
            </a:r>
            <a:r>
              <a:rPr lang="fr-CA" sz="1000" dirty="0" smtClean="0"/>
              <a:t>etc.) qu’ils ne </a:t>
            </a:r>
            <a:r>
              <a:rPr lang="fr-CA" sz="1000" dirty="0"/>
              <a:t>peuvent plus être absorbés par la Terre</a:t>
            </a:r>
            <a:r>
              <a:rPr lang="fr-CA" sz="1000" dirty="0" smtClean="0"/>
              <a:t>. Une </a:t>
            </a:r>
            <a:r>
              <a:rPr lang="fr-CA" sz="1000" dirty="0"/>
              <a:t>autre constatation est la disparité </a:t>
            </a:r>
            <a:r>
              <a:rPr lang="fr-CA" sz="1000" dirty="0" smtClean="0"/>
              <a:t>qui existe </a:t>
            </a:r>
            <a:r>
              <a:rPr lang="fr-CA" sz="1000" dirty="0"/>
              <a:t>entre différentes régions du </a:t>
            </a:r>
            <a:r>
              <a:rPr lang="fr-CA" sz="1000" dirty="0" smtClean="0"/>
              <a:t>monde : l’empreinte </a:t>
            </a:r>
            <a:r>
              <a:rPr lang="fr-CA" sz="1000" dirty="0"/>
              <a:t>écologique moyenne varie </a:t>
            </a:r>
            <a:r>
              <a:rPr lang="fr-CA" sz="1000" dirty="0" smtClean="0"/>
              <a:t>ainsi entre </a:t>
            </a:r>
            <a:r>
              <a:rPr lang="fr-CA" sz="1000" dirty="0"/>
              <a:t>0,3 ha (Afghanistan) </a:t>
            </a:r>
            <a:r>
              <a:rPr lang="fr-CA" sz="1000" dirty="0" smtClean="0"/>
              <a:t>et </a:t>
            </a:r>
            <a:r>
              <a:rPr lang="fr-CA" sz="1000" dirty="0"/>
              <a:t>9,9 ha </a:t>
            </a:r>
            <a:r>
              <a:rPr lang="fr-CA" sz="1000" dirty="0" smtClean="0"/>
              <a:t>(Émirats Arabes Unis). </a:t>
            </a:r>
            <a:endParaRPr lang="fr-CA" sz="1000" dirty="0"/>
          </a:p>
          <a:p>
            <a:r>
              <a:rPr lang="fr-CA" sz="1000" dirty="0" smtClean="0"/>
              <a:t>La </a:t>
            </a:r>
            <a:r>
              <a:rPr lang="fr-CA" sz="1000" dirty="0"/>
              <a:t>plupart des pays </a:t>
            </a:r>
            <a:r>
              <a:rPr lang="fr-CA" sz="1000" dirty="0" smtClean="0"/>
              <a:t>voient l’effet de leur </a:t>
            </a:r>
            <a:r>
              <a:rPr lang="fr-CA" sz="1000" dirty="0"/>
              <a:t>empreinte </a:t>
            </a:r>
            <a:r>
              <a:rPr lang="fr-CA" sz="1000" dirty="0" smtClean="0"/>
              <a:t>écologique dispersé dans </a:t>
            </a:r>
            <a:r>
              <a:rPr lang="fr-CA" sz="1000" dirty="0"/>
              <a:t>différents endroits </a:t>
            </a:r>
            <a:r>
              <a:rPr lang="fr-CA" sz="1000" dirty="0" smtClean="0"/>
              <a:t>de la </a:t>
            </a:r>
            <a:r>
              <a:rPr lang="fr-CA" sz="1000" dirty="0"/>
              <a:t>planète</a:t>
            </a:r>
            <a:r>
              <a:rPr lang="fr-CA" sz="1000" dirty="0" smtClean="0"/>
              <a:t>. En </a:t>
            </a:r>
            <a:r>
              <a:rPr lang="fr-CA" sz="1000" dirty="0"/>
              <a:t>effet, l’empreinte écologique d’une </a:t>
            </a:r>
            <a:r>
              <a:rPr lang="fr-CA" sz="1000" dirty="0" smtClean="0"/>
              <a:t>région prend </a:t>
            </a:r>
            <a:r>
              <a:rPr lang="fr-CA" sz="1000" dirty="0"/>
              <a:t>en compte toutes les surfaces </a:t>
            </a:r>
            <a:r>
              <a:rPr lang="fr-CA" sz="1000" dirty="0" smtClean="0"/>
              <a:t>nécessaires pour </a:t>
            </a:r>
            <a:r>
              <a:rPr lang="fr-CA" sz="1000" dirty="0"/>
              <a:t>satisfaire son mode de </a:t>
            </a:r>
            <a:r>
              <a:rPr lang="fr-CA" sz="1000" dirty="0" smtClean="0"/>
              <a:t>vie, peu importe où elles se </a:t>
            </a:r>
            <a:r>
              <a:rPr lang="fr-CA" sz="1000" dirty="0"/>
              <a:t>situent dans le monde</a:t>
            </a:r>
            <a:r>
              <a:rPr lang="fr-CA" sz="1000" dirty="0" smtClean="0"/>
              <a:t>. Par </a:t>
            </a:r>
            <a:r>
              <a:rPr lang="fr-CA" sz="1000" dirty="0"/>
              <a:t>exemple</a:t>
            </a:r>
            <a:r>
              <a:rPr lang="fr-CA" sz="1000" dirty="0" smtClean="0"/>
              <a:t>, l’empreinte </a:t>
            </a:r>
            <a:r>
              <a:rPr lang="fr-CA" sz="1000" dirty="0"/>
              <a:t>écologique de vêtements </a:t>
            </a:r>
            <a:r>
              <a:rPr lang="fr-CA" sz="1000" dirty="0" smtClean="0"/>
              <a:t>utilisés en Belgique, </a:t>
            </a:r>
            <a:r>
              <a:rPr lang="fr-CA" sz="1000" dirty="0"/>
              <a:t>mais cousus en </a:t>
            </a:r>
            <a:r>
              <a:rPr lang="fr-CA" sz="1000" dirty="0" smtClean="0"/>
              <a:t>Chine </a:t>
            </a:r>
            <a:r>
              <a:rPr lang="fr-CA" sz="1000" dirty="0"/>
              <a:t>avec </a:t>
            </a:r>
            <a:r>
              <a:rPr lang="fr-CA" sz="1000" dirty="0" smtClean="0"/>
              <a:t>du coton </a:t>
            </a:r>
            <a:r>
              <a:rPr lang="fr-CA" sz="1000" dirty="0"/>
              <a:t>cultivé en Afrique et transportés à </a:t>
            </a:r>
            <a:r>
              <a:rPr lang="fr-CA" sz="1000" dirty="0" smtClean="0"/>
              <a:t>plusieurs reprises </a:t>
            </a:r>
            <a:r>
              <a:rPr lang="fr-CA" sz="1000" dirty="0"/>
              <a:t>est entièrement </a:t>
            </a:r>
            <a:r>
              <a:rPr lang="fr-CA" sz="1000" dirty="0" smtClean="0"/>
              <a:t>comptabilisée dans </a:t>
            </a:r>
            <a:r>
              <a:rPr lang="fr-CA" sz="1000" dirty="0"/>
              <a:t>l’empreinte écologique belge</a:t>
            </a:r>
            <a:r>
              <a:rPr lang="fr-CA" sz="1000" dirty="0" smtClean="0"/>
              <a:t>.</a:t>
            </a:r>
          </a:p>
          <a:p>
            <a:r>
              <a:rPr lang="fr-CA" sz="1000" dirty="0" smtClean="0"/>
              <a:t>Certains </a:t>
            </a:r>
            <a:r>
              <a:rPr lang="fr-CA" sz="1000" dirty="0"/>
              <a:t>pays consomment plus que </a:t>
            </a:r>
            <a:r>
              <a:rPr lang="fr-CA" sz="1000" dirty="0" smtClean="0"/>
              <a:t>ce qu’ils </a:t>
            </a:r>
            <a:r>
              <a:rPr lang="fr-CA" sz="1000" dirty="0"/>
              <a:t>ne peuvent produire et </a:t>
            </a:r>
            <a:r>
              <a:rPr lang="fr-CA" sz="1000" dirty="0" smtClean="0"/>
              <a:t>absorber : leur empreinte </a:t>
            </a:r>
            <a:r>
              <a:rPr lang="fr-CA" sz="1000" dirty="0"/>
              <a:t>écologique est supérieure à </a:t>
            </a:r>
            <a:r>
              <a:rPr lang="fr-CA" sz="1000" dirty="0" smtClean="0"/>
              <a:t>leur </a:t>
            </a:r>
            <a:r>
              <a:rPr lang="fr-CA" sz="1000" dirty="0" err="1" smtClean="0"/>
              <a:t>biocapacité</a:t>
            </a:r>
            <a:r>
              <a:rPr lang="fr-CA" sz="1000" dirty="0"/>
              <a:t>. Ces pays présentent donc </a:t>
            </a:r>
            <a:r>
              <a:rPr lang="fr-CA" sz="1000" dirty="0" smtClean="0"/>
              <a:t>un déficit </a:t>
            </a:r>
            <a:r>
              <a:rPr lang="fr-CA" sz="1000" dirty="0"/>
              <a:t>écologique</a:t>
            </a:r>
            <a:r>
              <a:rPr lang="fr-CA" sz="1000" dirty="0" smtClean="0"/>
              <a:t>. Plusieurs </a:t>
            </a:r>
            <a:r>
              <a:rPr lang="fr-CA" sz="1000" dirty="0"/>
              <a:t>raisons peuvent expliquer </a:t>
            </a:r>
            <a:r>
              <a:rPr lang="fr-CA" sz="1000" dirty="0" smtClean="0"/>
              <a:t>cette situation : ils </a:t>
            </a:r>
            <a:r>
              <a:rPr lang="fr-CA" sz="1000" dirty="0"/>
              <a:t>disposent de peu de ressources</a:t>
            </a:r>
            <a:r>
              <a:rPr lang="fr-CA" sz="1000" dirty="0" smtClean="0"/>
              <a:t>, la </a:t>
            </a:r>
            <a:r>
              <a:rPr lang="fr-CA" sz="1000" dirty="0"/>
              <a:t>densité de population y est </a:t>
            </a:r>
            <a:r>
              <a:rPr lang="fr-CA" sz="1000" dirty="0" smtClean="0"/>
              <a:t>élevée, la </a:t>
            </a:r>
            <a:r>
              <a:rPr lang="fr-CA" sz="1000" dirty="0"/>
              <a:t>consommation y est importante</a:t>
            </a:r>
            <a:r>
              <a:rPr lang="fr-CA" sz="1000" dirty="0" smtClean="0"/>
              <a:t>. D’autres </a:t>
            </a:r>
            <a:r>
              <a:rPr lang="fr-CA" sz="1000" dirty="0"/>
              <a:t>pays, par </a:t>
            </a:r>
            <a:r>
              <a:rPr lang="fr-CA" sz="1000" dirty="0" smtClean="0"/>
              <a:t>contre, </a:t>
            </a:r>
            <a:r>
              <a:rPr lang="fr-CA" sz="1000" dirty="0"/>
              <a:t>ont une </a:t>
            </a:r>
            <a:r>
              <a:rPr lang="fr-CA" sz="1000" dirty="0" smtClean="0"/>
              <a:t>empreinte écologique </a:t>
            </a:r>
            <a:r>
              <a:rPr lang="fr-CA" sz="1000" dirty="0"/>
              <a:t>inférieure à leur </a:t>
            </a:r>
            <a:r>
              <a:rPr lang="fr-CA" sz="1000" dirty="0" err="1"/>
              <a:t>biocapacité</a:t>
            </a:r>
            <a:r>
              <a:rPr lang="fr-CA" sz="1000" dirty="0"/>
              <a:t>. </a:t>
            </a:r>
            <a:r>
              <a:rPr lang="fr-CA" sz="1000" dirty="0" smtClean="0"/>
              <a:t>Ils disposent </a:t>
            </a:r>
            <a:r>
              <a:rPr lang="fr-CA" sz="1000" dirty="0"/>
              <a:t>d’une réserve écologique</a:t>
            </a:r>
            <a:r>
              <a:rPr lang="fr-CA" sz="1000" dirty="0" smtClean="0"/>
              <a:t>.</a:t>
            </a:r>
          </a:p>
          <a:p>
            <a:endParaRPr lang="fr-CA" sz="1000" dirty="0" smtClean="0"/>
          </a:p>
          <a:p>
            <a:endParaRPr lang="fr-CA" sz="1000" dirty="0" smtClean="0"/>
          </a:p>
          <a:p>
            <a:r>
              <a:rPr lang="fr-CA" sz="900" dirty="0" smtClean="0"/>
              <a:t>Source : </a:t>
            </a:r>
            <a:r>
              <a:rPr lang="fr-CA" sz="900" dirty="0" smtClean="0">
                <a:hlinkClick r:id="rId3"/>
              </a:rPr>
              <a:t>http</a:t>
            </a:r>
            <a:r>
              <a:rPr lang="fr-CA" sz="900" dirty="0">
                <a:hlinkClick r:id="rId3"/>
              </a:rPr>
              <a:t>://</a:t>
            </a:r>
            <a:r>
              <a:rPr lang="fr-CA" sz="900" dirty="0" smtClean="0">
                <a:hlinkClick r:id="rId3"/>
              </a:rPr>
              <a:t>www.ibgebim.be/uploadedFiles/Site_Info/Ecoles/Dossier_Empreinte_2daire_fr.pdf?langtype=2060</a:t>
            </a:r>
            <a:r>
              <a:rPr lang="fr-CA" sz="900" dirty="0" smtClean="0"/>
              <a:t> </a:t>
            </a:r>
            <a:endParaRPr lang="fr-CA" sz="900"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15</a:t>
            </a:fld>
            <a:endParaRPr lang="fr-CA"/>
          </a:p>
        </p:txBody>
      </p:sp>
    </p:spTree>
    <p:extLst>
      <p:ext uri="{BB962C8B-B14F-4D97-AF65-F5344CB8AC3E}">
        <p14:creationId xmlns:p14="http://schemas.microsoft.com/office/powerpoint/2010/main" val="29878394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Slide Image Placeholder 1"/>
          <p:cNvSpPr>
            <a:spLocks noGrp="1" noRot="1" noChangeAspect="1" noTextEdit="1"/>
          </p:cNvSpPr>
          <p:nvPr>
            <p:ph type="sldImg"/>
          </p:nvPr>
        </p:nvSpPr>
        <p:spPr bwMode="auto">
          <a:noFill/>
          <a:ln>
            <a:solidFill>
              <a:srgbClr val="000000"/>
            </a:solidFill>
            <a:miter lim="800000"/>
            <a:headEnd/>
            <a:tailEnd/>
          </a:ln>
        </p:spPr>
      </p:sp>
      <p:sp>
        <p:nvSpPr>
          <p:cNvPr id="270339" name="Notes Placeholder 2"/>
          <p:cNvSpPr>
            <a:spLocks noGrp="1"/>
          </p:cNvSpPr>
          <p:nvPr>
            <p:ph type="body" idx="1"/>
          </p:nvPr>
        </p:nvSpPr>
        <p:spPr bwMode="auto">
          <a:noFill/>
        </p:spPr>
        <p:txBody>
          <a:bodyPr/>
          <a:lstStyle/>
          <a:p>
            <a:r>
              <a:rPr lang="fr-CA" sz="1000" dirty="0" smtClean="0">
                <a:ea typeface="ヒラギノ角ゴ Pro W3" pitchFamily="16" charset="-128"/>
              </a:rPr>
              <a:t>EXERCICE – TABLEAU 1 DE 3</a:t>
            </a:r>
          </a:p>
          <a:p>
            <a:endParaRPr lang="fr-CA" sz="1000" dirty="0">
              <a:ea typeface="ヒラギノ角ゴ Pro W3" pitchFamily="16" charset="-128"/>
            </a:endParaRPr>
          </a:p>
          <a:p>
            <a:r>
              <a:rPr lang="fr-CA" sz="1000" dirty="0" smtClean="0">
                <a:ea typeface="ヒラギノ角ゴ Pro W3" pitchFamily="16" charset="-128"/>
              </a:rPr>
              <a:t>L’exercice se réalise individuellement. Un échange en groupe est réalisé pour comparer les résultats et constater les écarts.</a:t>
            </a:r>
          </a:p>
          <a:p>
            <a:endParaRPr lang="fr-CA" sz="1000" dirty="0" smtClean="0">
              <a:ea typeface="ヒラギノ角ゴ Pro W3" pitchFamily="16" charset="-128"/>
            </a:endParaRPr>
          </a:p>
          <a:p>
            <a:r>
              <a:rPr lang="fr-CA" sz="1000" dirty="0" smtClean="0">
                <a:ea typeface="ヒラギノ角ゴ Pro W3" pitchFamily="16" charset="-128"/>
              </a:rPr>
              <a:t>Si possible, réaliser l’exercice directement à l’aide du visuel PowerPoint. Les participants notent le pointage (à droite) en lien avec la réponse, et ce, pour chacune des questions. Lorsque le participant a répondu à toutes les questions (tableau 2 de 3), il additionne ses points et obtient un résultat. Voir l’échelle pour évaluer l’empreinte écologique (tableau 3 de 3). </a:t>
            </a:r>
          </a:p>
          <a:p>
            <a:endParaRPr lang="fr-CA" sz="1000" dirty="0">
              <a:ea typeface="ヒラギノ角ゴ Pro W3" pitchFamily="16" charset="-128"/>
            </a:endParaRPr>
          </a:p>
          <a:p>
            <a:r>
              <a:rPr lang="fr-CA" sz="1000" dirty="0" smtClean="0">
                <a:ea typeface="ヒラギノ角ゴ Pro W3" pitchFamily="16" charset="-128"/>
              </a:rPr>
              <a:t> Au besoin, imprimer le visuel pour distribuer des copies.  </a:t>
            </a:r>
            <a:endParaRPr lang="fr-CA" sz="1000" dirty="0">
              <a:ea typeface="ヒラギノ角ゴ Pro W3" pitchFamily="16" charset="-128"/>
            </a:endParaRPr>
          </a:p>
          <a:p>
            <a:endParaRPr lang="fr-CA" sz="1000" dirty="0" smtClean="0">
              <a:ea typeface="ヒラギノ角ゴ Pro W3" pitchFamily="16" charset="-128"/>
            </a:endParaRPr>
          </a:p>
          <a:p>
            <a:r>
              <a:rPr lang="fr-CA" sz="1000" dirty="0" smtClean="0">
                <a:ea typeface="ヒラギノ角ゴ Pro W3" pitchFamily="16" charset="-128"/>
              </a:rPr>
              <a:t>Il est également possible d’utiliser le questionnaire en ligne à l’adresse ci-dessous pour calculer votre empreinte écologique :</a:t>
            </a:r>
          </a:p>
          <a:p>
            <a:r>
              <a:rPr lang="fr-CA" sz="1000" dirty="0" smtClean="0">
                <a:ea typeface="ヒラギノ角ゴ Pro W3" pitchFamily="16" charset="-128"/>
              </a:rPr>
              <a:t> </a:t>
            </a:r>
            <a:r>
              <a:rPr lang="fr-CA" sz="1000" dirty="0" smtClean="0">
                <a:hlinkClick r:id="rId3"/>
              </a:rPr>
              <a:t>http</a:t>
            </a:r>
            <a:r>
              <a:rPr lang="fr-CA" sz="1000" dirty="0">
                <a:hlinkClick r:id="rId3"/>
              </a:rPr>
              <a:t>://www.ecoev.net</a:t>
            </a:r>
            <a:r>
              <a:rPr lang="fr-CA" sz="1000" dirty="0" smtClean="0">
                <a:hlinkClick r:id="rId3"/>
              </a:rPr>
              <a:t>/</a:t>
            </a:r>
            <a:r>
              <a:rPr lang="fr-CA" sz="1000" dirty="0" smtClean="0"/>
              <a:t>.</a:t>
            </a:r>
          </a:p>
          <a:p>
            <a:endParaRPr lang="fr-CA" sz="1000" dirty="0"/>
          </a:p>
          <a:p>
            <a:r>
              <a:rPr lang="fr-CA" sz="1000" dirty="0" smtClean="0"/>
              <a:t>Durée de l’exercice : cinq minutes</a:t>
            </a:r>
          </a:p>
          <a:p>
            <a:endParaRPr lang="fr-CA" dirty="0"/>
          </a:p>
          <a:p>
            <a:endParaRPr lang="fr-CA" dirty="0"/>
          </a:p>
          <a:p>
            <a:endParaRPr lang="fr-CA" dirty="0"/>
          </a:p>
          <a:p>
            <a:endParaRPr lang="fr-CA" dirty="0" smtClean="0">
              <a:ea typeface="ヒラギノ角ゴ Pro W3" pitchFamily="16" charset="-128"/>
            </a:endParaRPr>
          </a:p>
        </p:txBody>
      </p:sp>
      <p:sp>
        <p:nvSpPr>
          <p:cNvPr id="270340" name="Slide Number Placeholder 3"/>
          <p:cNvSpPr>
            <a:spLocks noGrp="1"/>
          </p:cNvSpPr>
          <p:nvPr>
            <p:ph type="sldNum" sz="quarter" idx="5"/>
          </p:nvPr>
        </p:nvSpPr>
        <p:spPr bwMode="auto">
          <a:noFill/>
          <a:ln>
            <a:miter lim="800000"/>
            <a:headEnd/>
            <a:tailEnd/>
          </a:ln>
        </p:spPr>
        <p:txBody>
          <a:bodyPr/>
          <a:lstStyle/>
          <a:p>
            <a:fld id="{7D8790F1-8C71-411B-8A74-E3506F701E4C}" type="slidenum">
              <a:rPr lang="fr-CA" smtClean="0">
                <a:latin typeface="Arial" pitchFamily="34" charset="0"/>
                <a:cs typeface="Arial" pitchFamily="34" charset="0"/>
              </a:rPr>
              <a:pPr/>
              <a:t>16</a:t>
            </a:fld>
            <a:endParaRPr lang="fr-CA" smtClean="0">
              <a:latin typeface="Arial" pitchFamily="34" charset="0"/>
              <a:cs typeface="Arial"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Slide Image Placeholder 1"/>
          <p:cNvSpPr>
            <a:spLocks noGrp="1" noRot="1" noChangeAspect="1" noTextEdit="1"/>
          </p:cNvSpPr>
          <p:nvPr>
            <p:ph type="sldImg"/>
          </p:nvPr>
        </p:nvSpPr>
        <p:spPr bwMode="auto">
          <a:noFill/>
          <a:ln>
            <a:solidFill>
              <a:srgbClr val="000000"/>
            </a:solidFill>
            <a:miter lim="800000"/>
            <a:headEnd/>
            <a:tailEnd/>
          </a:ln>
        </p:spPr>
      </p:sp>
      <p:sp>
        <p:nvSpPr>
          <p:cNvPr id="271363" name="Notes Placeholder 2"/>
          <p:cNvSpPr>
            <a:spLocks noGrp="1"/>
          </p:cNvSpPr>
          <p:nvPr>
            <p:ph type="body" idx="1"/>
          </p:nvPr>
        </p:nvSpPr>
        <p:spPr bwMode="auto">
          <a:noFill/>
        </p:spPr>
        <p:txBody>
          <a:bodyPr>
            <a:normAutofit/>
          </a:bodyPr>
          <a:lstStyle/>
          <a:p>
            <a:r>
              <a:rPr lang="fr-CA" sz="1000" dirty="0" smtClean="0">
                <a:ea typeface="ヒラギノ角ゴ Pro W3" pitchFamily="16" charset="-128"/>
              </a:rPr>
              <a:t>EXERCICE – TABLEAU 2 DE 3</a:t>
            </a:r>
          </a:p>
        </p:txBody>
      </p:sp>
      <p:sp>
        <p:nvSpPr>
          <p:cNvPr id="271364" name="Slide Number Placeholder 3"/>
          <p:cNvSpPr>
            <a:spLocks noGrp="1"/>
          </p:cNvSpPr>
          <p:nvPr>
            <p:ph type="sldNum" sz="quarter" idx="5"/>
          </p:nvPr>
        </p:nvSpPr>
        <p:spPr bwMode="auto">
          <a:noFill/>
          <a:ln>
            <a:miter lim="800000"/>
            <a:headEnd/>
            <a:tailEnd/>
          </a:ln>
        </p:spPr>
        <p:txBody>
          <a:bodyPr/>
          <a:lstStyle/>
          <a:p>
            <a:fld id="{682D7626-078B-4BBF-AE23-3DF31FC44D36}" type="slidenum">
              <a:rPr lang="fr-CA" smtClean="0">
                <a:latin typeface="Arial" pitchFamily="34" charset="0"/>
                <a:cs typeface="Arial" pitchFamily="34" charset="0"/>
              </a:rPr>
              <a:pPr/>
              <a:t>17</a:t>
            </a:fld>
            <a:endParaRPr lang="fr-CA" smtClean="0">
              <a:latin typeface="Arial" pitchFamily="34" charset="0"/>
              <a:cs typeface="Arial"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CA" sz="1000" dirty="0" smtClean="0"/>
              <a:t>EXERCICE – TABLEAU 3 DE 3</a:t>
            </a:r>
          </a:p>
          <a:p>
            <a:endParaRPr lang="fr-CA" sz="1000" dirty="0"/>
          </a:p>
          <a:p>
            <a:r>
              <a:rPr lang="fr-CA" sz="1000" dirty="0" smtClean="0"/>
              <a:t>Échanger sur les écarts entre les résultats des participants. Nommer les éléments qui favorisent les écarts importants.</a:t>
            </a:r>
          </a:p>
          <a:p>
            <a:endParaRPr lang="fr-CA" sz="1000" dirty="0"/>
          </a:p>
          <a:p>
            <a:r>
              <a:rPr lang="fr-CA" sz="1000" dirty="0" smtClean="0"/>
              <a:t>Durée de l’échange : cinq minutes</a:t>
            </a:r>
            <a:endParaRPr lang="fr-CA" sz="1000"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18</a:t>
            </a:fld>
            <a:endParaRPr lang="fr-CA"/>
          </a:p>
        </p:txBody>
      </p:sp>
    </p:spTree>
    <p:extLst>
      <p:ext uri="{BB962C8B-B14F-4D97-AF65-F5344CB8AC3E}">
        <p14:creationId xmlns:p14="http://schemas.microsoft.com/office/powerpoint/2010/main" val="7483993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19</a:t>
            </a:fld>
            <a:endParaRPr lang="fr-CA"/>
          </a:p>
        </p:txBody>
      </p:sp>
    </p:spTree>
    <p:extLst>
      <p:ext uri="{BB962C8B-B14F-4D97-AF65-F5344CB8AC3E}">
        <p14:creationId xmlns:p14="http://schemas.microsoft.com/office/powerpoint/2010/main" val="32897900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t>Remplir la zone rouge :  </a:t>
            </a:r>
            <a:r>
              <a:rPr lang="fr-CA" dirty="0"/>
              <a:t>n</a:t>
            </a:r>
            <a:r>
              <a:rPr lang="fr-CA" dirty="0" smtClean="0"/>
              <a:t>om de l’organisation.</a:t>
            </a:r>
          </a:p>
          <a:p>
            <a:endParaRPr lang="fr-CA" dirty="0"/>
          </a:p>
          <a:p>
            <a:endParaRPr lang="fr-CA" dirty="0" smtClean="0"/>
          </a:p>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2</a:t>
            </a:fld>
            <a:endParaRPr lang="fr-CA"/>
          </a:p>
        </p:txBody>
      </p:sp>
    </p:spTree>
    <p:extLst>
      <p:ext uri="{BB962C8B-B14F-4D97-AF65-F5344CB8AC3E}">
        <p14:creationId xmlns:p14="http://schemas.microsoft.com/office/powerpoint/2010/main" val="29369855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t>En </a:t>
            </a:r>
            <a:r>
              <a:rPr lang="fr-CA" dirty="0"/>
              <a:t>1987, le rapport de la commission mondiale sur l’environnement et le développement, présidé par Madame </a:t>
            </a:r>
            <a:r>
              <a:rPr lang="fr-CA" dirty="0" err="1" smtClean="0"/>
              <a:t>Bruntland</a:t>
            </a:r>
            <a:r>
              <a:rPr lang="fr-CA" dirty="0" smtClean="0"/>
              <a:t>, </a:t>
            </a:r>
            <a:r>
              <a:rPr lang="fr-CA" dirty="0"/>
              <a:t>proposait pour la première fois une définition du développement durable :  </a:t>
            </a:r>
            <a:r>
              <a:rPr lang="fr-CA" dirty="0" smtClean="0"/>
              <a:t>« Le développement durable est un développement </a:t>
            </a:r>
            <a:r>
              <a:rPr lang="fr-CA" dirty="0"/>
              <a:t>qui répond aux besoins du présent sans compromettre la capacité des générations futures à répondre à leurs propres </a:t>
            </a:r>
            <a:r>
              <a:rPr lang="fr-CA" dirty="0" smtClean="0"/>
              <a:t>besoins ».   </a:t>
            </a:r>
            <a:r>
              <a:rPr lang="fr-CA" dirty="0"/>
              <a:t>C’est une définition très large qui a su rassembler tous les acteurs de la société vers un même </a:t>
            </a:r>
            <a:r>
              <a:rPr lang="fr-CA" dirty="0" smtClean="0"/>
              <a:t>but. Tous </a:t>
            </a:r>
            <a:r>
              <a:rPr lang="fr-CA" dirty="0"/>
              <a:t>se sont sentis concernés et ont compris que tous les acteurs devaient </a:t>
            </a:r>
            <a:r>
              <a:rPr lang="fr-CA" dirty="0" smtClean="0"/>
              <a:t>contribuer pour </a:t>
            </a:r>
            <a:r>
              <a:rPr lang="fr-CA" dirty="0"/>
              <a:t>réussir à renverser la vapeur.</a:t>
            </a:r>
          </a:p>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20</a:t>
            </a:fld>
            <a:endParaRPr lang="fr-CA"/>
          </a:p>
        </p:txBody>
      </p:sp>
    </p:spTree>
    <p:extLst>
      <p:ext uri="{BB962C8B-B14F-4D97-AF65-F5344CB8AC3E}">
        <p14:creationId xmlns:p14="http://schemas.microsoft.com/office/powerpoint/2010/main" val="42614785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685800" y="4343400"/>
            <a:ext cx="5743575" cy="4679580"/>
          </a:xfrm>
        </p:spPr>
        <p:txBody>
          <a:bodyPr>
            <a:normAutofit/>
          </a:bodyPr>
          <a:lstStyle/>
          <a:p>
            <a:r>
              <a:rPr lang="fr-CA" dirty="0"/>
              <a:t>Deux concepts sont inhérents à </a:t>
            </a:r>
            <a:r>
              <a:rPr lang="fr-CA" dirty="0" smtClean="0"/>
              <a:t>la </a:t>
            </a:r>
            <a:r>
              <a:rPr lang="fr-CA" dirty="0"/>
              <a:t>notion </a:t>
            </a:r>
            <a:r>
              <a:rPr lang="fr-CA" dirty="0" smtClean="0"/>
              <a:t>de développement durable :</a:t>
            </a:r>
            <a:endParaRPr lang="fr-CA" dirty="0"/>
          </a:p>
          <a:p>
            <a:pPr marL="171450" indent="-171450">
              <a:buFont typeface="Arial" pitchFamily="34" charset="0"/>
              <a:buChar char="•"/>
            </a:pPr>
            <a:r>
              <a:rPr lang="fr-CA" dirty="0"/>
              <a:t>le concept de </a:t>
            </a:r>
            <a:r>
              <a:rPr lang="fr-CA" dirty="0" smtClean="0"/>
              <a:t>besoins, </a:t>
            </a:r>
            <a:r>
              <a:rPr lang="fr-CA" dirty="0"/>
              <a:t>et plus particulièrement des besoins essentiels des plus démunis, à qui il convient d’accorder la plus grande </a:t>
            </a:r>
            <a:r>
              <a:rPr lang="fr-CA" dirty="0" smtClean="0"/>
              <a:t>priorité;</a:t>
            </a:r>
            <a:endParaRPr lang="fr-CA" dirty="0"/>
          </a:p>
          <a:p>
            <a:pPr marL="171450" indent="-171450">
              <a:buFont typeface="Arial" pitchFamily="34" charset="0"/>
              <a:buChar char="•"/>
            </a:pPr>
            <a:r>
              <a:rPr lang="fr-CA" spc="-10" dirty="0"/>
              <a:t>l’idée </a:t>
            </a:r>
            <a:r>
              <a:rPr lang="fr-CA" spc="-10" dirty="0" smtClean="0"/>
              <a:t>des limites </a:t>
            </a:r>
            <a:r>
              <a:rPr lang="fr-CA" spc="-10" dirty="0"/>
              <a:t>que l’état de nos techniques et de notre organisation sociale </a:t>
            </a:r>
            <a:r>
              <a:rPr lang="fr-CA" spc="-10" dirty="0" smtClean="0"/>
              <a:t>imposent </a:t>
            </a:r>
            <a:r>
              <a:rPr lang="fr-CA" spc="-10" dirty="0"/>
              <a:t>sur la capacité de l’environnement à répondre aux besoins actuels et </a:t>
            </a:r>
            <a:r>
              <a:rPr lang="fr-CA" spc="-10" dirty="0" smtClean="0"/>
              <a:t>ceux à </a:t>
            </a:r>
            <a:r>
              <a:rPr lang="fr-CA" spc="-10" dirty="0"/>
              <a:t>venir. </a:t>
            </a:r>
            <a:endParaRPr lang="fr-CA" spc="-10" dirty="0" smtClean="0"/>
          </a:p>
          <a:p>
            <a:endParaRPr lang="fr-CA" dirty="0"/>
          </a:p>
          <a:p>
            <a:r>
              <a:rPr lang="fr-CA" dirty="0" smtClean="0"/>
              <a:t>Ainsi</a:t>
            </a:r>
            <a:r>
              <a:rPr lang="fr-CA" dirty="0"/>
              <a:t>, les objectifs du développement économique et social sont définis en fonction de la durée, et </a:t>
            </a:r>
            <a:r>
              <a:rPr lang="fr-CA" dirty="0" smtClean="0"/>
              <a:t>ce, </a:t>
            </a:r>
            <a:r>
              <a:rPr lang="fr-CA" dirty="0"/>
              <a:t>dans tous les </a:t>
            </a:r>
            <a:r>
              <a:rPr lang="fr-CA" dirty="0" smtClean="0"/>
              <a:t>pays. Les </a:t>
            </a:r>
            <a:r>
              <a:rPr lang="fr-CA" dirty="0"/>
              <a:t>interprétations pourront varier d’un pays à l’autre, mais elles devront comporter certains éléments communs et s’accorder sur la notion fondamentale de développement durable et sur un cadre stratégique permettant d’y parvenir. </a:t>
            </a:r>
            <a:endParaRPr lang="fr-CA" dirty="0" smtClean="0"/>
          </a:p>
          <a:p>
            <a:endParaRPr lang="fr-CA" dirty="0"/>
          </a:p>
          <a:p>
            <a:r>
              <a:rPr lang="fr-CA" dirty="0" smtClean="0"/>
              <a:t>Source : </a:t>
            </a:r>
            <a:r>
              <a:rPr lang="fr-CA" dirty="0">
                <a:hlinkClick r:id="rId3"/>
              </a:rPr>
              <a:t>http://</a:t>
            </a:r>
            <a:r>
              <a:rPr lang="fr-CA" dirty="0" smtClean="0">
                <a:hlinkClick r:id="rId3"/>
              </a:rPr>
              <a:t>www.oqlf.gouv.qc.ca/ressources/bibliotheque/dictionnaires/terminologie_deve_durable/fiches/index.html</a:t>
            </a:r>
            <a:endParaRPr lang="fr-CA" dirty="0" smtClean="0"/>
          </a:p>
          <a:p>
            <a:pPr lvl="0"/>
            <a:endParaRPr lang="fr-CA" dirty="0"/>
          </a:p>
          <a:p>
            <a:pPr lvl="0"/>
            <a:r>
              <a:rPr lang="fr-CA" dirty="0"/>
              <a:t>Pour vous familiariser au vocabulaire du développement </a:t>
            </a:r>
            <a:r>
              <a:rPr lang="fr-CA" dirty="0" smtClean="0"/>
              <a:t>durable : </a:t>
            </a:r>
            <a:r>
              <a:rPr lang="fr-CA" i="1" dirty="0" smtClean="0"/>
              <a:t>Vocabulaire </a:t>
            </a:r>
            <a:r>
              <a:rPr lang="fr-CA" i="1" dirty="0"/>
              <a:t>du développement durable</a:t>
            </a:r>
            <a:r>
              <a:rPr lang="fr-CA" dirty="0"/>
              <a:t>, Office québécois de la langue </a:t>
            </a:r>
            <a:r>
              <a:rPr lang="fr-CA" dirty="0" smtClean="0"/>
              <a:t>française, </a:t>
            </a:r>
            <a:r>
              <a:rPr lang="fr-CA" dirty="0" smtClean="0">
                <a:hlinkClick r:id="rId3"/>
              </a:rPr>
              <a:t>http</a:t>
            </a:r>
            <a:r>
              <a:rPr lang="fr-CA" dirty="0">
                <a:hlinkClick r:id="rId3"/>
              </a:rPr>
              <a:t>://</a:t>
            </a:r>
            <a:r>
              <a:rPr lang="fr-CA" dirty="0" smtClean="0">
                <a:hlinkClick r:id="rId3"/>
              </a:rPr>
              <a:t>www.oqlf.gouv.qc.ca/ressources/bibliotheque/dictionnaires/terminologie_deve_durable/fiches/index.html</a:t>
            </a:r>
            <a:endParaRPr lang="fr-CA" dirty="0" smtClean="0"/>
          </a:p>
          <a:p>
            <a:pPr lvl="0"/>
            <a:endParaRPr lang="fr-CA" dirty="0" smtClean="0"/>
          </a:p>
          <a:p>
            <a:pPr lvl="0"/>
            <a:endParaRPr lang="fr-CA" dirty="0"/>
          </a:p>
          <a:p>
            <a:endParaRPr lang="fr-CA" dirty="0" smtClean="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21</a:t>
            </a:fld>
            <a:endParaRPr lang="fr-CA"/>
          </a:p>
        </p:txBody>
      </p:sp>
    </p:spTree>
    <p:extLst>
      <p:ext uri="{BB962C8B-B14F-4D97-AF65-F5344CB8AC3E}">
        <p14:creationId xmlns:p14="http://schemas.microsoft.com/office/powerpoint/2010/main" val="32786477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noTextEdit="1"/>
          </p:cNvSpPr>
          <p:nvPr>
            <p:ph type="sldImg"/>
          </p:nvPr>
        </p:nvSpPr>
        <p:spPr bwMode="auto">
          <a:noFill/>
          <a:ln>
            <a:solidFill>
              <a:srgbClr val="000000"/>
            </a:solidFill>
            <a:miter lim="800000"/>
            <a:headEnd/>
            <a:tailEnd/>
          </a:ln>
        </p:spPr>
      </p:sp>
      <p:sp>
        <p:nvSpPr>
          <p:cNvPr id="73731" name="Notes Placeholder 2"/>
          <p:cNvSpPr>
            <a:spLocks noGrp="1"/>
          </p:cNvSpPr>
          <p:nvPr>
            <p:ph type="body" idx="1"/>
          </p:nvPr>
        </p:nvSpPr>
        <p:spPr bwMode="auto">
          <a:xfrm>
            <a:off x="990600" y="4343400"/>
            <a:ext cx="4953000" cy="4549080"/>
          </a:xfrm>
        </p:spPr>
        <p:txBody>
          <a:bodyPr wrap="square" numCol="1" anchor="t" anchorCtr="0" compatLnSpc="1">
            <a:prstTxWarp prst="textNoShape">
              <a:avLst/>
            </a:prstTxWarp>
            <a:normAutofit/>
          </a:bodyPr>
          <a:lstStyle/>
          <a:p>
            <a:r>
              <a:rPr lang="fr-CA" sz="1000" dirty="0">
                <a:solidFill>
                  <a:schemeClr val="tx1">
                    <a:lumMod val="50000"/>
                    <a:lumOff val="50000"/>
                  </a:schemeClr>
                </a:solidFill>
              </a:rPr>
              <a:t>Voici les principaux forums de discussion et de </a:t>
            </a:r>
            <a:r>
              <a:rPr lang="fr-CA" sz="1000" dirty="0" smtClean="0">
                <a:solidFill>
                  <a:schemeClr val="tx1">
                    <a:lumMod val="50000"/>
                    <a:lumOff val="50000"/>
                  </a:schemeClr>
                </a:solidFill>
              </a:rPr>
              <a:t>décision réalisés par la communauté internationale pour faire avancer le mouvement mondial et l’adoption d’un développement durable planétaire :</a:t>
            </a:r>
          </a:p>
          <a:p>
            <a:endParaRPr lang="fr-CA" sz="1000" dirty="0" smtClean="0">
              <a:solidFill>
                <a:schemeClr val="tx1">
                  <a:lumMod val="50000"/>
                  <a:lumOff val="50000"/>
                </a:schemeClr>
              </a:solidFill>
            </a:endParaRPr>
          </a:p>
          <a:p>
            <a:r>
              <a:rPr lang="fr-CA" sz="1000" dirty="0" smtClean="0">
                <a:solidFill>
                  <a:schemeClr val="tx1">
                    <a:lumMod val="50000"/>
                    <a:lumOff val="50000"/>
                  </a:schemeClr>
                </a:solidFill>
              </a:rPr>
              <a:t>1951 : </a:t>
            </a:r>
            <a:r>
              <a:rPr lang="fr-CA" sz="1000" i="1" dirty="0" smtClean="0">
                <a:solidFill>
                  <a:schemeClr val="tx1">
                    <a:lumMod val="50000"/>
                    <a:lumOff val="50000"/>
                  </a:schemeClr>
                </a:solidFill>
              </a:rPr>
              <a:t>L’opposition à la croissance économique</a:t>
            </a:r>
            <a:r>
              <a:rPr lang="fr-CA" sz="1000" dirty="0" smtClean="0">
                <a:solidFill>
                  <a:schemeClr val="tx1">
                    <a:lumMod val="50000"/>
                    <a:lumOff val="50000"/>
                  </a:schemeClr>
                </a:solidFill>
              </a:rPr>
              <a:t>, Union internationale pour la conservation de la nature  ̶  ONG</a:t>
            </a:r>
          </a:p>
          <a:p>
            <a:r>
              <a:rPr lang="fr-CA" sz="1000" dirty="0" smtClean="0">
                <a:solidFill>
                  <a:schemeClr val="tx1">
                    <a:lumMod val="50000"/>
                    <a:lumOff val="50000"/>
                  </a:schemeClr>
                </a:solidFill>
              </a:rPr>
              <a:t>1970-72 : </a:t>
            </a:r>
            <a:r>
              <a:rPr lang="fr-CA" sz="1000" i="1" dirty="0" smtClean="0">
                <a:solidFill>
                  <a:schemeClr val="tx1">
                    <a:lumMod val="50000"/>
                    <a:lumOff val="50000"/>
                  </a:schemeClr>
                </a:solidFill>
              </a:rPr>
              <a:t>Halte à la croissance</a:t>
            </a:r>
            <a:r>
              <a:rPr lang="fr-CA" sz="1000" dirty="0" smtClean="0">
                <a:solidFill>
                  <a:schemeClr val="tx1">
                    <a:lumMod val="50000"/>
                    <a:lumOff val="50000"/>
                  </a:schemeClr>
                </a:solidFill>
              </a:rPr>
              <a:t>, Club de Rome  ̶  ONG</a:t>
            </a:r>
          </a:p>
          <a:p>
            <a:r>
              <a:rPr lang="fr-CA" sz="1000" dirty="0" smtClean="0">
                <a:solidFill>
                  <a:schemeClr val="tx1">
                    <a:lumMod val="50000"/>
                    <a:lumOff val="50000"/>
                  </a:schemeClr>
                </a:solidFill>
              </a:rPr>
              <a:t>1972 : </a:t>
            </a:r>
            <a:r>
              <a:rPr lang="fr-CA" sz="1000" i="1" dirty="0" smtClean="0">
                <a:solidFill>
                  <a:schemeClr val="tx1">
                    <a:lumMod val="50000"/>
                    <a:lumOff val="50000"/>
                  </a:schemeClr>
                </a:solidFill>
              </a:rPr>
              <a:t>Conciliation entre économie et environnement,</a:t>
            </a:r>
            <a:r>
              <a:rPr lang="fr-CA" sz="1000" dirty="0" smtClean="0">
                <a:solidFill>
                  <a:schemeClr val="tx1">
                    <a:lumMod val="50000"/>
                    <a:lumOff val="50000"/>
                  </a:schemeClr>
                </a:solidFill>
              </a:rPr>
              <a:t> conférence des Nations unies sur l’environnement de Stockholm</a:t>
            </a:r>
          </a:p>
          <a:p>
            <a:r>
              <a:rPr lang="fr-CA" sz="1000" dirty="0" smtClean="0">
                <a:solidFill>
                  <a:schemeClr val="tx1">
                    <a:lumMod val="50000"/>
                    <a:lumOff val="50000"/>
                  </a:schemeClr>
                </a:solidFill>
              </a:rPr>
              <a:t>1987 : </a:t>
            </a:r>
            <a:r>
              <a:rPr lang="fr-CA" sz="1000" i="1" dirty="0" smtClean="0">
                <a:solidFill>
                  <a:schemeClr val="tx1">
                    <a:lumMod val="50000"/>
                    <a:lumOff val="50000"/>
                  </a:schemeClr>
                </a:solidFill>
              </a:rPr>
              <a:t>Notre avec à tous </a:t>
            </a:r>
            <a:r>
              <a:rPr lang="fr-CA" sz="1000" dirty="0">
                <a:solidFill>
                  <a:schemeClr val="tx1">
                    <a:lumMod val="50000"/>
                    <a:lumOff val="50000"/>
                  </a:schemeClr>
                </a:solidFill>
              </a:rPr>
              <a:t>(</a:t>
            </a:r>
            <a:r>
              <a:rPr lang="fr-CA" sz="1000" dirty="0" smtClean="0">
                <a:solidFill>
                  <a:schemeClr val="tx1">
                    <a:lumMod val="50000"/>
                    <a:lumOff val="50000"/>
                  </a:schemeClr>
                </a:solidFill>
              </a:rPr>
              <a:t>Rapport </a:t>
            </a:r>
            <a:r>
              <a:rPr lang="fr-CA" sz="1000" dirty="0" err="1" smtClean="0">
                <a:solidFill>
                  <a:schemeClr val="tx1">
                    <a:lumMod val="50000"/>
                    <a:lumOff val="50000"/>
                  </a:schemeClr>
                </a:solidFill>
              </a:rPr>
              <a:t>Bruntland</a:t>
            </a:r>
            <a:r>
              <a:rPr lang="fr-CA" sz="1000" dirty="0" smtClean="0">
                <a:solidFill>
                  <a:schemeClr val="tx1">
                    <a:lumMod val="50000"/>
                    <a:lumOff val="50000"/>
                  </a:schemeClr>
                </a:solidFill>
              </a:rPr>
              <a:t>)  ̶  Équilibre entre économie, environnement et société</a:t>
            </a:r>
          </a:p>
          <a:p>
            <a:r>
              <a:rPr lang="fr-CA" sz="1000" dirty="0" smtClean="0">
                <a:solidFill>
                  <a:schemeClr val="tx1">
                    <a:lumMod val="50000"/>
                    <a:lumOff val="50000"/>
                  </a:schemeClr>
                </a:solidFill>
              </a:rPr>
              <a:t>1992 : </a:t>
            </a:r>
            <a:r>
              <a:rPr lang="fr-CA" sz="1000" i="1" dirty="0" smtClean="0">
                <a:solidFill>
                  <a:schemeClr val="tx1">
                    <a:lumMod val="50000"/>
                    <a:lumOff val="50000"/>
                  </a:schemeClr>
                </a:solidFill>
              </a:rPr>
              <a:t>Sommet de la Terre</a:t>
            </a:r>
            <a:r>
              <a:rPr lang="fr-CA" sz="1000" dirty="0" smtClean="0">
                <a:solidFill>
                  <a:schemeClr val="tx1">
                    <a:lumMod val="50000"/>
                    <a:lumOff val="50000"/>
                  </a:schemeClr>
                </a:solidFill>
              </a:rPr>
              <a:t>, Rio de Janeiro (A 21) </a:t>
            </a:r>
            <a:r>
              <a:rPr lang="fr-CA" sz="1000" dirty="0">
                <a:solidFill>
                  <a:schemeClr val="tx1">
                    <a:lumMod val="50000"/>
                    <a:lumOff val="50000"/>
                  </a:schemeClr>
                </a:solidFill>
              </a:rPr>
              <a:t> </a:t>
            </a:r>
            <a:r>
              <a:rPr lang="fr-CA" sz="1000" dirty="0" smtClean="0">
                <a:solidFill>
                  <a:schemeClr val="tx1">
                    <a:lumMod val="50000"/>
                    <a:lumOff val="50000"/>
                  </a:schemeClr>
                </a:solidFill>
              </a:rPr>
              <a:t>̶  Les 27 principes fondamentaux du développement durable déterminés</a:t>
            </a:r>
          </a:p>
          <a:p>
            <a:r>
              <a:rPr lang="fr-CA" sz="1000" dirty="0" smtClean="0">
                <a:solidFill>
                  <a:schemeClr val="tx1">
                    <a:lumMod val="50000"/>
                    <a:lumOff val="50000"/>
                  </a:schemeClr>
                </a:solidFill>
              </a:rPr>
              <a:t>2002 : </a:t>
            </a:r>
            <a:r>
              <a:rPr lang="fr-CA" sz="1000" i="1" dirty="0" smtClean="0">
                <a:solidFill>
                  <a:schemeClr val="tx1">
                    <a:lumMod val="50000"/>
                    <a:lumOff val="50000"/>
                  </a:schemeClr>
                </a:solidFill>
              </a:rPr>
              <a:t>Sommet de Johannesburg</a:t>
            </a:r>
            <a:r>
              <a:rPr lang="fr-CA" sz="1000" dirty="0" smtClean="0">
                <a:solidFill>
                  <a:schemeClr val="tx1">
                    <a:lumMod val="50000"/>
                    <a:lumOff val="50000"/>
                  </a:schemeClr>
                </a:solidFill>
              </a:rPr>
              <a:t>  ̶  Les entreprises ont le devoir de contribuer à l’émergence de communautés et de sociétés équitables et durables</a:t>
            </a:r>
          </a:p>
          <a:p>
            <a:r>
              <a:rPr lang="fr-CA" sz="1000" dirty="0" smtClean="0">
                <a:solidFill>
                  <a:schemeClr val="tx1">
                    <a:lumMod val="50000"/>
                    <a:lumOff val="50000"/>
                  </a:schemeClr>
                </a:solidFill>
              </a:rPr>
              <a:t>2006 : </a:t>
            </a:r>
            <a:r>
              <a:rPr lang="fr-CA" sz="1000" i="1" dirty="0" smtClean="0">
                <a:solidFill>
                  <a:schemeClr val="tx1">
                    <a:lumMod val="50000"/>
                    <a:lumOff val="50000"/>
                  </a:schemeClr>
                </a:solidFill>
              </a:rPr>
              <a:t>Kyoto</a:t>
            </a:r>
            <a:r>
              <a:rPr lang="fr-CA" sz="1000" dirty="0" smtClean="0">
                <a:solidFill>
                  <a:schemeClr val="tx1">
                    <a:lumMod val="50000"/>
                    <a:lumOff val="50000"/>
                  </a:schemeClr>
                </a:solidFill>
              </a:rPr>
              <a:t> </a:t>
            </a:r>
            <a:r>
              <a:rPr lang="fr-CA" sz="1000" dirty="0">
                <a:solidFill>
                  <a:schemeClr val="tx1">
                    <a:lumMod val="50000"/>
                    <a:lumOff val="50000"/>
                  </a:schemeClr>
                </a:solidFill>
              </a:rPr>
              <a:t> </a:t>
            </a:r>
            <a:r>
              <a:rPr lang="fr-CA" sz="1000" dirty="0" smtClean="0">
                <a:solidFill>
                  <a:schemeClr val="tx1">
                    <a:lumMod val="50000"/>
                    <a:lumOff val="50000"/>
                  </a:schemeClr>
                </a:solidFill>
              </a:rPr>
              <a:t>̶  Émissions de CO</a:t>
            </a:r>
            <a:r>
              <a:rPr lang="fr-CA" sz="1000" baseline="-25000" dirty="0" smtClean="0">
                <a:solidFill>
                  <a:schemeClr val="tx1">
                    <a:lumMod val="50000"/>
                    <a:lumOff val="50000"/>
                  </a:schemeClr>
                </a:solidFill>
              </a:rPr>
              <a:t>2</a:t>
            </a:r>
            <a:r>
              <a:rPr lang="fr-CA" sz="1000" dirty="0" smtClean="0">
                <a:solidFill>
                  <a:schemeClr val="tx1">
                    <a:lumMod val="50000"/>
                    <a:lumOff val="50000"/>
                  </a:schemeClr>
                </a:solidFill>
              </a:rPr>
              <a:t>, objectifs quantifiés des émissions de CO</a:t>
            </a:r>
            <a:r>
              <a:rPr lang="fr-CA" sz="1000" baseline="-25000" dirty="0" smtClean="0">
                <a:solidFill>
                  <a:schemeClr val="tx1">
                    <a:lumMod val="50000"/>
                    <a:lumOff val="50000"/>
                  </a:schemeClr>
                </a:solidFill>
              </a:rPr>
              <a:t>2</a:t>
            </a:r>
          </a:p>
          <a:p>
            <a:r>
              <a:rPr lang="fr-CA" sz="1000" dirty="0" smtClean="0">
                <a:solidFill>
                  <a:schemeClr val="tx1">
                    <a:lumMod val="50000"/>
                    <a:lumOff val="50000"/>
                  </a:schemeClr>
                </a:solidFill>
              </a:rPr>
              <a:t>2009 : </a:t>
            </a:r>
            <a:r>
              <a:rPr lang="fr-CA" sz="1000" i="1" dirty="0" smtClean="0">
                <a:solidFill>
                  <a:schemeClr val="tx1">
                    <a:lumMod val="50000"/>
                    <a:lumOff val="50000"/>
                  </a:schemeClr>
                </a:solidFill>
              </a:rPr>
              <a:t>Copenhague</a:t>
            </a:r>
            <a:r>
              <a:rPr lang="fr-CA" sz="1000" dirty="0" smtClean="0">
                <a:solidFill>
                  <a:schemeClr val="tx1">
                    <a:lumMod val="50000"/>
                    <a:lumOff val="50000"/>
                  </a:schemeClr>
                </a:solidFill>
              </a:rPr>
              <a:t> (</a:t>
            </a:r>
            <a:r>
              <a:rPr lang="fr-CA" sz="1000" dirty="0">
                <a:solidFill>
                  <a:schemeClr val="tx1">
                    <a:lumMod val="50000"/>
                    <a:lumOff val="50000"/>
                  </a:schemeClr>
                </a:solidFill>
              </a:rPr>
              <a:t>s</a:t>
            </a:r>
            <a:r>
              <a:rPr lang="fr-CA" sz="1000" dirty="0" smtClean="0">
                <a:solidFill>
                  <a:schemeClr val="tx1">
                    <a:lumMod val="50000"/>
                    <a:lumOff val="50000"/>
                  </a:schemeClr>
                </a:solidFill>
              </a:rPr>
              <a:t>uivi de Kyoto)  ̶  Marché du carbone</a:t>
            </a:r>
          </a:p>
          <a:p>
            <a:r>
              <a:rPr lang="fr-CA" sz="1000" dirty="0" smtClean="0">
                <a:solidFill>
                  <a:schemeClr val="tx1">
                    <a:lumMod val="50000"/>
                    <a:lumOff val="50000"/>
                  </a:schemeClr>
                </a:solidFill>
              </a:rPr>
              <a:t>2012 : </a:t>
            </a:r>
            <a:r>
              <a:rPr lang="fr-CA" sz="1000" i="1" dirty="0" smtClean="0">
                <a:solidFill>
                  <a:schemeClr val="tx1">
                    <a:lumMod val="50000"/>
                    <a:lumOff val="50000"/>
                  </a:schemeClr>
                </a:solidFill>
              </a:rPr>
              <a:t>Sommet de la Terre</a:t>
            </a:r>
            <a:r>
              <a:rPr lang="fr-CA" sz="1000" dirty="0" smtClean="0">
                <a:solidFill>
                  <a:schemeClr val="tx1">
                    <a:lumMod val="50000"/>
                    <a:lumOff val="50000"/>
                  </a:schemeClr>
                </a:solidFill>
              </a:rPr>
              <a:t>, Rio de Janeiro</a:t>
            </a:r>
          </a:p>
        </p:txBody>
      </p:sp>
      <p:sp>
        <p:nvSpPr>
          <p:cNvPr id="6246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F529C80-A0E7-4A33-9AB1-510BB6EBCAE0}" type="slidenum">
              <a:rPr lang="fr-CA"/>
              <a:pPr fontAlgn="base">
                <a:spcBef>
                  <a:spcPct val="0"/>
                </a:spcBef>
                <a:spcAft>
                  <a:spcPct val="0"/>
                </a:spcAft>
              </a:pPr>
              <a:t>22</a:t>
            </a:fld>
            <a:endParaRPr lang="fr-CA"/>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381000" y="4114800"/>
            <a:ext cx="5867400" cy="4876800"/>
          </a:xfrm>
        </p:spPr>
        <p:txBody>
          <a:bodyPr>
            <a:noAutofit/>
          </a:bodyPr>
          <a:lstStyle/>
          <a:p>
            <a:r>
              <a:rPr lang="en-CA" sz="1000" b="1" dirty="0" smtClean="0"/>
              <a:t>EXEMPLES : </a:t>
            </a:r>
          </a:p>
          <a:p>
            <a:r>
              <a:rPr lang="en-CA" sz="1000" b="1" dirty="0" smtClean="0"/>
              <a:t>TOMS </a:t>
            </a:r>
            <a:r>
              <a:rPr lang="en-CA" sz="1000" dirty="0"/>
              <a:t> </a:t>
            </a:r>
            <a:r>
              <a:rPr lang="en-CA" sz="1000" dirty="0" smtClean="0"/>
              <a:t>̶̶  </a:t>
            </a:r>
            <a:r>
              <a:rPr lang="en-CA" sz="1000" dirty="0" err="1" smtClean="0"/>
              <a:t>Modèle</a:t>
            </a:r>
            <a:r>
              <a:rPr lang="en-CA" sz="1000" baseline="0" dirty="0" smtClean="0"/>
              <a:t> </a:t>
            </a:r>
            <a:r>
              <a:rPr lang="en-CA" sz="1000" baseline="0" dirty="0" err="1" smtClean="0"/>
              <a:t>d’affaires</a:t>
            </a:r>
            <a:r>
              <a:rPr lang="en-CA" sz="1000" baseline="0" dirty="0" smtClean="0"/>
              <a:t>  </a:t>
            </a:r>
          </a:p>
          <a:p>
            <a:r>
              <a:rPr lang="fr-CA" sz="1000" dirty="0" smtClean="0"/>
              <a:t>« One </a:t>
            </a:r>
            <a:r>
              <a:rPr lang="fr-CA" sz="1000" dirty="0"/>
              <a:t>for </a:t>
            </a:r>
            <a:r>
              <a:rPr lang="fr-CA" sz="1000" dirty="0" smtClean="0"/>
              <a:t>One » </a:t>
            </a:r>
            <a:r>
              <a:rPr lang="fr-CA" sz="1000" dirty="0"/>
              <a:t>est la devise de l'entreprise Toms </a:t>
            </a:r>
            <a:r>
              <a:rPr lang="fr-CA" sz="1000" dirty="0" err="1">
                <a:hlinkClick r:id="rId3"/>
              </a:rPr>
              <a:t>Shoes</a:t>
            </a:r>
            <a:r>
              <a:rPr lang="fr-CA" sz="1000" dirty="0"/>
              <a:t> qui, pour chaque paire de chaussures achetée, en offre une autre paire à un enfant en Argentine, en </a:t>
            </a:r>
            <a:r>
              <a:rPr lang="fr-CA" sz="1000" dirty="0" smtClean="0"/>
              <a:t>Éthiopie </a:t>
            </a:r>
            <a:r>
              <a:rPr lang="fr-CA" sz="1000" dirty="0"/>
              <a:t>ou en Afrique du </a:t>
            </a:r>
            <a:r>
              <a:rPr lang="fr-CA" sz="1000" dirty="0" smtClean="0"/>
              <a:t>Sud. La </a:t>
            </a:r>
            <a:r>
              <a:rPr lang="fr-CA" sz="1000" dirty="0"/>
              <a:t>marque caritative américaine a été fondée en 2006 par Blake </a:t>
            </a:r>
            <a:r>
              <a:rPr lang="fr-CA" sz="1000" dirty="0" err="1"/>
              <a:t>Mycoskie</a:t>
            </a:r>
            <a:r>
              <a:rPr lang="fr-CA" sz="1000" dirty="0"/>
              <a:t>, alors âgé de </a:t>
            </a:r>
            <a:r>
              <a:rPr lang="fr-CA" sz="1000" dirty="0" smtClean="0"/>
              <a:t>28 ans</a:t>
            </a:r>
            <a:r>
              <a:rPr lang="fr-CA" sz="1000" dirty="0"/>
              <a:t>. L'intitulé de sa fonction figurant sur sa carte de visite </a:t>
            </a:r>
            <a:r>
              <a:rPr lang="fr-CA" sz="1000" dirty="0" smtClean="0"/>
              <a:t>étonne déjà : </a:t>
            </a:r>
            <a:r>
              <a:rPr lang="fr-CA" sz="1000" dirty="0"/>
              <a:t>on peut y lire </a:t>
            </a:r>
            <a:r>
              <a:rPr lang="fr-CA" sz="1000" dirty="0" smtClean="0"/>
              <a:t>« </a:t>
            </a:r>
            <a:r>
              <a:rPr lang="fr-CA" sz="1000" dirty="0" err="1" smtClean="0"/>
              <a:t>Chief</a:t>
            </a:r>
            <a:r>
              <a:rPr lang="fr-CA" sz="1000" dirty="0" smtClean="0"/>
              <a:t> </a:t>
            </a:r>
            <a:r>
              <a:rPr lang="fr-CA" sz="1000" dirty="0" err="1"/>
              <a:t>Shoe</a:t>
            </a:r>
            <a:r>
              <a:rPr lang="fr-CA" sz="1000" dirty="0"/>
              <a:t> </a:t>
            </a:r>
            <a:r>
              <a:rPr lang="fr-CA" sz="1000" dirty="0" err="1" smtClean="0"/>
              <a:t>Giver</a:t>
            </a:r>
            <a:r>
              <a:rPr lang="fr-CA" sz="1000" dirty="0" smtClean="0"/>
              <a:t> ». </a:t>
            </a:r>
            <a:r>
              <a:rPr lang="fr-CA" sz="1000" dirty="0"/>
              <a:t>Son concept est unique au </a:t>
            </a:r>
            <a:r>
              <a:rPr lang="fr-CA" sz="1000" dirty="0" smtClean="0"/>
              <a:t>monde </a:t>
            </a:r>
            <a:r>
              <a:rPr lang="fr-CA" sz="1000" dirty="0"/>
              <a:t>(avec déjà plus de </a:t>
            </a:r>
            <a:r>
              <a:rPr lang="fr-CA" sz="1000" dirty="0" smtClean="0"/>
              <a:t>140 000 paires </a:t>
            </a:r>
            <a:r>
              <a:rPr lang="fr-CA" sz="1000" dirty="0"/>
              <a:t>offertes</a:t>
            </a:r>
            <a:r>
              <a:rPr lang="fr-CA" sz="1000" dirty="0" smtClean="0"/>
              <a:t>). </a:t>
            </a:r>
          </a:p>
          <a:p>
            <a:r>
              <a:rPr lang="en-CA" sz="1000" dirty="0" smtClean="0">
                <a:hlinkClick r:id="rId4"/>
              </a:rPr>
              <a:t>http://www.toms.com/</a:t>
            </a:r>
            <a:endParaRPr lang="en-CA" sz="1000" dirty="0" smtClean="0"/>
          </a:p>
          <a:p>
            <a:endParaRPr lang="en-CA" sz="1000" dirty="0" smtClean="0"/>
          </a:p>
          <a:p>
            <a:r>
              <a:rPr lang="en-CA" sz="1000" b="1" dirty="0" smtClean="0"/>
              <a:t>HP</a:t>
            </a:r>
            <a:r>
              <a:rPr lang="en-CA" sz="1000" dirty="0"/>
              <a:t> </a:t>
            </a:r>
            <a:r>
              <a:rPr lang="en-CA" sz="1000" dirty="0" smtClean="0"/>
              <a:t> ̶ </a:t>
            </a:r>
            <a:r>
              <a:rPr lang="en-CA" sz="1000" b="1" dirty="0" smtClean="0"/>
              <a:t> </a:t>
            </a:r>
            <a:r>
              <a:rPr lang="en-CA" sz="1000" dirty="0" smtClean="0"/>
              <a:t>Reprise de </a:t>
            </a:r>
            <a:r>
              <a:rPr lang="en-CA" sz="1000" dirty="0" err="1" smtClean="0"/>
              <a:t>produits</a:t>
            </a:r>
            <a:r>
              <a:rPr lang="en-CA" sz="1000" dirty="0" smtClean="0"/>
              <a:t> en fin de vie</a:t>
            </a:r>
          </a:p>
          <a:p>
            <a:r>
              <a:rPr lang="fr-CA" sz="1000" dirty="0" smtClean="0"/>
              <a:t>La conception des produits est une phase essentielle, car c'est elle qui conditionne la capacité à réutiliser ou à recycler de façon rentable les produits en fin de vie. </a:t>
            </a:r>
            <a:r>
              <a:rPr lang="fr-CA" sz="1000" dirty="0" smtClean="0">
                <a:hlinkClick r:id="rId5"/>
              </a:rPr>
              <a:t>http://h41111.www4.hp.com/globalcitizenship/fr/fr/environment/recycle/overview.html</a:t>
            </a:r>
            <a:endParaRPr lang="fr-CA" sz="1000" dirty="0" smtClean="0"/>
          </a:p>
          <a:p>
            <a:endParaRPr lang="en-CA" sz="1000" dirty="0" smtClean="0"/>
          </a:p>
          <a:p>
            <a:r>
              <a:rPr lang="en-CA" sz="1000" b="1" dirty="0" smtClean="0"/>
              <a:t>FREITAG </a:t>
            </a:r>
            <a:r>
              <a:rPr lang="en-CA" sz="1000" dirty="0" smtClean="0"/>
              <a:t> ̶  Sacs </a:t>
            </a:r>
            <a:r>
              <a:rPr lang="en-CA" sz="1000" dirty="0" err="1" smtClean="0"/>
              <a:t>fabriqués</a:t>
            </a:r>
            <a:r>
              <a:rPr lang="en-CA" sz="1000" baseline="0" dirty="0" smtClean="0"/>
              <a:t> à </a:t>
            </a:r>
            <a:r>
              <a:rPr lang="en-CA" sz="1000" baseline="0" dirty="0" err="1" smtClean="0"/>
              <a:t>partir</a:t>
            </a:r>
            <a:r>
              <a:rPr lang="en-CA" sz="1000" baseline="0" dirty="0" smtClean="0"/>
              <a:t> de </a:t>
            </a:r>
            <a:r>
              <a:rPr lang="en-CA" sz="1000" baseline="0" dirty="0" err="1" smtClean="0"/>
              <a:t>bannières</a:t>
            </a:r>
            <a:r>
              <a:rPr lang="en-CA" sz="1000" baseline="0" dirty="0" smtClean="0"/>
              <a:t> </a:t>
            </a:r>
            <a:r>
              <a:rPr lang="en-CA" sz="1000" baseline="0" dirty="0" err="1" smtClean="0"/>
              <a:t>réutilisées</a:t>
            </a:r>
            <a:endParaRPr lang="en-CA" sz="1000" baseline="0" dirty="0" smtClean="0"/>
          </a:p>
          <a:p>
            <a:r>
              <a:rPr lang="en-CA" sz="1000" baseline="0" dirty="0" smtClean="0"/>
              <a:t>Mode Montréal a </a:t>
            </a:r>
            <a:r>
              <a:rPr lang="en-CA" sz="1000" baseline="0" dirty="0" err="1" smtClean="0"/>
              <a:t>repris</a:t>
            </a:r>
            <a:r>
              <a:rPr lang="en-CA" sz="1000" baseline="0" dirty="0" smtClean="0"/>
              <a:t> </a:t>
            </a:r>
            <a:r>
              <a:rPr lang="en-CA" sz="1000" baseline="0" dirty="0" err="1" smtClean="0"/>
              <a:t>l’idée</a:t>
            </a:r>
            <a:r>
              <a:rPr lang="en-CA" sz="1000" baseline="0" dirty="0" smtClean="0"/>
              <a:t> avec les </a:t>
            </a:r>
            <a:r>
              <a:rPr lang="en-CA" sz="1000" baseline="0" dirty="0" err="1" smtClean="0"/>
              <a:t>affiches</a:t>
            </a:r>
            <a:r>
              <a:rPr lang="en-CA" sz="1000" baseline="0" dirty="0" smtClean="0"/>
              <a:t> de la </a:t>
            </a:r>
            <a:r>
              <a:rPr lang="en-CA" sz="1000" baseline="0" dirty="0" err="1" smtClean="0"/>
              <a:t>semaine</a:t>
            </a:r>
            <a:r>
              <a:rPr lang="en-CA" sz="1000" baseline="0" dirty="0" smtClean="0"/>
              <a:t> de la mode de Montréal. </a:t>
            </a:r>
            <a:r>
              <a:rPr lang="en-CA" sz="1000" dirty="0" smtClean="0">
                <a:hlinkClick r:id="rId6"/>
              </a:rPr>
              <a:t>http://www.freitag.ch/shop/FREITAG/page/tarps_sourcing_fr/detail.jsf</a:t>
            </a:r>
            <a:endParaRPr lang="en-CA" sz="1000" dirty="0" smtClean="0"/>
          </a:p>
          <a:p>
            <a:endParaRPr lang="en-CA" sz="1000" dirty="0" smtClean="0"/>
          </a:p>
          <a:p>
            <a:r>
              <a:rPr lang="en-CA" sz="1000" b="1" dirty="0" smtClean="0"/>
              <a:t>CAFÉ ÉQUITABLE </a:t>
            </a:r>
            <a:r>
              <a:rPr lang="en-CA" sz="1000" dirty="0" smtClean="0"/>
              <a:t> ̶ </a:t>
            </a:r>
            <a:r>
              <a:rPr lang="en-CA" sz="1000" b="1" dirty="0" smtClean="0"/>
              <a:t> </a:t>
            </a:r>
            <a:r>
              <a:rPr lang="en-CA" sz="1000" b="0" dirty="0" smtClean="0"/>
              <a:t>N</a:t>
            </a:r>
            <a:r>
              <a:rPr lang="en-CA" sz="1000" dirty="0" smtClean="0"/>
              <a:t>otions de commerce </a:t>
            </a:r>
            <a:r>
              <a:rPr lang="en-CA" sz="1000" dirty="0" err="1" smtClean="0"/>
              <a:t>équitable</a:t>
            </a:r>
            <a:r>
              <a:rPr lang="fr-CA" sz="1000" dirty="0"/>
              <a:t/>
            </a:r>
            <a:br>
              <a:rPr lang="fr-CA" sz="1000" dirty="0"/>
            </a:br>
            <a:r>
              <a:rPr lang="fr-CA" sz="1000" dirty="0"/>
              <a:t>Le commerce équitable est un </a:t>
            </a:r>
            <a:r>
              <a:rPr lang="fr-CA" sz="1000" u="sng" dirty="0"/>
              <a:t>partenariat</a:t>
            </a:r>
            <a:r>
              <a:rPr lang="fr-CA" sz="1000" dirty="0"/>
              <a:t> </a:t>
            </a:r>
            <a:r>
              <a:rPr lang="fr-CA" sz="1000" dirty="0" smtClean="0"/>
              <a:t>commercial </a:t>
            </a:r>
            <a:r>
              <a:rPr lang="fr-CA" sz="1000" dirty="0"/>
              <a:t>basé sur le dialogue, la transparence et le </a:t>
            </a:r>
            <a:r>
              <a:rPr lang="fr-CA" sz="1000" dirty="0" smtClean="0"/>
              <a:t>respect </a:t>
            </a:r>
            <a:r>
              <a:rPr lang="fr-CA" sz="1000" dirty="0"/>
              <a:t>qui vise plus d'équité dans le commerce international à l'heure de la mondialisation. Le commerce équitable contribue au </a:t>
            </a:r>
            <a:r>
              <a:rPr lang="fr-CA" sz="1000" u="sng" dirty="0"/>
              <a:t>développement durable</a:t>
            </a:r>
            <a:r>
              <a:rPr lang="fr-CA" sz="1000" dirty="0"/>
              <a:t> en proposant de meilleures conditions commerciales aux producteurs marginalisés, particulièrement ceux de </a:t>
            </a:r>
            <a:r>
              <a:rPr lang="fr-CA" sz="1000" dirty="0" smtClean="0"/>
              <a:t>l'hémisphère </a:t>
            </a:r>
            <a:r>
              <a:rPr lang="fr-CA" sz="1000" dirty="0"/>
              <a:t>S</a:t>
            </a:r>
            <a:r>
              <a:rPr lang="fr-CA" sz="1000" dirty="0" smtClean="0"/>
              <a:t>ud</a:t>
            </a:r>
            <a:r>
              <a:rPr lang="fr-CA" sz="1000" dirty="0"/>
              <a:t>, en sécurisant leurs droits</a:t>
            </a:r>
            <a:r>
              <a:rPr lang="fr-CA" sz="1000" dirty="0" smtClean="0"/>
              <a:t>. Les </a:t>
            </a:r>
            <a:r>
              <a:rPr lang="fr-CA" sz="1000" u="sng" dirty="0"/>
              <a:t>objectifs</a:t>
            </a:r>
            <a:r>
              <a:rPr lang="fr-CA" sz="1000" dirty="0"/>
              <a:t> du commerce équitable </a:t>
            </a:r>
            <a:r>
              <a:rPr lang="fr-CA" sz="1000" dirty="0" smtClean="0"/>
              <a:t>sont :</a:t>
            </a:r>
            <a:r>
              <a:rPr lang="fr-CA" sz="1000" dirty="0"/>
              <a:t/>
            </a:r>
            <a:br>
              <a:rPr lang="fr-CA" sz="1000" dirty="0"/>
            </a:br>
            <a:r>
              <a:rPr lang="fr-CA" sz="1000" dirty="0" smtClean="0"/>
              <a:t>– assurer </a:t>
            </a:r>
            <a:r>
              <a:rPr lang="fr-CA" sz="1000" dirty="0"/>
              <a:t>une juste rémunération du travail des producteurs </a:t>
            </a:r>
            <a:r>
              <a:rPr lang="fr-CA" sz="1000" dirty="0" smtClean="0"/>
              <a:t>et des </a:t>
            </a:r>
            <a:r>
              <a:rPr lang="fr-CA" sz="1000" dirty="0"/>
              <a:t>artisans les plus </a:t>
            </a:r>
            <a:r>
              <a:rPr lang="fr-CA" sz="1000" dirty="0" smtClean="0"/>
              <a:t>défavorisés </a:t>
            </a:r>
            <a:r>
              <a:rPr lang="fr-CA" sz="1000" dirty="0"/>
              <a:t>pour leur permettre de </a:t>
            </a:r>
            <a:r>
              <a:rPr lang="fr-CA" sz="1000" dirty="0" smtClean="0"/>
              <a:t>satisfaire </a:t>
            </a:r>
            <a:r>
              <a:rPr lang="fr-CA" sz="1000" dirty="0"/>
              <a:t>leurs besoins élémentaires en matière de santé, d'éducation, de </a:t>
            </a:r>
            <a:r>
              <a:rPr lang="fr-CA" sz="1000" dirty="0" smtClean="0"/>
              <a:t>logement</a:t>
            </a:r>
            <a:r>
              <a:rPr lang="fr-CA" sz="1000" baseline="0" dirty="0" smtClean="0"/>
              <a:t> et</a:t>
            </a:r>
            <a:r>
              <a:rPr lang="fr-CA" sz="1000" dirty="0" smtClean="0"/>
              <a:t> </a:t>
            </a:r>
            <a:r>
              <a:rPr lang="fr-CA" sz="1000" dirty="0"/>
              <a:t>de protection </a:t>
            </a:r>
            <a:r>
              <a:rPr lang="fr-CA" sz="1000" dirty="0" smtClean="0"/>
              <a:t>sociale; </a:t>
            </a:r>
            <a:r>
              <a:rPr lang="fr-CA" sz="1000" dirty="0"/>
              <a:t/>
            </a:r>
            <a:br>
              <a:rPr lang="fr-CA" sz="1000" dirty="0"/>
            </a:br>
            <a:r>
              <a:rPr lang="fr-CA" sz="1000" dirty="0" smtClean="0"/>
              <a:t>–</a:t>
            </a:r>
            <a:r>
              <a:rPr lang="fr-CA" sz="1000" baseline="0" dirty="0" smtClean="0"/>
              <a:t> g</a:t>
            </a:r>
            <a:r>
              <a:rPr lang="fr-CA" sz="1000" dirty="0" smtClean="0"/>
              <a:t>arantir </a:t>
            </a:r>
            <a:r>
              <a:rPr lang="fr-CA" sz="1000" dirty="0"/>
              <a:t>le respect des droits fondamentaux des personnes comme le refus de l'exploitation des enfants, du travail </a:t>
            </a:r>
            <a:r>
              <a:rPr lang="fr-CA" sz="1000" dirty="0" smtClean="0"/>
              <a:t>forcé</a:t>
            </a:r>
            <a:r>
              <a:rPr lang="fr-CA" sz="1000" baseline="0" dirty="0" smtClean="0"/>
              <a:t> et</a:t>
            </a:r>
            <a:r>
              <a:rPr lang="fr-CA" sz="1000" dirty="0" smtClean="0"/>
              <a:t> </a:t>
            </a:r>
            <a:r>
              <a:rPr lang="fr-CA" sz="1000" dirty="0"/>
              <a:t>de </a:t>
            </a:r>
            <a:r>
              <a:rPr lang="fr-CA" sz="1000" dirty="0" smtClean="0"/>
              <a:t>l'esclavage; </a:t>
            </a:r>
            <a:r>
              <a:rPr lang="fr-CA" sz="1000" dirty="0"/>
              <a:t/>
            </a:r>
            <a:br>
              <a:rPr lang="fr-CA" sz="1000" dirty="0"/>
            </a:br>
            <a:r>
              <a:rPr lang="fr-CA" sz="1000" dirty="0" smtClean="0"/>
              <a:t>–</a:t>
            </a:r>
            <a:r>
              <a:rPr lang="fr-CA" sz="1000" baseline="0" dirty="0" smtClean="0"/>
              <a:t> i</a:t>
            </a:r>
            <a:r>
              <a:rPr lang="fr-CA" sz="1000" dirty="0" smtClean="0"/>
              <a:t>nstaurer </a:t>
            </a:r>
            <a:r>
              <a:rPr lang="fr-CA" sz="1000" dirty="0"/>
              <a:t>des relations durables et équitables entre partenaires </a:t>
            </a:r>
            <a:r>
              <a:rPr lang="fr-CA" sz="1000" dirty="0" smtClean="0"/>
              <a:t>économiques; </a:t>
            </a:r>
            <a:r>
              <a:rPr lang="fr-CA" sz="1000" dirty="0"/>
              <a:t/>
            </a:r>
            <a:br>
              <a:rPr lang="fr-CA" sz="1000" dirty="0"/>
            </a:br>
            <a:r>
              <a:rPr lang="fr-CA" sz="1000" dirty="0" smtClean="0"/>
              <a:t>–</a:t>
            </a:r>
            <a:r>
              <a:rPr lang="fr-CA" sz="1000" baseline="0" dirty="0" smtClean="0"/>
              <a:t> f</a:t>
            </a:r>
            <a:r>
              <a:rPr lang="fr-CA" sz="1000" dirty="0" smtClean="0"/>
              <a:t>avoriser </a:t>
            </a:r>
            <a:r>
              <a:rPr lang="fr-CA" sz="1000" dirty="0"/>
              <a:t>la préservation de </a:t>
            </a:r>
            <a:r>
              <a:rPr lang="fr-CA" sz="1000" dirty="0" smtClean="0"/>
              <a:t>l'environnement; </a:t>
            </a:r>
            <a:r>
              <a:rPr lang="fr-CA" sz="1000" dirty="0"/>
              <a:t/>
            </a:r>
            <a:br>
              <a:rPr lang="fr-CA" sz="1000" dirty="0"/>
            </a:br>
            <a:r>
              <a:rPr lang="fr-CA" sz="1000" dirty="0" smtClean="0"/>
              <a:t>–</a:t>
            </a:r>
            <a:r>
              <a:rPr lang="fr-CA" sz="1000" baseline="0" dirty="0" smtClean="0"/>
              <a:t> p</a:t>
            </a:r>
            <a:r>
              <a:rPr lang="fr-CA" sz="1000" dirty="0" smtClean="0"/>
              <a:t>roposer </a:t>
            </a:r>
            <a:r>
              <a:rPr lang="fr-CA" sz="1000" dirty="0"/>
              <a:t>aux consommateurs des produits de qualité</a:t>
            </a:r>
            <a:r>
              <a:rPr lang="fr-CA" sz="1000" dirty="0" smtClean="0"/>
              <a:t>.</a:t>
            </a:r>
          </a:p>
          <a:p>
            <a:r>
              <a:rPr lang="fr-CA" sz="1000" dirty="0">
                <a:hlinkClick r:id="rId7"/>
              </a:rPr>
              <a:t>http://</a:t>
            </a:r>
            <a:r>
              <a:rPr lang="fr-CA" sz="1000" dirty="0" smtClean="0">
                <a:hlinkClick r:id="rId7"/>
              </a:rPr>
              <a:t>www.equiterre.org/fiche/tous-les-details-sur-le-cafe-equitable</a:t>
            </a:r>
            <a:endParaRPr lang="fr-CA" sz="1000" dirty="0" smtClean="0"/>
          </a:p>
          <a:p>
            <a:endParaRPr lang="fr-CA" sz="1000" dirty="0"/>
          </a:p>
          <a:p>
            <a:endParaRPr lang="en-CA" dirty="0" smtClean="0"/>
          </a:p>
        </p:txBody>
      </p:sp>
      <p:sp>
        <p:nvSpPr>
          <p:cNvPr id="4" name="Espace réservé du numéro de diapositive 3"/>
          <p:cNvSpPr>
            <a:spLocks noGrp="1"/>
          </p:cNvSpPr>
          <p:nvPr>
            <p:ph type="sldNum" sz="quarter" idx="10"/>
          </p:nvPr>
        </p:nvSpPr>
        <p:spPr/>
        <p:txBody>
          <a:bodyPr/>
          <a:lstStyle/>
          <a:p>
            <a:pPr>
              <a:defRPr/>
            </a:pPr>
            <a:fld id="{33995AC4-2E9B-4926-9F5A-395ABFF1C6D5}" type="slidenum">
              <a:rPr lang="fr-CA" smtClean="0"/>
              <a:pPr>
                <a:defRPr/>
              </a:pPr>
              <a:t>23</a:t>
            </a:fld>
            <a:endParaRPr lang="fr-CA"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fontScale="77500" lnSpcReduction="20000"/>
          </a:bodyPr>
          <a:lstStyle/>
          <a:p>
            <a:pPr fontAlgn="auto">
              <a:spcAft>
                <a:spcPts val="0"/>
              </a:spcAft>
              <a:defRPr/>
            </a:pPr>
            <a:r>
              <a:rPr lang="en-CA" sz="1400" b="1" dirty="0" smtClean="0"/>
              <a:t>Interface </a:t>
            </a:r>
            <a:r>
              <a:rPr lang="en-CA" sz="1400" b="1" dirty="0" err="1" smtClean="0"/>
              <a:t>Flor</a:t>
            </a:r>
            <a:r>
              <a:rPr lang="en-CA" sz="1400" b="1" dirty="0"/>
              <a:t> </a:t>
            </a:r>
            <a:r>
              <a:rPr lang="en-CA" sz="1400" b="1" dirty="0" smtClean="0"/>
              <a:t> ̶  </a:t>
            </a:r>
            <a:r>
              <a:rPr lang="en-CA" sz="1400" dirty="0" err="1" smtClean="0"/>
              <a:t>Intégration</a:t>
            </a:r>
            <a:r>
              <a:rPr lang="en-CA" sz="1400" dirty="0" smtClean="0"/>
              <a:t> du </a:t>
            </a:r>
            <a:r>
              <a:rPr lang="en-CA" sz="1400" dirty="0" err="1" smtClean="0"/>
              <a:t>développement</a:t>
            </a:r>
            <a:r>
              <a:rPr lang="en-CA" sz="1400" baseline="0" dirty="0" smtClean="0"/>
              <a:t> durable </a:t>
            </a:r>
            <a:r>
              <a:rPr lang="en-CA" sz="1400" baseline="0" dirty="0" err="1" smtClean="0"/>
              <a:t>dans</a:t>
            </a:r>
            <a:r>
              <a:rPr lang="en-CA" sz="1400" baseline="0" dirty="0" smtClean="0"/>
              <a:t> le </a:t>
            </a:r>
            <a:r>
              <a:rPr lang="en-CA" sz="1400" baseline="0" dirty="0" err="1" smtClean="0"/>
              <a:t>modèle</a:t>
            </a:r>
            <a:r>
              <a:rPr lang="en-CA" sz="1400" baseline="0" dirty="0" smtClean="0"/>
              <a:t> </a:t>
            </a:r>
            <a:r>
              <a:rPr lang="en-CA" sz="1400" baseline="0" dirty="0" err="1" smtClean="0"/>
              <a:t>d’affaires</a:t>
            </a:r>
            <a:endParaRPr lang="en-CA" sz="1400" baseline="0" dirty="0" smtClean="0"/>
          </a:p>
          <a:p>
            <a:r>
              <a:rPr lang="en-US" sz="1400" b="0" dirty="0" smtClean="0"/>
              <a:t>Vision : </a:t>
            </a:r>
            <a:r>
              <a:rPr lang="en-US" sz="1400" dirty="0" smtClean="0"/>
              <a:t>« </a:t>
            </a:r>
            <a:r>
              <a:rPr lang="en-US" sz="1400" i="1" dirty="0" smtClean="0"/>
              <a:t>To be the first company that, by its deeds, shows the entire industrial world what sustainability is in all its dimensions: People, process, product, place and profits — by 2020 — and in doing so we will become restorative through the power of influence. »</a:t>
            </a:r>
            <a:endParaRPr lang="en-CA" sz="1400" dirty="0" smtClean="0"/>
          </a:p>
          <a:p>
            <a:pPr fontAlgn="auto">
              <a:spcAft>
                <a:spcPts val="0"/>
              </a:spcAft>
              <a:defRPr/>
            </a:pPr>
            <a:r>
              <a:rPr lang="en-CA" sz="1400" dirty="0" smtClean="0">
                <a:hlinkClick r:id="rId3"/>
              </a:rPr>
              <a:t>http://www.interfaceglobal.com/</a:t>
            </a:r>
            <a:endParaRPr lang="en-CA" sz="1400" dirty="0" smtClean="0"/>
          </a:p>
          <a:p>
            <a:pPr fontAlgn="auto">
              <a:spcAft>
                <a:spcPts val="0"/>
              </a:spcAft>
              <a:defRPr/>
            </a:pPr>
            <a:endParaRPr lang="en-CA" sz="1400" dirty="0"/>
          </a:p>
          <a:p>
            <a:r>
              <a:rPr lang="fr-CA" sz="1400" dirty="0" err="1" smtClean="0"/>
              <a:t>Interfaceflor</a:t>
            </a:r>
            <a:r>
              <a:rPr lang="fr-CA" sz="1400" dirty="0" smtClean="0"/>
              <a:t> </a:t>
            </a:r>
            <a:r>
              <a:rPr lang="fr-CA" sz="1400" dirty="0"/>
              <a:t>est une entreprise qui se spécialise dans les dalles de tapis (une </a:t>
            </a:r>
            <a:r>
              <a:rPr lang="fr-CA" sz="1400" dirty="0" smtClean="0"/>
              <a:t>solution flexible </a:t>
            </a:r>
            <a:r>
              <a:rPr lang="fr-CA" sz="1400" dirty="0"/>
              <a:t>en matière de revêtement de sol pour le marché des entreprises</a:t>
            </a:r>
            <a:r>
              <a:rPr lang="fr-CA" sz="1400" dirty="0" smtClean="0"/>
              <a:t>). </a:t>
            </a:r>
            <a:r>
              <a:rPr lang="fr-CA" sz="1400" dirty="0" err="1" smtClean="0"/>
              <a:t>Interfaceflor</a:t>
            </a:r>
            <a:r>
              <a:rPr lang="fr-CA" sz="1400" dirty="0" smtClean="0"/>
              <a:t> </a:t>
            </a:r>
            <a:r>
              <a:rPr lang="fr-CA" sz="1400" dirty="0"/>
              <a:t>existe depuis </a:t>
            </a:r>
            <a:r>
              <a:rPr lang="fr-CA" sz="1400" dirty="0" smtClean="0"/>
              <a:t>1973 et </a:t>
            </a:r>
            <a:r>
              <a:rPr lang="fr-CA" sz="1400" dirty="0"/>
              <a:t>est aujourd’hui le </a:t>
            </a:r>
            <a:r>
              <a:rPr lang="fr-CA" sz="1400" dirty="0" smtClean="0"/>
              <a:t>leadeur </a:t>
            </a:r>
            <a:r>
              <a:rPr lang="fr-CA" sz="1400" dirty="0"/>
              <a:t>mondial du revêtement de sol textile modulaire.</a:t>
            </a:r>
          </a:p>
          <a:p>
            <a:r>
              <a:rPr lang="fr-CA" sz="1400" dirty="0"/>
              <a:t> </a:t>
            </a:r>
          </a:p>
          <a:p>
            <a:r>
              <a:rPr lang="fr-CA" sz="1400" dirty="0"/>
              <a:t>En 1994, le </a:t>
            </a:r>
            <a:r>
              <a:rPr lang="fr-CA" sz="1400" dirty="0" smtClean="0"/>
              <a:t>président </a:t>
            </a:r>
            <a:r>
              <a:rPr lang="fr-CA" sz="1400" dirty="0"/>
              <a:t>fondateur Ray Anderson a pris la décision de complètement changer la stratégie de l’entreprise pour y intégrer une culture </a:t>
            </a:r>
            <a:r>
              <a:rPr lang="fr-CA" sz="1400" dirty="0" smtClean="0"/>
              <a:t>de développement durable. Ce chef </a:t>
            </a:r>
            <a:r>
              <a:rPr lang="fr-CA" sz="1400" dirty="0"/>
              <a:t>d’entreprise a pris conscience de la façon dont l’industrie utilisait les ressources naturelles et rejetait ses déchets </a:t>
            </a:r>
            <a:r>
              <a:rPr lang="fr-CA" sz="1400" dirty="0" smtClean="0"/>
              <a:t>(</a:t>
            </a:r>
            <a:r>
              <a:rPr lang="fr-CA" sz="1400" dirty="0"/>
              <a:t>déchets polluants et émissions de CO</a:t>
            </a:r>
            <a:r>
              <a:rPr lang="fr-CA" sz="1400" baseline="-25000" dirty="0"/>
              <a:t>2</a:t>
            </a:r>
            <a:r>
              <a:rPr lang="fr-CA" sz="1400" dirty="0" smtClean="0"/>
              <a:t>). Il </a:t>
            </a:r>
            <a:r>
              <a:rPr lang="fr-CA" sz="1400" dirty="0"/>
              <a:t>a su comprendre avant les autres que la problématique environnementale allait devenir partie intégrant de la gestion des entreprises et </a:t>
            </a:r>
            <a:r>
              <a:rPr lang="fr-CA" sz="1400" dirty="0" smtClean="0"/>
              <a:t>l’une </a:t>
            </a:r>
            <a:r>
              <a:rPr lang="fr-CA" sz="1400" dirty="0"/>
              <a:t>des clés essentielles pour assurer leur pérennité. Il a démontré comment une entreprise traditionnelle peut intégrer un modèle de développement durable et continuer à faire des affaires.</a:t>
            </a:r>
          </a:p>
          <a:p>
            <a:pPr fontAlgn="auto">
              <a:spcAft>
                <a:spcPts val="0"/>
              </a:spcAft>
              <a:defRPr/>
            </a:pPr>
            <a:endParaRPr lang="en-CA" sz="1400" dirty="0" smtClean="0"/>
          </a:p>
          <a:p>
            <a:pPr fontAlgn="auto">
              <a:spcAft>
                <a:spcPts val="0"/>
              </a:spcAft>
              <a:defRPr/>
            </a:pPr>
            <a:endParaRPr lang="en-CA" sz="1400" dirty="0" smtClean="0"/>
          </a:p>
          <a:p>
            <a:pPr fontAlgn="auto">
              <a:spcAft>
                <a:spcPts val="0"/>
              </a:spcAft>
              <a:defRPr/>
            </a:pPr>
            <a:r>
              <a:rPr lang="en-CA" sz="1400" b="1" dirty="0" smtClean="0"/>
              <a:t>Cascades</a:t>
            </a:r>
            <a:r>
              <a:rPr lang="en-CA" sz="1400" b="1" dirty="0"/>
              <a:t> </a:t>
            </a:r>
            <a:r>
              <a:rPr lang="en-CA" sz="1400" b="1" dirty="0" smtClean="0"/>
              <a:t> ̶̶  </a:t>
            </a:r>
            <a:r>
              <a:rPr lang="en-CA" sz="1400" b="0" dirty="0" err="1" smtClean="0"/>
              <a:t>Profonde</a:t>
            </a:r>
            <a:r>
              <a:rPr lang="en-CA" sz="1400" b="0" dirty="0" smtClean="0"/>
              <a:t> </a:t>
            </a:r>
            <a:r>
              <a:rPr lang="en-CA" sz="1400" b="0" dirty="0" err="1" smtClean="0"/>
              <a:t>philosophie</a:t>
            </a:r>
            <a:r>
              <a:rPr lang="en-CA" sz="1400" b="0" dirty="0" smtClean="0"/>
              <a:t> </a:t>
            </a:r>
            <a:r>
              <a:rPr lang="en-CA" sz="1400" b="0" dirty="0" err="1" smtClean="0"/>
              <a:t>d’entreprise</a:t>
            </a:r>
            <a:r>
              <a:rPr lang="en-CA" sz="1400" b="0" dirty="0" smtClean="0"/>
              <a:t> </a:t>
            </a:r>
            <a:r>
              <a:rPr lang="en-CA" sz="1400" b="0" dirty="0" err="1" smtClean="0"/>
              <a:t>basée</a:t>
            </a:r>
            <a:r>
              <a:rPr lang="en-CA" sz="1400" b="0" dirty="0" smtClean="0"/>
              <a:t> sur le respect,</a:t>
            </a:r>
            <a:r>
              <a:rPr lang="en-CA" sz="1400" b="0" baseline="0" dirty="0" smtClean="0"/>
              <a:t> le travail </a:t>
            </a:r>
            <a:r>
              <a:rPr lang="en-CA" sz="1400" b="0" baseline="0" dirty="0" err="1" smtClean="0"/>
              <a:t>d’équipe</a:t>
            </a:r>
            <a:r>
              <a:rPr lang="en-CA" sz="1400" b="0" baseline="0" dirty="0" smtClean="0"/>
              <a:t>, </a:t>
            </a:r>
            <a:r>
              <a:rPr lang="en-CA" sz="1400" b="0" baseline="0" dirty="0" err="1" smtClean="0"/>
              <a:t>l’autonomie</a:t>
            </a:r>
            <a:r>
              <a:rPr lang="en-CA" sz="1400" b="0" baseline="0" dirty="0" smtClean="0"/>
              <a:t>, la </a:t>
            </a:r>
            <a:r>
              <a:rPr lang="en-CA" sz="1400" b="0" baseline="0" dirty="0" err="1" smtClean="0"/>
              <a:t>capacité</a:t>
            </a:r>
            <a:r>
              <a:rPr lang="en-CA" sz="1400" b="0" baseline="0" dirty="0" smtClean="0"/>
              <a:t> </a:t>
            </a:r>
            <a:r>
              <a:rPr lang="en-CA" sz="1400" b="0" baseline="0" dirty="0" err="1" smtClean="0"/>
              <a:t>d’adaptation</a:t>
            </a:r>
            <a:r>
              <a:rPr lang="en-CA" sz="1400" b="0" baseline="0" dirty="0" smtClean="0"/>
              <a:t>, </a:t>
            </a:r>
            <a:r>
              <a:rPr lang="en-CA" sz="1400" b="0" baseline="0" dirty="0" err="1" smtClean="0"/>
              <a:t>l’initiative</a:t>
            </a:r>
            <a:r>
              <a:rPr lang="en-CA" sz="1400" b="0" baseline="0" dirty="0" smtClean="0"/>
              <a:t> et la communication</a:t>
            </a:r>
          </a:p>
          <a:p>
            <a:pPr fontAlgn="auto">
              <a:spcAft>
                <a:spcPts val="0"/>
              </a:spcAft>
              <a:defRPr/>
            </a:pPr>
            <a:endParaRPr lang="en-CA" sz="1400" b="0" dirty="0" smtClean="0"/>
          </a:p>
          <a:p>
            <a:pPr fontAlgn="auto">
              <a:spcAft>
                <a:spcPts val="0"/>
              </a:spcAft>
              <a:defRPr/>
            </a:pPr>
            <a:r>
              <a:rPr lang="en-CA" sz="1400" b="0" dirty="0" err="1" smtClean="0"/>
              <a:t>Cela</a:t>
            </a:r>
            <a:r>
              <a:rPr lang="en-CA" sz="1400" b="0" dirty="0" smtClean="0"/>
              <a:t> fait</a:t>
            </a:r>
            <a:r>
              <a:rPr lang="en-CA" sz="1400" b="0" baseline="0" dirty="0" smtClean="0"/>
              <a:t> du </a:t>
            </a:r>
            <a:r>
              <a:rPr lang="en-CA" sz="1400" b="0" baseline="0" dirty="0" err="1" smtClean="0"/>
              <a:t>groupe</a:t>
            </a:r>
            <a:r>
              <a:rPr lang="en-CA" sz="1400" b="0" baseline="0" dirty="0" smtClean="0"/>
              <a:t> </a:t>
            </a:r>
            <a:r>
              <a:rPr lang="en-CA" sz="1400" b="0" baseline="0" dirty="0" err="1" smtClean="0"/>
              <a:t>une</a:t>
            </a:r>
            <a:r>
              <a:rPr lang="en-CA" sz="1400" b="0" baseline="0" dirty="0" smtClean="0"/>
              <a:t> </a:t>
            </a:r>
            <a:r>
              <a:rPr lang="en-CA" sz="1400" b="0" baseline="0" dirty="0" err="1" smtClean="0"/>
              <a:t>entreprise</a:t>
            </a:r>
            <a:r>
              <a:rPr lang="en-CA" sz="1400" b="0" baseline="0" dirty="0" smtClean="0"/>
              <a:t> du Québec </a:t>
            </a:r>
            <a:r>
              <a:rPr lang="en-CA" sz="1400" b="0" baseline="0" dirty="0" err="1" smtClean="0"/>
              <a:t>exemplaire</a:t>
            </a:r>
            <a:r>
              <a:rPr lang="en-CA" sz="1400" b="0" baseline="0" dirty="0" smtClean="0"/>
              <a:t> </a:t>
            </a:r>
            <a:r>
              <a:rPr lang="en-CA" sz="1400" b="0" baseline="0" dirty="0" err="1" smtClean="0"/>
              <a:t>dans</a:t>
            </a:r>
            <a:r>
              <a:rPr lang="en-CA" sz="1400" b="0" baseline="0" dirty="0" smtClean="0"/>
              <a:t> le </a:t>
            </a:r>
            <a:r>
              <a:rPr lang="en-CA" sz="1400" b="0" baseline="0" dirty="0" err="1" smtClean="0"/>
              <a:t>domaine</a:t>
            </a:r>
            <a:r>
              <a:rPr lang="en-CA" sz="1400" b="0" baseline="0" dirty="0" smtClean="0"/>
              <a:t>.</a:t>
            </a:r>
          </a:p>
          <a:p>
            <a:pPr fontAlgn="auto">
              <a:spcAft>
                <a:spcPts val="0"/>
              </a:spcAft>
              <a:defRPr/>
            </a:pPr>
            <a:r>
              <a:rPr lang="en-CA" sz="1400" b="0" dirty="0" smtClean="0">
                <a:hlinkClick r:id="rId4"/>
              </a:rPr>
              <a:t>http://www.cascades.com/profil/philosophie</a:t>
            </a:r>
            <a:endParaRPr lang="en-CA" sz="1400" b="0" dirty="0" smtClean="0"/>
          </a:p>
          <a:p>
            <a:pPr fontAlgn="auto">
              <a:spcAft>
                <a:spcPts val="0"/>
              </a:spcAft>
              <a:defRPr/>
            </a:pPr>
            <a:endParaRPr lang="en-CA" sz="1400" b="0" dirty="0" smtClean="0"/>
          </a:p>
        </p:txBody>
      </p:sp>
      <p:sp>
        <p:nvSpPr>
          <p:cNvPr id="4" name="Espace réservé du numéro de diapositive 3"/>
          <p:cNvSpPr>
            <a:spLocks noGrp="1"/>
          </p:cNvSpPr>
          <p:nvPr>
            <p:ph type="sldNum" sz="quarter" idx="10"/>
          </p:nvPr>
        </p:nvSpPr>
        <p:spPr/>
        <p:txBody>
          <a:bodyPr/>
          <a:lstStyle/>
          <a:p>
            <a:pPr>
              <a:defRPr/>
            </a:pPr>
            <a:fld id="{33995AC4-2E9B-4926-9F5A-395ABFF1C6D5}" type="slidenum">
              <a:rPr lang="fr-CA" smtClean="0"/>
              <a:pPr>
                <a:defRPr/>
              </a:pPr>
              <a:t>24</a:t>
            </a:fld>
            <a:endParaRPr lang="fr-CA"/>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CA" sz="1000" dirty="0" smtClean="0"/>
              <a:t>Agenda 21  ̶  Une démarche de développement durable propre à une collectivité (ex. : une municipalité, une région)  </a:t>
            </a:r>
          </a:p>
          <a:p>
            <a:endParaRPr lang="fr-CA" sz="1000" dirty="0"/>
          </a:p>
          <a:p>
            <a:r>
              <a:rPr lang="fr-CA" sz="1000" dirty="0" smtClean="0"/>
              <a:t>Un Agenda 21 </a:t>
            </a:r>
            <a:r>
              <a:rPr lang="fr-CA" sz="1000" dirty="0"/>
              <a:t>consiste en un programme d'action dans lequel les acteurs et les citoyens d'une collectivité précisent leur propre objectif de développement durable et la manière de les atteindre. </a:t>
            </a:r>
            <a:endParaRPr lang="fr-CA" sz="1000" dirty="0" smtClean="0"/>
          </a:p>
          <a:p>
            <a:endParaRPr lang="fr-CA" sz="1000" b="1" dirty="0"/>
          </a:p>
          <a:p>
            <a:r>
              <a:rPr lang="fr-CA" sz="1000" dirty="0" smtClean="0"/>
              <a:t>Pour de plus amples renseignements sur la région Sorel-Tracy de la Montérégie :  </a:t>
            </a:r>
            <a:endParaRPr lang="en-CA" sz="1000" dirty="0" smtClean="0"/>
          </a:p>
          <a:p>
            <a:endParaRPr lang="en-CA" sz="1000" b="1" dirty="0" smtClean="0"/>
          </a:p>
          <a:p>
            <a:r>
              <a:rPr lang="fr-CA" sz="1400" dirty="0" smtClean="0">
                <a:hlinkClick r:id="rId3"/>
              </a:rPr>
              <a:t>http://www.ville.sorel.qc.ca/main.cfm?l=fr&amp;p=01_100&amp;CID=33</a:t>
            </a:r>
            <a:endParaRPr lang="fr-CA" sz="1400" dirty="0" smtClean="0"/>
          </a:p>
          <a:p>
            <a:endParaRPr lang="fr-CA" sz="1400" dirty="0" smtClean="0"/>
          </a:p>
          <a:p>
            <a:endParaRPr lang="fr-CA" dirty="0"/>
          </a:p>
        </p:txBody>
      </p:sp>
      <p:sp>
        <p:nvSpPr>
          <p:cNvPr id="4" name="Espace réservé du numéro de diapositive 3"/>
          <p:cNvSpPr>
            <a:spLocks noGrp="1"/>
          </p:cNvSpPr>
          <p:nvPr>
            <p:ph type="sldNum" sz="quarter" idx="10"/>
          </p:nvPr>
        </p:nvSpPr>
        <p:spPr/>
        <p:txBody>
          <a:bodyPr/>
          <a:lstStyle/>
          <a:p>
            <a:pPr>
              <a:defRPr/>
            </a:pPr>
            <a:fld id="{33995AC4-2E9B-4926-9F5A-395ABFF1C6D5}" type="slidenum">
              <a:rPr lang="fr-CA" smtClean="0"/>
              <a:pPr>
                <a:defRPr/>
              </a:pPr>
              <a:t>25</a:t>
            </a:fld>
            <a:endParaRPr lang="fr-CA"/>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Slide Image Placeholder 1"/>
          <p:cNvSpPr>
            <a:spLocks noGrp="1" noRot="1" noChangeAspect="1" noTextEdit="1"/>
          </p:cNvSpPr>
          <p:nvPr>
            <p:ph type="sldImg"/>
          </p:nvPr>
        </p:nvSpPr>
        <p:spPr bwMode="auto">
          <a:noFill/>
          <a:ln>
            <a:solidFill>
              <a:srgbClr val="000000"/>
            </a:solidFill>
            <a:miter lim="800000"/>
            <a:headEnd/>
            <a:tailEnd/>
          </a:ln>
        </p:spPr>
      </p:sp>
      <p:sp>
        <p:nvSpPr>
          <p:cNvPr id="73731" name="Notes Placeholder 2"/>
          <p:cNvSpPr>
            <a:spLocks noGrp="1"/>
          </p:cNvSpPr>
          <p:nvPr>
            <p:ph type="body" idx="1"/>
          </p:nvPr>
        </p:nvSpPr>
        <p:spPr bwMode="auto">
          <a:xfrm>
            <a:off x="685800" y="4267200"/>
            <a:ext cx="5486400" cy="4114800"/>
          </a:xfrm>
        </p:spPr>
        <p:txBody>
          <a:bodyPr wrap="square" numCol="1" anchor="t" anchorCtr="0" compatLnSpc="1">
            <a:prstTxWarp prst="textNoShape">
              <a:avLst/>
            </a:prstTxWarp>
            <a:normAutofit/>
          </a:bodyPr>
          <a:lstStyle/>
          <a:p>
            <a:pPr marL="342889" indent="-342889" fontAlgn="auto">
              <a:spcAft>
                <a:spcPts val="0"/>
              </a:spcAft>
              <a:defRPr/>
            </a:pPr>
            <a:r>
              <a:rPr lang="fr-CA" sz="1000" b="1" dirty="0" smtClean="0"/>
              <a:t>Échange de cinq minutes avec les participants </a:t>
            </a:r>
          </a:p>
          <a:p>
            <a:pPr marL="342889" indent="-342889" fontAlgn="auto">
              <a:spcAft>
                <a:spcPts val="0"/>
              </a:spcAft>
              <a:defRPr/>
            </a:pPr>
            <a:endParaRPr lang="fr-CA" sz="1000" b="1" dirty="0"/>
          </a:p>
          <a:p>
            <a:pPr fontAlgn="auto">
              <a:spcAft>
                <a:spcPts val="0"/>
              </a:spcAft>
              <a:defRPr/>
            </a:pPr>
            <a:r>
              <a:rPr lang="fr-CA" sz="1000" b="1" dirty="0" smtClean="0"/>
              <a:t>Questions ouvertes</a:t>
            </a:r>
            <a:r>
              <a:rPr lang="fr-CA" sz="1000" dirty="0" smtClean="0"/>
              <a:t> : Comme </a:t>
            </a:r>
            <a:r>
              <a:rPr lang="fr-CA" sz="1000" b="1" dirty="0" smtClean="0"/>
              <a:t>consommateurs</a:t>
            </a:r>
            <a:r>
              <a:rPr lang="fr-CA" sz="1000" dirty="0" smtClean="0"/>
              <a:t>, </a:t>
            </a:r>
            <a:r>
              <a:rPr lang="fr-CA" sz="1000" b="1" dirty="0" smtClean="0"/>
              <a:t>employés </a:t>
            </a:r>
            <a:r>
              <a:rPr lang="fr-CA" sz="1000" dirty="0" smtClean="0"/>
              <a:t>ou </a:t>
            </a:r>
            <a:r>
              <a:rPr lang="fr-CA" sz="1000" b="1" dirty="0" smtClean="0"/>
              <a:t>citoyens</a:t>
            </a:r>
            <a:r>
              <a:rPr lang="fr-CA" sz="1000" dirty="0" smtClean="0"/>
              <a:t>, quels sont les gestes responsables que vous posez?  Que vous pourriez faire de plus?</a:t>
            </a:r>
            <a:endParaRPr lang="fr-CA" sz="1000" dirty="0"/>
          </a:p>
          <a:p>
            <a:pPr marL="342889" indent="-342889" fontAlgn="auto">
              <a:spcAft>
                <a:spcPts val="0"/>
              </a:spcAft>
              <a:defRPr/>
            </a:pPr>
            <a:endParaRPr lang="fr-CA" sz="1000" dirty="0">
              <a:solidFill>
                <a:srgbClr val="FF0000"/>
              </a:solidFill>
            </a:endParaRPr>
          </a:p>
          <a:p>
            <a:pPr marL="285750" indent="-285750" fontAlgn="auto">
              <a:spcBef>
                <a:spcPts val="0"/>
              </a:spcBef>
              <a:spcAft>
                <a:spcPts val="0"/>
              </a:spcAft>
              <a:buFont typeface="Arial" pitchFamily="34" charset="0"/>
              <a:buChar char="•"/>
              <a:defRPr/>
            </a:pPr>
            <a:r>
              <a:rPr lang="fr-CA" sz="1000" b="1" dirty="0" smtClean="0"/>
              <a:t>Consommateurs</a:t>
            </a:r>
            <a:r>
              <a:rPr lang="fr-CA" sz="1000" b="1" dirty="0"/>
              <a:t>: </a:t>
            </a:r>
            <a:r>
              <a:rPr lang="fr-CA" sz="1000" dirty="0"/>
              <a:t>choisir des produits certifiés, s’informer sur les produits qui respectent les </a:t>
            </a:r>
            <a:r>
              <a:rPr lang="fr-CA" sz="1000" dirty="0" smtClean="0"/>
              <a:t>normes </a:t>
            </a:r>
            <a:r>
              <a:rPr lang="fr-CA" sz="1000" dirty="0"/>
              <a:t>sociales et </a:t>
            </a:r>
            <a:r>
              <a:rPr lang="fr-CA" sz="1000" dirty="0" smtClean="0"/>
              <a:t>environnementales, etc.</a:t>
            </a:r>
            <a:endParaRPr lang="fr-CA" sz="1000" dirty="0"/>
          </a:p>
          <a:p>
            <a:pPr marL="342889" indent="-342889" fontAlgn="auto">
              <a:spcBef>
                <a:spcPts val="0"/>
              </a:spcBef>
              <a:spcAft>
                <a:spcPts val="0"/>
              </a:spcAft>
              <a:buFontTx/>
              <a:buChar char="-"/>
              <a:defRPr/>
            </a:pPr>
            <a:endParaRPr lang="fr-CA" sz="1000" dirty="0"/>
          </a:p>
          <a:p>
            <a:pPr marL="285750" indent="-285750" fontAlgn="auto">
              <a:spcBef>
                <a:spcPts val="0"/>
              </a:spcBef>
              <a:spcAft>
                <a:spcPts val="0"/>
              </a:spcAft>
              <a:buFont typeface="Arial" pitchFamily="34" charset="0"/>
              <a:buChar char="•"/>
              <a:defRPr/>
            </a:pPr>
            <a:r>
              <a:rPr lang="fr-CA" sz="1000" b="1" dirty="0"/>
              <a:t>Employés: </a:t>
            </a:r>
            <a:r>
              <a:rPr lang="fr-CA" sz="1000" dirty="0"/>
              <a:t>mode de transport (covoiturage, transport en </a:t>
            </a:r>
            <a:r>
              <a:rPr lang="fr-CA" sz="1000" dirty="0" smtClean="0"/>
              <a:t>commun et bicyclette),  </a:t>
            </a:r>
            <a:r>
              <a:rPr lang="fr-CA" sz="1000" dirty="0"/>
              <a:t>efficacité énergétique (lumière, </a:t>
            </a:r>
            <a:r>
              <a:rPr lang="fr-CA" sz="1000" dirty="0" smtClean="0"/>
              <a:t>ordinateur et climatisation</a:t>
            </a:r>
            <a:r>
              <a:rPr lang="fr-CA" sz="1000" dirty="0"/>
              <a:t>), consommation de papier, consommation d’encre, </a:t>
            </a:r>
            <a:r>
              <a:rPr lang="fr-CA" sz="1000" dirty="0" smtClean="0"/>
              <a:t>utilisation de tasses réutilisables, réduction de la consommation de contenants jetables </a:t>
            </a:r>
            <a:r>
              <a:rPr lang="fr-CA" sz="1000" dirty="0"/>
              <a:t>en </a:t>
            </a:r>
            <a:r>
              <a:rPr lang="fr-CA" sz="1000" dirty="0" smtClean="0"/>
              <a:t>polystyrène pour les repas, etc. </a:t>
            </a:r>
            <a:endParaRPr lang="fr-CA" sz="1000" dirty="0"/>
          </a:p>
          <a:p>
            <a:pPr marL="342889" indent="-342889" fontAlgn="auto">
              <a:spcBef>
                <a:spcPts val="0"/>
              </a:spcBef>
              <a:spcAft>
                <a:spcPts val="0"/>
              </a:spcAft>
              <a:buFontTx/>
              <a:buChar char="-"/>
              <a:defRPr/>
            </a:pPr>
            <a:endParaRPr lang="en-CA" sz="1000" dirty="0"/>
          </a:p>
          <a:p>
            <a:pPr marL="285750" indent="-285750" fontAlgn="auto">
              <a:spcBef>
                <a:spcPts val="0"/>
              </a:spcBef>
              <a:spcAft>
                <a:spcPts val="0"/>
              </a:spcAft>
              <a:buFont typeface="Arial" pitchFamily="34" charset="0"/>
              <a:buChar char="•"/>
              <a:defRPr/>
            </a:pPr>
            <a:r>
              <a:rPr lang="en-CA" sz="1000" b="1" dirty="0" err="1"/>
              <a:t>Citoyens</a:t>
            </a:r>
            <a:r>
              <a:rPr lang="en-CA" sz="1000" b="1" dirty="0"/>
              <a:t>: </a:t>
            </a:r>
            <a:r>
              <a:rPr lang="en-CA" sz="1000" dirty="0" err="1"/>
              <a:t>consommation</a:t>
            </a:r>
            <a:r>
              <a:rPr lang="en-CA" sz="1000" dirty="0"/>
              <a:t> </a:t>
            </a:r>
            <a:r>
              <a:rPr lang="en-CA" sz="1000" dirty="0" err="1"/>
              <a:t>d’électricité</a:t>
            </a:r>
            <a:r>
              <a:rPr lang="en-CA" sz="1000" dirty="0"/>
              <a:t> </a:t>
            </a:r>
            <a:r>
              <a:rPr lang="en-CA" sz="1000" dirty="0" smtClean="0"/>
              <a:t>et </a:t>
            </a:r>
            <a:r>
              <a:rPr lang="en-CA" sz="1000" dirty="0" err="1" smtClean="0"/>
              <a:t>gestes</a:t>
            </a:r>
            <a:r>
              <a:rPr lang="en-CA" sz="1000" dirty="0" smtClean="0"/>
              <a:t> </a:t>
            </a:r>
            <a:r>
              <a:rPr lang="en-CA" sz="1000" dirty="0" err="1" smtClean="0"/>
              <a:t>d’efficacité</a:t>
            </a:r>
            <a:r>
              <a:rPr lang="en-CA" sz="1000" dirty="0" smtClean="0"/>
              <a:t> </a:t>
            </a:r>
            <a:r>
              <a:rPr lang="en-CA" sz="1000" dirty="0" err="1"/>
              <a:t>énergétique</a:t>
            </a:r>
            <a:r>
              <a:rPr lang="en-CA" sz="1000" dirty="0"/>
              <a:t>, </a:t>
            </a:r>
            <a:r>
              <a:rPr lang="en-CA" sz="1000" dirty="0" err="1"/>
              <a:t>consommation</a:t>
            </a:r>
            <a:r>
              <a:rPr lang="en-CA" sz="1000" dirty="0"/>
              <a:t> </a:t>
            </a:r>
            <a:r>
              <a:rPr lang="en-CA" sz="1000" dirty="0" err="1"/>
              <a:t>d’eau</a:t>
            </a:r>
            <a:r>
              <a:rPr lang="en-CA" sz="1000" dirty="0"/>
              <a:t>, </a:t>
            </a:r>
            <a:r>
              <a:rPr lang="en-CA" sz="1000" dirty="0" err="1" smtClean="0"/>
              <a:t>recyclage</a:t>
            </a:r>
            <a:r>
              <a:rPr lang="en-CA" sz="1000" dirty="0" smtClean="0"/>
              <a:t> du </a:t>
            </a:r>
            <a:r>
              <a:rPr lang="en-CA" sz="1000" dirty="0" err="1"/>
              <a:t>papier</a:t>
            </a:r>
            <a:r>
              <a:rPr lang="en-CA" sz="1000" dirty="0"/>
              <a:t>, </a:t>
            </a:r>
            <a:r>
              <a:rPr lang="en-CA" sz="1000" dirty="0" smtClean="0"/>
              <a:t>du </a:t>
            </a:r>
            <a:r>
              <a:rPr lang="en-CA" sz="1000" dirty="0" err="1" smtClean="0"/>
              <a:t>plastique</a:t>
            </a:r>
            <a:r>
              <a:rPr lang="en-CA" sz="1000" dirty="0"/>
              <a:t>, </a:t>
            </a:r>
            <a:r>
              <a:rPr lang="en-CA" sz="1000" dirty="0" smtClean="0"/>
              <a:t>du </a:t>
            </a:r>
            <a:r>
              <a:rPr lang="en-CA" sz="1000" dirty="0" err="1" smtClean="0"/>
              <a:t>métal</a:t>
            </a:r>
            <a:r>
              <a:rPr lang="en-CA" sz="1000" dirty="0"/>
              <a:t> </a:t>
            </a:r>
            <a:r>
              <a:rPr lang="en-CA" sz="1000" dirty="0" smtClean="0"/>
              <a:t>et des </a:t>
            </a:r>
            <a:r>
              <a:rPr lang="en-CA" sz="1000" dirty="0" err="1" smtClean="0"/>
              <a:t>déchets</a:t>
            </a:r>
            <a:r>
              <a:rPr lang="en-CA" sz="1000" dirty="0" smtClean="0"/>
              <a:t> </a:t>
            </a:r>
            <a:r>
              <a:rPr lang="en-CA" sz="1000" dirty="0" err="1" smtClean="0"/>
              <a:t>organiques</a:t>
            </a:r>
            <a:r>
              <a:rPr lang="en-CA" sz="1000" dirty="0" smtClean="0"/>
              <a:t> </a:t>
            </a:r>
            <a:r>
              <a:rPr lang="en-CA" sz="1000" dirty="0" smtClean="0">
                <a:sym typeface="Wingdings" pitchFamily="2" charset="2"/>
              </a:rPr>
              <a:t>(</a:t>
            </a:r>
            <a:r>
              <a:rPr lang="fr-CA" sz="1000" dirty="0" smtClean="0"/>
              <a:t>compost), récupération de l’eau </a:t>
            </a:r>
            <a:r>
              <a:rPr lang="fr-CA" sz="1000" dirty="0"/>
              <a:t>de pluie pour le jardin, </a:t>
            </a:r>
            <a:r>
              <a:rPr lang="en-CA" sz="1000" dirty="0" smtClean="0"/>
              <a:t>vote, </a:t>
            </a:r>
            <a:r>
              <a:rPr lang="en-CA" sz="1000" dirty="0"/>
              <a:t>participation à un </a:t>
            </a:r>
            <a:r>
              <a:rPr lang="en-CA" sz="1000" dirty="0" smtClean="0"/>
              <a:t>Agenda 21 de la </a:t>
            </a:r>
            <a:r>
              <a:rPr lang="en-CA" sz="1000" dirty="0" err="1" smtClean="0"/>
              <a:t>collectivité</a:t>
            </a:r>
            <a:r>
              <a:rPr lang="en-CA" sz="1000" dirty="0" smtClean="0"/>
              <a:t>, etc.</a:t>
            </a:r>
            <a:endParaRPr lang="fr-CA" sz="1000" dirty="0">
              <a:ea typeface="ヒラギノ角ゴ Pro W3"/>
              <a:cs typeface="Arial" charset="0"/>
            </a:endParaRPr>
          </a:p>
        </p:txBody>
      </p:sp>
      <p:sp>
        <p:nvSpPr>
          <p:cNvPr id="778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D838496-6535-4E2E-A749-3AFBA732E673}" type="slidenum">
              <a:rPr lang="fr-CA"/>
              <a:pPr fontAlgn="base">
                <a:spcBef>
                  <a:spcPct val="0"/>
                </a:spcBef>
                <a:spcAft>
                  <a:spcPct val="0"/>
                </a:spcAft>
              </a:pPr>
              <a:t>26</a:t>
            </a:fld>
            <a:endParaRPr lang="fr-CA"/>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fontScale="92500" lnSpcReduction="10000"/>
          </a:bodyPr>
          <a:lstStyle/>
          <a:p>
            <a:r>
              <a:rPr lang="fr-FR" dirty="0" smtClean="0"/>
              <a:t>La responsabilité sociétale (ou sociale) des organisations et des entreprises = RSE ou RSO</a:t>
            </a:r>
          </a:p>
          <a:p>
            <a:endParaRPr lang="fr-FR" dirty="0" smtClean="0"/>
          </a:p>
          <a:p>
            <a:pPr hangingPunct="0"/>
            <a:r>
              <a:rPr lang="fr-CA" sz="1200" b="0" kern="1200" dirty="0" smtClean="0">
                <a:solidFill>
                  <a:schemeClr val="tx1"/>
                </a:solidFill>
                <a:effectLst/>
                <a:latin typeface="+mn-lt"/>
                <a:ea typeface="ヒラギノ角ゴ Pro W3" pitchFamily="48" charset="-128"/>
                <a:cs typeface="ヒラギノ角ゴ Pro W3" pitchFamily="48" charset="-128"/>
              </a:rPr>
              <a:t>La</a:t>
            </a:r>
            <a:r>
              <a:rPr lang="fr-CA" sz="1200" b="1" kern="1200" dirty="0" smtClean="0">
                <a:solidFill>
                  <a:schemeClr val="tx1"/>
                </a:solidFill>
                <a:effectLst/>
                <a:latin typeface="+mn-lt"/>
                <a:ea typeface="ヒラギノ角ゴ Pro W3" pitchFamily="48" charset="-128"/>
                <a:cs typeface="ヒラギノ角ゴ Pro W3" pitchFamily="48" charset="-128"/>
              </a:rPr>
              <a:t> responsabilité sociétale</a:t>
            </a:r>
            <a:r>
              <a:rPr lang="fr-CA" sz="1200" b="1" kern="1200" baseline="0" dirty="0" smtClean="0">
                <a:solidFill>
                  <a:schemeClr val="tx1"/>
                </a:solidFill>
                <a:effectLst/>
                <a:latin typeface="+mn-lt"/>
                <a:ea typeface="ヒラギノ角ゴ Pro W3" pitchFamily="48" charset="-128"/>
                <a:cs typeface="ヒラギノ角ゴ Pro W3" pitchFamily="48" charset="-128"/>
              </a:rPr>
              <a:t> </a:t>
            </a:r>
            <a:r>
              <a:rPr lang="fr-CA" sz="1200" b="0" kern="1200" baseline="0" dirty="0" smtClean="0">
                <a:solidFill>
                  <a:schemeClr val="tx1"/>
                </a:solidFill>
                <a:effectLst/>
                <a:latin typeface="+mn-lt"/>
                <a:ea typeface="ヒラギノ角ゴ Pro W3" pitchFamily="48" charset="-128"/>
                <a:cs typeface="ヒラギノ角ゴ Pro W3" pitchFamily="48" charset="-128"/>
              </a:rPr>
              <a:t>est la r</a:t>
            </a:r>
            <a:r>
              <a:rPr lang="fr-CA" sz="1200" b="0" kern="1200" dirty="0" smtClean="0">
                <a:solidFill>
                  <a:schemeClr val="tx1"/>
                </a:solidFill>
                <a:effectLst/>
                <a:latin typeface="+mn-lt"/>
                <a:ea typeface="ヒラギノ角ゴ Pro W3" pitchFamily="48" charset="-128"/>
                <a:cs typeface="ヒラギノ角ゴ Pro W3" pitchFamily="48" charset="-128"/>
              </a:rPr>
              <a:t>esponsabilité </a:t>
            </a:r>
            <a:r>
              <a:rPr lang="fr-CA" sz="1200" kern="1200" dirty="0" smtClean="0">
                <a:solidFill>
                  <a:schemeClr val="tx1"/>
                </a:solidFill>
                <a:effectLst/>
                <a:latin typeface="+mn-lt"/>
                <a:ea typeface="ヒラギノ角ゴ Pro W3" pitchFamily="48" charset="-128"/>
                <a:cs typeface="ヒラギノ角ゴ Pro W3" pitchFamily="48" charset="-128"/>
              </a:rPr>
              <a:t>d’une organisation vis-à-vis des </a:t>
            </a:r>
            <a:r>
              <a:rPr lang="fr-CA" dirty="0" smtClean="0"/>
              <a:t>effe</a:t>
            </a:r>
            <a:r>
              <a:rPr lang="fr-CA" sz="1200" kern="1200" dirty="0" smtClean="0">
                <a:solidFill>
                  <a:schemeClr val="tx1"/>
                </a:solidFill>
                <a:effectLst/>
                <a:latin typeface="+mn-lt"/>
                <a:ea typeface="ヒラギノ角ゴ Pro W3" pitchFamily="48" charset="-128"/>
                <a:cs typeface="ヒラギノ角ゴ Pro W3" pitchFamily="48" charset="-128"/>
              </a:rPr>
              <a:t>ts de ses décisions et de ses activités sur la société et sur l’environnement et se traduit par un comportement éthique et transparent qui :</a:t>
            </a:r>
          </a:p>
          <a:p>
            <a:pPr hangingPunct="0"/>
            <a:endParaRPr lang="fr-CA" sz="1200" kern="1200" dirty="0" smtClean="0">
              <a:solidFill>
                <a:schemeClr val="tx1"/>
              </a:solidFill>
              <a:effectLst/>
              <a:latin typeface="+mn-lt"/>
              <a:ea typeface="ヒラギノ角ゴ Pro W3" pitchFamily="48" charset="-128"/>
              <a:cs typeface="ヒラギノ角ゴ Pro W3" pitchFamily="48" charset="-128"/>
            </a:endParaRPr>
          </a:p>
          <a:p>
            <a:pPr marL="171450" lvl="0" indent="-171450" hangingPunct="0">
              <a:buFont typeface="Arial" pitchFamily="34" charset="0"/>
              <a:buChar char="•"/>
            </a:pPr>
            <a:r>
              <a:rPr lang="fr-CA" sz="1200" kern="1200" dirty="0" smtClean="0">
                <a:solidFill>
                  <a:schemeClr val="tx1"/>
                </a:solidFill>
                <a:effectLst/>
                <a:latin typeface="+mn-lt"/>
                <a:ea typeface="ヒラギノ角ゴ Pro W3" pitchFamily="48" charset="-128"/>
                <a:cs typeface="ヒラギノ角ゴ Pro W3" pitchFamily="48" charset="-128"/>
              </a:rPr>
              <a:t>contribue au développement durable, y compris à la santé et au bienêtre de la société;</a:t>
            </a:r>
          </a:p>
          <a:p>
            <a:pPr marL="171450" lvl="0" indent="-171450" hangingPunct="0">
              <a:buFont typeface="Arial" pitchFamily="34" charset="0"/>
              <a:buChar char="•"/>
            </a:pPr>
            <a:r>
              <a:rPr lang="fr-CA" sz="1200" kern="1200" dirty="0" smtClean="0">
                <a:solidFill>
                  <a:schemeClr val="tx1"/>
                </a:solidFill>
                <a:effectLst/>
                <a:latin typeface="+mn-lt"/>
                <a:ea typeface="ヒラギノ角ゴ Pro W3" pitchFamily="48" charset="-128"/>
                <a:cs typeface="ヒラギノ角ゴ Pro W3" pitchFamily="48" charset="-128"/>
              </a:rPr>
              <a:t>prend en compte les attentes des parties prenantes;</a:t>
            </a:r>
          </a:p>
          <a:p>
            <a:pPr marL="171450" lvl="0" indent="-171450" hangingPunct="0">
              <a:buFont typeface="Arial" pitchFamily="34" charset="0"/>
              <a:buChar char="•"/>
            </a:pPr>
            <a:r>
              <a:rPr lang="fr-CA" sz="1200" kern="1200" dirty="0" smtClean="0">
                <a:solidFill>
                  <a:schemeClr val="tx1"/>
                </a:solidFill>
                <a:effectLst/>
                <a:latin typeface="+mn-lt"/>
                <a:ea typeface="ヒラギノ角ゴ Pro W3" pitchFamily="48" charset="-128"/>
                <a:cs typeface="ヒラギノ角ゴ Pro W3" pitchFamily="48" charset="-128"/>
              </a:rPr>
              <a:t>respecte les lois en vigueur tout en étant en cohérence avec les normes internationales de comportement;</a:t>
            </a:r>
          </a:p>
          <a:p>
            <a:pPr marL="171450" lvl="0" indent="-171450" hangingPunct="0">
              <a:buFont typeface="Arial" pitchFamily="34" charset="0"/>
              <a:buChar char="•"/>
            </a:pPr>
            <a:r>
              <a:rPr lang="fr-CA" sz="1200" kern="1200" dirty="0" smtClean="0">
                <a:solidFill>
                  <a:schemeClr val="tx1"/>
                </a:solidFill>
                <a:effectLst/>
                <a:latin typeface="+mn-lt"/>
                <a:ea typeface="ヒラギノ角ゴ Pro W3" pitchFamily="48" charset="-128"/>
                <a:cs typeface="ヒラギノ角ゴ Pro W3" pitchFamily="48" charset="-128"/>
              </a:rPr>
              <a:t>est intégré dans l’organisation et mis en œuvre dans ses relations.</a:t>
            </a:r>
            <a:br>
              <a:rPr lang="fr-CA" sz="1200" kern="1200" dirty="0" smtClean="0">
                <a:solidFill>
                  <a:schemeClr val="tx1"/>
                </a:solidFill>
                <a:effectLst/>
                <a:latin typeface="+mn-lt"/>
                <a:ea typeface="ヒラギノ角ゴ Pro W3" pitchFamily="48" charset="-128"/>
                <a:cs typeface="ヒラギノ角ゴ Pro W3" pitchFamily="48" charset="-128"/>
              </a:rPr>
            </a:br>
            <a:r>
              <a:rPr lang="fr-CA" sz="1200" kern="1200" dirty="0" smtClean="0">
                <a:solidFill>
                  <a:schemeClr val="tx1"/>
                </a:solidFill>
                <a:effectLst/>
                <a:latin typeface="+mn-lt"/>
                <a:ea typeface="ヒラギノ角ゴ Pro W3" pitchFamily="48" charset="-128"/>
                <a:cs typeface="ヒラギノ角ゴ Pro W3" pitchFamily="48" charset="-128"/>
              </a:rPr>
              <a:t>								(Référence : ISO 26000)</a:t>
            </a:r>
          </a:p>
          <a:p>
            <a:pPr lvl="0" hangingPunct="0"/>
            <a:endParaRPr lang="fr-CA" sz="1200" kern="1200" dirty="0" smtClean="0">
              <a:solidFill>
                <a:schemeClr val="tx1"/>
              </a:solidFill>
              <a:effectLst/>
              <a:latin typeface="+mn-lt"/>
              <a:ea typeface="ヒラギノ角ゴ Pro W3" pitchFamily="48" charset="-128"/>
              <a:cs typeface="ヒラギノ角ゴ Pro W3" pitchFamily="48" charset="-128"/>
            </a:endParaRPr>
          </a:p>
          <a:p>
            <a:r>
              <a:rPr lang="fr-FR" dirty="0" smtClean="0"/>
              <a:t>La RSE, c’est donc la contribution des entreprises aux enjeux du développement durable. </a:t>
            </a:r>
            <a:r>
              <a:rPr lang="fr-CA" dirty="0"/>
              <a:t>Dans le vocabulaire des organisations et des entreprises, le concept de développement durable s’articule autour de la RSE (responsabilité sociale des entreprises). La </a:t>
            </a:r>
            <a:r>
              <a:rPr lang="fr-CA" dirty="0" smtClean="0"/>
              <a:t>RSE, </a:t>
            </a:r>
            <a:r>
              <a:rPr lang="fr-CA" dirty="0"/>
              <a:t>c'est l'idée de se comporter de manière responsable et de contribuer au développement de la société</a:t>
            </a:r>
            <a:r>
              <a:rPr lang="fr-CA" dirty="0" smtClean="0"/>
              <a:t>.</a:t>
            </a:r>
          </a:p>
          <a:p>
            <a:endParaRPr lang="fr-CA" dirty="0" smtClean="0"/>
          </a:p>
          <a:p>
            <a:r>
              <a:rPr lang="fr-CA" dirty="0" smtClean="0"/>
              <a:t>Toutefois, au Québec, le concept de responsabilité sociétale (ou sociale) est peu présent. </a:t>
            </a:r>
            <a:r>
              <a:rPr lang="fr-CA" dirty="0"/>
              <a:t>O</a:t>
            </a:r>
            <a:r>
              <a:rPr lang="fr-CA" dirty="0" smtClean="0"/>
              <a:t>n parle généralement de l’intégration </a:t>
            </a:r>
            <a:r>
              <a:rPr lang="fr-CA" dirty="0"/>
              <a:t>d</a:t>
            </a:r>
            <a:r>
              <a:rPr lang="fr-CA" dirty="0" smtClean="0"/>
              <a:t>es principes de développement durable dans les entreprises.</a:t>
            </a:r>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27</a:t>
            </a:fld>
            <a:endParaRPr lang="fr-CA"/>
          </a:p>
        </p:txBody>
      </p:sp>
    </p:spTree>
    <p:extLst>
      <p:ext uri="{BB962C8B-B14F-4D97-AF65-F5344CB8AC3E}">
        <p14:creationId xmlns:p14="http://schemas.microsoft.com/office/powerpoint/2010/main" val="16618097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381000" y="4343400"/>
            <a:ext cx="6096000" cy="4572000"/>
          </a:xfrm>
        </p:spPr>
        <p:txBody>
          <a:bodyPr>
            <a:normAutofit/>
          </a:bodyPr>
          <a:lstStyle/>
          <a:p>
            <a:r>
              <a:rPr lang="fr-CA" dirty="0"/>
              <a:t>Implanter une culture de développement durable </a:t>
            </a:r>
            <a:r>
              <a:rPr lang="fr-CA" dirty="0" smtClean="0"/>
              <a:t>pousse </a:t>
            </a:r>
            <a:r>
              <a:rPr lang="fr-CA" dirty="0"/>
              <a:t>une organisation à mieux gérer ses ressources, </a:t>
            </a:r>
            <a:r>
              <a:rPr lang="fr-CA" dirty="0" smtClean="0"/>
              <a:t>à être </a:t>
            </a:r>
            <a:r>
              <a:rPr lang="fr-CA" dirty="0"/>
              <a:t>plus responsable de ses actions et </a:t>
            </a:r>
            <a:r>
              <a:rPr lang="fr-CA" dirty="0" smtClean="0"/>
              <a:t>à obtenir </a:t>
            </a:r>
            <a:r>
              <a:rPr lang="fr-CA" dirty="0"/>
              <a:t>un meilleur retour sur l’investissement.  </a:t>
            </a:r>
            <a:endParaRPr lang="fr-CA" dirty="0" smtClean="0"/>
          </a:p>
          <a:p>
            <a:endParaRPr lang="fr-CA" dirty="0"/>
          </a:p>
          <a:p>
            <a:r>
              <a:rPr lang="fr-CA" dirty="0"/>
              <a:t>Pour une organisation ou une entreprise, quel est </a:t>
            </a:r>
            <a:r>
              <a:rPr lang="fr-CA" dirty="0" smtClean="0"/>
              <a:t>l’avantage </a:t>
            </a:r>
            <a:r>
              <a:rPr lang="fr-CA" dirty="0"/>
              <a:t>d’adopter une culture de développement durable</a:t>
            </a:r>
            <a:r>
              <a:rPr lang="fr-CA" dirty="0" smtClean="0"/>
              <a:t>? </a:t>
            </a:r>
            <a:r>
              <a:rPr lang="fr-CA" dirty="0"/>
              <a:t>Est-ce payant de prendre en </a:t>
            </a:r>
            <a:r>
              <a:rPr lang="fr-CA" dirty="0" smtClean="0"/>
              <a:t>compte l’intérêt des parties prenantes lors </a:t>
            </a:r>
            <a:r>
              <a:rPr lang="fr-CA" dirty="0"/>
              <a:t>de la prise de décision stratégique et opérationnelle? </a:t>
            </a:r>
            <a:endParaRPr lang="fr-CA" dirty="0" smtClean="0"/>
          </a:p>
          <a:p>
            <a:endParaRPr lang="fr-CA" dirty="0" smtClean="0"/>
          </a:p>
          <a:p>
            <a:r>
              <a:rPr lang="fr-CA" dirty="0" smtClean="0"/>
              <a:t>Faire </a:t>
            </a:r>
            <a:r>
              <a:rPr lang="fr-CA" dirty="0"/>
              <a:t>du développement durable, c’est poser des gestes responsables au quotidien, autant au niveau </a:t>
            </a:r>
            <a:r>
              <a:rPr lang="fr-CA" dirty="0" smtClean="0"/>
              <a:t>stratégique qu’opérationnel. Le </a:t>
            </a:r>
            <a:r>
              <a:rPr lang="fr-CA" dirty="0"/>
              <a:t>développement durable est intégré dans les organisations bien en amont des opérations.  </a:t>
            </a:r>
          </a:p>
          <a:p>
            <a:endParaRPr lang="fr-CA" dirty="0"/>
          </a:p>
          <a:p>
            <a:endParaRPr lang="fr-CA" dirty="0"/>
          </a:p>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28</a:t>
            </a:fld>
            <a:endParaRPr lang="fr-CA"/>
          </a:p>
        </p:txBody>
      </p:sp>
    </p:spTree>
    <p:extLst>
      <p:ext uri="{BB962C8B-B14F-4D97-AF65-F5344CB8AC3E}">
        <p14:creationId xmlns:p14="http://schemas.microsoft.com/office/powerpoint/2010/main" val="10498817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nSpc>
                <a:spcPct val="150000"/>
              </a:lnSpc>
            </a:pPr>
            <a:r>
              <a:rPr lang="fr-CA" dirty="0"/>
              <a:t>En 2002, </a:t>
            </a:r>
            <a:r>
              <a:rPr lang="fr-CA" dirty="0" smtClean="0"/>
              <a:t>l'ex-secrétaire </a:t>
            </a:r>
            <a:r>
              <a:rPr lang="fr-CA" dirty="0"/>
              <a:t>général de l'Organisation des Nations </a:t>
            </a:r>
            <a:r>
              <a:rPr lang="fr-CA" dirty="0" smtClean="0"/>
              <a:t>unies</a:t>
            </a:r>
            <a:r>
              <a:rPr lang="fr-CA" dirty="0"/>
              <a:t>, </a:t>
            </a:r>
            <a:r>
              <a:rPr lang="fr-CA" dirty="0" smtClean="0"/>
              <a:t>Kofi Annan</a:t>
            </a:r>
            <a:r>
              <a:rPr lang="fr-CA" dirty="0"/>
              <a:t>, </a:t>
            </a:r>
            <a:r>
              <a:rPr lang="fr-CA" dirty="0" smtClean="0"/>
              <a:t>invitait </a:t>
            </a:r>
            <a:r>
              <a:rPr lang="fr-CA" dirty="0"/>
              <a:t>les entreprises à faire autrement leurs </a:t>
            </a:r>
            <a:r>
              <a:rPr lang="fr-CA" dirty="0" smtClean="0"/>
              <a:t>affaires dans son allocution à</a:t>
            </a:r>
          </a:p>
          <a:p>
            <a:pPr>
              <a:lnSpc>
                <a:spcPct val="150000"/>
              </a:lnSpc>
            </a:pPr>
            <a:r>
              <a:rPr lang="fr-CA" dirty="0" smtClean="0"/>
              <a:t>l'occasion du Sommet mondial pour le développement durable à Johannesburg (3</a:t>
            </a:r>
            <a:r>
              <a:rPr lang="fr-CA" baseline="30000" dirty="0" smtClean="0"/>
              <a:t>e</a:t>
            </a:r>
            <a:r>
              <a:rPr lang="fr-CA" dirty="0" smtClean="0"/>
              <a:t> Sommet de la Terre) : </a:t>
            </a:r>
            <a:endParaRPr lang="fr-CA" dirty="0"/>
          </a:p>
          <a:p>
            <a:pPr>
              <a:lnSpc>
                <a:spcPct val="150000"/>
              </a:lnSpc>
            </a:pPr>
            <a:endParaRPr lang="fr-CA" dirty="0"/>
          </a:p>
          <a:p>
            <a:pPr>
              <a:lnSpc>
                <a:spcPct val="150000"/>
              </a:lnSpc>
            </a:pPr>
            <a:r>
              <a:rPr lang="fr-CA" dirty="0" smtClean="0"/>
              <a:t>« Les </a:t>
            </a:r>
            <a:r>
              <a:rPr lang="fr-CA" dirty="0"/>
              <a:t>entreprises sont elles aussi concernées. Sans le secteur privé, le développement durable restera un rêve sans lendemain. Nous ne demandons pas aux entreprises de faire autre chose que ce qu'elles font normalement, nous leur demandons seulement de le faire </a:t>
            </a:r>
            <a:r>
              <a:rPr lang="fr-CA" dirty="0" smtClean="0"/>
              <a:t>autrement. » </a:t>
            </a:r>
            <a:r>
              <a:rPr lang="fr-CA" dirty="0"/>
              <a:t>(ONU, 2002; p. 179</a:t>
            </a:r>
            <a:r>
              <a:rPr lang="fr-CA" dirty="0" smtClean="0"/>
              <a:t>) </a:t>
            </a:r>
            <a:endParaRPr lang="fr-CA" dirty="0"/>
          </a:p>
          <a:p>
            <a:endParaRPr lang="fr-CA" dirty="0"/>
          </a:p>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29</a:t>
            </a:fld>
            <a:endParaRPr lang="fr-CA"/>
          </a:p>
        </p:txBody>
      </p:sp>
    </p:spTree>
    <p:extLst>
      <p:ext uri="{BB962C8B-B14F-4D97-AF65-F5344CB8AC3E}">
        <p14:creationId xmlns:p14="http://schemas.microsoft.com/office/powerpoint/2010/main" val="42629102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t>La durée approximative de chacune des parties :</a:t>
            </a:r>
          </a:p>
          <a:p>
            <a:endParaRPr lang="fr-CA" dirty="0"/>
          </a:p>
          <a:p>
            <a:r>
              <a:rPr lang="fr-CA" sz="1000" dirty="0" smtClean="0"/>
              <a:t>– Partager une même compréhension du développement durable :</a:t>
            </a:r>
            <a:r>
              <a:rPr lang="fr-CA" sz="1000" baseline="0" dirty="0" smtClean="0"/>
              <a:t> </a:t>
            </a:r>
            <a:r>
              <a:rPr lang="fr-CA" sz="1000" dirty="0" smtClean="0"/>
              <a:t>40 minutes </a:t>
            </a:r>
          </a:p>
          <a:p>
            <a:endParaRPr lang="fr-CA" sz="1000" dirty="0"/>
          </a:p>
          <a:p>
            <a:r>
              <a:rPr lang="fr-CA" sz="1000" dirty="0" smtClean="0"/>
              <a:t>– S’approprier la Méthode BNQ 21000 : 10 minutes</a:t>
            </a:r>
          </a:p>
          <a:p>
            <a:endParaRPr lang="fr-CA" sz="1000" dirty="0"/>
          </a:p>
          <a:p>
            <a:r>
              <a:rPr lang="fr-CA" sz="1000" dirty="0" smtClean="0"/>
              <a:t>– Les retombées pour l’organisation : 30 minutes </a:t>
            </a:r>
          </a:p>
          <a:p>
            <a:endParaRPr lang="fr-CA" sz="1000" dirty="0"/>
          </a:p>
          <a:p>
            <a:r>
              <a:rPr lang="fr-CA" sz="1000" dirty="0" smtClean="0"/>
              <a:t>– Les prochaines étapes : 5 minutes</a:t>
            </a:r>
          </a:p>
          <a:p>
            <a:endParaRPr lang="fr-CA" sz="1000" dirty="0"/>
          </a:p>
          <a:p>
            <a:r>
              <a:rPr lang="fr-CA" sz="1000" dirty="0" smtClean="0"/>
              <a:t>– Période de commentaires et échange : 5 minutes</a:t>
            </a:r>
            <a:endParaRPr lang="fr-CA" sz="1000"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3</a:t>
            </a:fld>
            <a:endParaRPr lang="fr-CA"/>
          </a:p>
        </p:txBody>
      </p:sp>
    </p:spTree>
    <p:extLst>
      <p:ext uri="{BB962C8B-B14F-4D97-AF65-F5344CB8AC3E}">
        <p14:creationId xmlns:p14="http://schemas.microsoft.com/office/powerpoint/2010/main" val="3999738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t>EXERCICE  </a:t>
            </a:r>
          </a:p>
          <a:p>
            <a:endParaRPr lang="fr-CA" dirty="0"/>
          </a:p>
          <a:p>
            <a:pPr marL="228600" indent="-228600">
              <a:buAutoNum type="arabicParenR"/>
            </a:pPr>
            <a:r>
              <a:rPr lang="fr-CA" dirty="0" smtClean="0"/>
              <a:t>Former des sous-groupes de trois personnes idéalement.</a:t>
            </a:r>
          </a:p>
          <a:p>
            <a:endParaRPr lang="fr-CA" dirty="0" smtClean="0"/>
          </a:p>
          <a:p>
            <a:r>
              <a:rPr lang="fr-CA" dirty="0" smtClean="0"/>
              <a:t>2) Chaque sous-groupe doit se nommer un porte-parole.</a:t>
            </a:r>
          </a:p>
          <a:p>
            <a:endParaRPr lang="fr-CA" dirty="0"/>
          </a:p>
          <a:p>
            <a:r>
              <a:rPr lang="fr-CA" dirty="0" smtClean="0"/>
              <a:t>3) Demander à chaque sous-groupe de décrire dans leurs mots comment ils définissent le développement durable en une minute maximum (cin</a:t>
            </a:r>
            <a:r>
              <a:rPr lang="fr-CA" dirty="0"/>
              <a:t>q</a:t>
            </a:r>
            <a:r>
              <a:rPr lang="fr-CA" dirty="0" smtClean="0"/>
              <a:t> minutes);</a:t>
            </a:r>
          </a:p>
          <a:p>
            <a:endParaRPr lang="fr-CA" dirty="0"/>
          </a:p>
          <a:p>
            <a:r>
              <a:rPr lang="fr-CA" dirty="0" smtClean="0"/>
              <a:t>4) Plénière : le porte-parole propose la définition aux autres groupes;  un échange s’en suit (cinq minutes).</a:t>
            </a:r>
          </a:p>
          <a:p>
            <a:endParaRPr lang="fr-CA" dirty="0"/>
          </a:p>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30</a:t>
            </a:fld>
            <a:endParaRPr lang="fr-CA"/>
          </a:p>
        </p:txBody>
      </p:sp>
    </p:spTree>
    <p:extLst>
      <p:ext uri="{BB962C8B-B14F-4D97-AF65-F5344CB8AC3E}">
        <p14:creationId xmlns:p14="http://schemas.microsoft.com/office/powerpoint/2010/main" val="8990434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fontScale="92500" lnSpcReduction="20000"/>
          </a:bodyPr>
          <a:lstStyle/>
          <a:p>
            <a:r>
              <a:rPr lang="fr-CA" dirty="0"/>
              <a:t>L’approche nationale BNQ 21000 offre </a:t>
            </a:r>
            <a:r>
              <a:rPr lang="fr-CA" dirty="0" smtClean="0"/>
              <a:t>un guide de </a:t>
            </a:r>
            <a:r>
              <a:rPr lang="fr-CA" dirty="0"/>
              <a:t>référence et des outils </a:t>
            </a:r>
            <a:r>
              <a:rPr lang="fr-CA" dirty="0" smtClean="0"/>
              <a:t>structurants</a:t>
            </a:r>
            <a:r>
              <a:rPr lang="fr-CA" dirty="0"/>
              <a:t> pour que les organisations et </a:t>
            </a:r>
            <a:r>
              <a:rPr lang="fr-CA" dirty="0" smtClean="0"/>
              <a:t>les entreprises </a:t>
            </a:r>
            <a:r>
              <a:rPr lang="fr-CA" dirty="0"/>
              <a:t>d'ici puissent progresser méthodiquement dans leur approche stratégique et </a:t>
            </a:r>
            <a:r>
              <a:rPr lang="fr-CA" dirty="0" smtClean="0"/>
              <a:t>opérationnelle</a:t>
            </a:r>
            <a:r>
              <a:rPr lang="fr-CA" baseline="0" dirty="0" smtClean="0"/>
              <a:t> en intégrant l</a:t>
            </a:r>
            <a:r>
              <a:rPr lang="fr-CA" dirty="0" smtClean="0"/>
              <a:t>es 16 principes </a:t>
            </a:r>
            <a:r>
              <a:rPr lang="fr-CA" dirty="0"/>
              <a:t>de la </a:t>
            </a:r>
            <a:r>
              <a:rPr lang="fr-CA" dirty="0" smtClean="0"/>
              <a:t>Loi sur le développement durable du Québec</a:t>
            </a:r>
            <a:r>
              <a:rPr lang="fr-CA" i="1" dirty="0" smtClean="0"/>
              <a:t>. </a:t>
            </a:r>
            <a:r>
              <a:rPr lang="fr-CA" dirty="0">
                <a:hlinkClick r:id="rId3"/>
              </a:rPr>
              <a:t>http://</a:t>
            </a:r>
            <a:r>
              <a:rPr lang="fr-CA" dirty="0" smtClean="0">
                <a:hlinkClick r:id="rId3"/>
              </a:rPr>
              <a:t>www.mddep.gouv.qc.ca/developpement/loi.htm</a:t>
            </a:r>
            <a:endParaRPr lang="fr-CA" dirty="0" smtClean="0"/>
          </a:p>
          <a:p>
            <a:endParaRPr lang="fr-CA" dirty="0"/>
          </a:p>
          <a:p>
            <a:r>
              <a:rPr lang="fr-CA" dirty="0"/>
              <a:t>Cette initiative se situe directement en lien avec la Stratégie gouvernementale de développement durable qui favorise les démarches volontaires visant à ce que la société civile, y compris les entreprises, chemine de manière concrète dans une perspective de développement durable. </a:t>
            </a:r>
            <a:r>
              <a:rPr lang="fr-CA" dirty="0">
                <a:hlinkClick r:id="rId4"/>
              </a:rPr>
              <a:t>http://</a:t>
            </a:r>
            <a:r>
              <a:rPr lang="fr-CA" dirty="0" smtClean="0">
                <a:hlinkClick r:id="rId4"/>
              </a:rPr>
              <a:t>www.mddep.gouv.qc.ca/developpement/strategie_gouvernementale/index.htm</a:t>
            </a:r>
            <a:endParaRPr lang="fr-CA" dirty="0" smtClean="0"/>
          </a:p>
          <a:p>
            <a:endParaRPr lang="fr-CA" dirty="0"/>
          </a:p>
          <a:p>
            <a:r>
              <a:rPr lang="fr-CA" dirty="0"/>
              <a:t>L’approche nationale BNQ 21000 propose </a:t>
            </a:r>
            <a:r>
              <a:rPr lang="fr-CA" dirty="0" smtClean="0"/>
              <a:t>l'intégration</a:t>
            </a:r>
            <a:r>
              <a:rPr lang="fr-CA" dirty="0"/>
              <a:t> </a:t>
            </a:r>
            <a:r>
              <a:rPr lang="fr-CA" dirty="0" smtClean="0"/>
              <a:t>harmonieuse des </a:t>
            </a:r>
            <a:r>
              <a:rPr lang="fr-CA" dirty="0"/>
              <a:t>principes de développement durable dans une perspective de pérennité et de maitrise de l'environnement systémique. </a:t>
            </a:r>
            <a:r>
              <a:rPr lang="fr-CA" dirty="0" smtClean="0"/>
              <a:t>L‘accent </a:t>
            </a:r>
            <a:r>
              <a:rPr lang="fr-CA" dirty="0"/>
              <a:t>est </a:t>
            </a:r>
            <a:r>
              <a:rPr lang="fr-CA" dirty="0" smtClean="0"/>
              <a:t>mis </a:t>
            </a:r>
            <a:r>
              <a:rPr lang="fr-CA" dirty="0"/>
              <a:t>sur l'inclusion des parties prenantes dans le processus décisionnel de l'entreprise. </a:t>
            </a:r>
            <a:endParaRPr lang="fr-CA" dirty="0" smtClean="0"/>
          </a:p>
          <a:p>
            <a:endParaRPr lang="fr-CA" dirty="0"/>
          </a:p>
          <a:p>
            <a:r>
              <a:rPr lang="fr-CA" dirty="0"/>
              <a:t>L’approche nationale BNQ 21000 a été </a:t>
            </a:r>
            <a:r>
              <a:rPr lang="fr-CA" dirty="0" smtClean="0"/>
              <a:t>développée </a:t>
            </a:r>
            <a:r>
              <a:rPr lang="fr-CA" dirty="0"/>
              <a:t>à l’aide des principaux partenaires </a:t>
            </a:r>
            <a:r>
              <a:rPr lang="fr-CA" dirty="0" smtClean="0"/>
              <a:t>suivants : ministère </a:t>
            </a:r>
            <a:r>
              <a:rPr lang="fr-CA" dirty="0"/>
              <a:t>des Finances et de l’Économie, Bureau de normalisation du Québec, </a:t>
            </a:r>
            <a:r>
              <a:rPr lang="fr-CA" dirty="0" err="1"/>
              <a:t>Neuvaction</a:t>
            </a:r>
            <a:r>
              <a:rPr lang="fr-CA" dirty="0"/>
              <a:t> et la Chaire Desjardins en gestion du développement durable de l’Université de Sherbrooke. </a:t>
            </a:r>
          </a:p>
          <a:p>
            <a:endParaRPr lang="fr-CA" dirty="0" smtClean="0"/>
          </a:p>
          <a:p>
            <a:r>
              <a:rPr lang="fr-CA" dirty="0" smtClean="0"/>
              <a:t>Le </a:t>
            </a:r>
            <a:r>
              <a:rPr lang="fr-CA" dirty="0"/>
              <a:t>Bureau de normalisation du Québec a </a:t>
            </a:r>
            <a:r>
              <a:rPr lang="fr-CA" dirty="0" smtClean="0"/>
              <a:t>mis en œuvre et a encadré </a:t>
            </a:r>
            <a:r>
              <a:rPr lang="fr-CA" dirty="0"/>
              <a:t>le développement de la norme BNQ 9700-021 </a:t>
            </a:r>
            <a:r>
              <a:rPr lang="fr-CA" dirty="0" smtClean="0"/>
              <a:t>(Guide </a:t>
            </a:r>
            <a:r>
              <a:rPr lang="fr-CA" dirty="0"/>
              <a:t>BNQ 21000) tout au long d'un processus rigoureux </a:t>
            </a:r>
            <a:r>
              <a:rPr lang="fr-CA" dirty="0" smtClean="0"/>
              <a:t>respectant les règles de normalisation internationale. Ce </a:t>
            </a:r>
            <a:r>
              <a:rPr lang="fr-CA" dirty="0"/>
              <a:t>document consensuel a été élaboré en collaboration avec </a:t>
            </a:r>
            <a:r>
              <a:rPr lang="fr-CA" dirty="0" smtClean="0"/>
              <a:t>des </a:t>
            </a:r>
            <a:r>
              <a:rPr lang="fr-CA" dirty="0"/>
              <a:t>intervenants de </a:t>
            </a:r>
            <a:r>
              <a:rPr lang="fr-CA" dirty="0" smtClean="0"/>
              <a:t>l'industrie, des acteurs publics, des chercheurs,</a:t>
            </a:r>
            <a:r>
              <a:rPr lang="fr-CA" baseline="0" dirty="0" smtClean="0"/>
              <a:t> des experts, des autochtones, des </a:t>
            </a:r>
            <a:r>
              <a:rPr lang="fr-CA" dirty="0" smtClean="0"/>
              <a:t>ONG</a:t>
            </a:r>
            <a:r>
              <a:rPr lang="fr-CA" baseline="0" dirty="0" smtClean="0"/>
              <a:t> et des organismes d’investissement</a:t>
            </a:r>
            <a:r>
              <a:rPr lang="fr-CA" dirty="0" smtClean="0"/>
              <a:t>. Il permet</a:t>
            </a:r>
            <a:r>
              <a:rPr lang="fr-CA" dirty="0"/>
              <a:t> aux différents acteurs de la société d'utiliser une référence commune qui </a:t>
            </a:r>
            <a:r>
              <a:rPr lang="fr-CA" dirty="0" smtClean="0"/>
              <a:t>encadre </a:t>
            </a:r>
            <a:r>
              <a:rPr lang="fr-CA" dirty="0"/>
              <a:t>le dialogue. </a:t>
            </a:r>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31</a:t>
            </a:fld>
            <a:endParaRPr lang="fr-CA"/>
          </a:p>
        </p:txBody>
      </p:sp>
    </p:spTree>
    <p:extLst>
      <p:ext uri="{BB962C8B-B14F-4D97-AF65-F5344CB8AC3E}">
        <p14:creationId xmlns:p14="http://schemas.microsoft.com/office/powerpoint/2010/main" val="86162875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CA" sz="1000" dirty="0"/>
              <a:t>L’approche systémique BNQ 21000 est essentiellement basée sur une approche d’amélioration continue qui </a:t>
            </a:r>
            <a:r>
              <a:rPr lang="fr-CA" sz="1000" dirty="0" smtClean="0"/>
              <a:t>encourage la progression. Ce </a:t>
            </a:r>
            <a:r>
              <a:rPr lang="fr-CA" sz="1000" dirty="0"/>
              <a:t>processus, campé dans une perspective de développement durable, intègre deux </a:t>
            </a:r>
            <a:r>
              <a:rPr lang="fr-CA" sz="1000" dirty="0" smtClean="0"/>
              <a:t>principes principaux</a:t>
            </a:r>
            <a:r>
              <a:rPr lang="fr-CA" sz="1000" dirty="0"/>
              <a:t> :  </a:t>
            </a:r>
            <a:endParaRPr lang="fr-CA" sz="1000" dirty="0" smtClean="0"/>
          </a:p>
          <a:p>
            <a:endParaRPr lang="fr-CA" sz="1000" dirty="0"/>
          </a:p>
          <a:p>
            <a:pPr lvl="0"/>
            <a:r>
              <a:rPr lang="fr-CA" sz="1000" dirty="0"/>
              <a:t>1) L’organisation entreprend un dialogue </a:t>
            </a:r>
            <a:r>
              <a:rPr lang="fr-CA" sz="1000" dirty="0" smtClean="0"/>
              <a:t>continu avec </a:t>
            </a:r>
            <a:r>
              <a:rPr lang="fr-CA" sz="1000" dirty="0"/>
              <a:t>ses </a:t>
            </a:r>
            <a:r>
              <a:rPr lang="fr-CA" sz="1000" dirty="0" smtClean="0"/>
              <a:t>parties </a:t>
            </a:r>
            <a:r>
              <a:rPr lang="fr-CA" sz="1000" dirty="0"/>
              <a:t>prenantes (internes et externes</a:t>
            </a:r>
            <a:r>
              <a:rPr lang="fr-CA" sz="1000" dirty="0" smtClean="0"/>
              <a:t>); </a:t>
            </a:r>
            <a:endParaRPr lang="fr-CA" sz="1000" dirty="0"/>
          </a:p>
          <a:p>
            <a:pPr lvl="0"/>
            <a:r>
              <a:rPr lang="fr-CA" sz="1000" dirty="0"/>
              <a:t>2) L’interrelation des </a:t>
            </a:r>
            <a:r>
              <a:rPr lang="fr-CA" sz="1000" dirty="0" smtClean="0"/>
              <a:t>dimensions de développement durable </a:t>
            </a:r>
            <a:r>
              <a:rPr lang="fr-CA" sz="1000" dirty="0"/>
              <a:t>(</a:t>
            </a:r>
            <a:r>
              <a:rPr lang="fr-CA" sz="1000" dirty="0" smtClean="0"/>
              <a:t>transversale, économique, environnementale et sociale) est prise </a:t>
            </a:r>
            <a:r>
              <a:rPr lang="fr-CA" sz="1000" dirty="0"/>
              <a:t>en considération dans le processus de prise de </a:t>
            </a:r>
            <a:r>
              <a:rPr lang="fr-CA" sz="1000" dirty="0" smtClean="0"/>
              <a:t>décision </a:t>
            </a:r>
            <a:r>
              <a:rPr lang="fr-CA" sz="1000" dirty="0"/>
              <a:t>de l’organisation.</a:t>
            </a:r>
          </a:p>
          <a:p>
            <a:endParaRPr lang="fr-CA" sz="1000" dirty="0"/>
          </a:p>
          <a:p>
            <a:r>
              <a:rPr lang="fr-CA" sz="1000" dirty="0"/>
              <a:t>Toute l’information relative </a:t>
            </a:r>
            <a:r>
              <a:rPr lang="fr-CA" sz="1000" dirty="0" smtClean="0"/>
              <a:t>au</a:t>
            </a:r>
            <a:r>
              <a:rPr lang="fr-CA" sz="1000" baseline="0" dirty="0" smtClean="0"/>
              <a:t> Guide </a:t>
            </a:r>
            <a:r>
              <a:rPr lang="fr-CA" sz="1000" dirty="0" smtClean="0"/>
              <a:t>BNQ </a:t>
            </a:r>
            <a:r>
              <a:rPr lang="fr-CA" sz="1000" dirty="0"/>
              <a:t>21000 et à la Méthode BNQ 21000 se retrouve sur le site </a:t>
            </a:r>
            <a:r>
              <a:rPr lang="fr-CA" sz="1000" dirty="0" smtClean="0">
                <a:hlinkClick r:id="rId3"/>
              </a:rPr>
              <a:t>www.bnq21000.qc.ca</a:t>
            </a:r>
            <a:r>
              <a:rPr lang="fr-CA" sz="1000" dirty="0" smtClean="0"/>
              <a:t>. Ce </a:t>
            </a:r>
            <a:r>
              <a:rPr lang="fr-CA" sz="1000" dirty="0"/>
              <a:t>site est mis à la disposition des </a:t>
            </a:r>
            <a:r>
              <a:rPr lang="fr-CA" sz="1000" dirty="0" smtClean="0"/>
              <a:t>organisations </a:t>
            </a:r>
            <a:r>
              <a:rPr lang="fr-CA" sz="1000" dirty="0"/>
              <a:t>pour </a:t>
            </a:r>
            <a:r>
              <a:rPr lang="fr-CA" sz="1000" dirty="0" smtClean="0"/>
              <a:t>qu’elles accèdent aux documents. Le site permet notamment de </a:t>
            </a:r>
            <a:r>
              <a:rPr lang="fr-CA" sz="1000" dirty="0"/>
              <a:t>suivre l’évolution de l’approche nationale BNQ </a:t>
            </a:r>
            <a:r>
              <a:rPr lang="fr-CA" sz="1000" dirty="0" smtClean="0"/>
              <a:t>21000 et </a:t>
            </a:r>
            <a:r>
              <a:rPr lang="fr-CA" sz="1000" dirty="0"/>
              <a:t>les différentes activités qui </a:t>
            </a:r>
            <a:r>
              <a:rPr lang="fr-CA" sz="1000" dirty="0" smtClean="0"/>
              <a:t>sont </a:t>
            </a:r>
            <a:r>
              <a:rPr lang="fr-CA" sz="1000" dirty="0"/>
              <a:t>offertes en complément et de </a:t>
            </a:r>
            <a:r>
              <a:rPr lang="fr-CA" sz="1000" dirty="0" smtClean="0"/>
              <a:t>mettre </a:t>
            </a:r>
            <a:r>
              <a:rPr lang="fr-CA" sz="1000" dirty="0"/>
              <a:t>à jour </a:t>
            </a:r>
            <a:r>
              <a:rPr lang="fr-CA" sz="1000" dirty="0" smtClean="0"/>
              <a:t>les </a:t>
            </a:r>
            <a:r>
              <a:rPr lang="fr-CA" sz="1000" dirty="0"/>
              <a:t>bonifications </a:t>
            </a:r>
            <a:r>
              <a:rPr lang="fr-CA" sz="1000" dirty="0" smtClean="0"/>
              <a:t>qui sont apportées aux</a:t>
            </a:r>
            <a:r>
              <a:rPr lang="fr-CA" sz="1000" baseline="0" dirty="0" smtClean="0"/>
              <a:t> outils</a:t>
            </a:r>
            <a:r>
              <a:rPr lang="fr-CA" sz="1000" dirty="0" smtClean="0"/>
              <a:t> (</a:t>
            </a:r>
            <a:r>
              <a:rPr lang="fr-CA" sz="1000" dirty="0" smtClean="0">
                <a:hlinkClick r:id="rId3"/>
              </a:rPr>
              <a:t>http</a:t>
            </a:r>
            <a:r>
              <a:rPr lang="fr-CA" sz="1000" dirty="0">
                <a:hlinkClick r:id="rId3"/>
              </a:rPr>
              <a:t>://</a:t>
            </a:r>
            <a:r>
              <a:rPr lang="fr-CA" sz="1000" dirty="0" smtClean="0">
                <a:hlinkClick r:id="rId3"/>
              </a:rPr>
              <a:t>www.bnq21000.qc.ca</a:t>
            </a:r>
            <a:r>
              <a:rPr lang="fr-CA" sz="1000" dirty="0" smtClean="0"/>
              <a:t>).</a:t>
            </a:r>
            <a:endParaRPr lang="fr-CA" sz="1000" dirty="0"/>
          </a:p>
          <a:p>
            <a:endParaRPr lang="fr-CA" sz="1000" dirty="0"/>
          </a:p>
          <a:p>
            <a:endParaRPr lang="fr-CA" sz="1000"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32</a:t>
            </a:fld>
            <a:endParaRPr lang="fr-CA"/>
          </a:p>
        </p:txBody>
      </p:sp>
    </p:spTree>
    <p:extLst>
      <p:ext uri="{BB962C8B-B14F-4D97-AF65-F5344CB8AC3E}">
        <p14:creationId xmlns:p14="http://schemas.microsoft.com/office/powerpoint/2010/main" val="30929461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dirty="0" smtClean="0"/>
          </a:p>
          <a:p>
            <a:r>
              <a:rPr lang="fr-CA" sz="1000" dirty="0" smtClean="0"/>
              <a:t>De </a:t>
            </a:r>
            <a:r>
              <a:rPr lang="fr-CA" sz="1000" dirty="0"/>
              <a:t>façon générale, </a:t>
            </a:r>
            <a:r>
              <a:rPr lang="fr-CA" sz="1000" dirty="0" smtClean="0"/>
              <a:t>voici les constats réalisés par les entreprises qui ont appliqué la Méthode BNQ 21000. En plus de s’intégrer à la planification stratégique, la Méthode BNQ 21000 permet de :</a:t>
            </a:r>
          </a:p>
          <a:p>
            <a:endParaRPr lang="fr-CA" sz="1000" dirty="0"/>
          </a:p>
          <a:p>
            <a:pPr marL="171450" lvl="0" indent="-171450">
              <a:buFont typeface="Arial" pitchFamily="34" charset="0"/>
              <a:buChar char="•"/>
            </a:pPr>
            <a:r>
              <a:rPr lang="fr-CA" sz="1000" dirty="0" smtClean="0"/>
              <a:t>clarifier </a:t>
            </a:r>
            <a:r>
              <a:rPr lang="fr-CA" sz="1000" dirty="0"/>
              <a:t>la vision de </a:t>
            </a:r>
            <a:r>
              <a:rPr lang="fr-CA" sz="1000" dirty="0" smtClean="0"/>
              <a:t>l’organisation; </a:t>
            </a:r>
            <a:endParaRPr lang="fr-CA" sz="1000" dirty="0"/>
          </a:p>
          <a:p>
            <a:pPr marL="171450" lvl="0" indent="-171450">
              <a:buFont typeface="Arial" pitchFamily="34" charset="0"/>
              <a:buChar char="•"/>
            </a:pPr>
            <a:r>
              <a:rPr lang="fr-CA" sz="1000" dirty="0" smtClean="0"/>
              <a:t>dresser </a:t>
            </a:r>
            <a:r>
              <a:rPr lang="fr-CA" sz="1000" dirty="0"/>
              <a:t>un portrait de la situation actuelle en </a:t>
            </a:r>
            <a:r>
              <a:rPr lang="fr-CA" sz="1000" dirty="0" smtClean="0"/>
              <a:t>développement durable;</a:t>
            </a:r>
            <a:endParaRPr lang="fr-CA" sz="1000" dirty="0"/>
          </a:p>
          <a:p>
            <a:pPr marL="171450" lvl="0" indent="-171450">
              <a:buFont typeface="Arial" pitchFamily="34" charset="0"/>
              <a:buChar char="•"/>
            </a:pPr>
            <a:r>
              <a:rPr lang="fr-CA" sz="1000" dirty="0" smtClean="0"/>
              <a:t>soulever </a:t>
            </a:r>
            <a:r>
              <a:rPr lang="fr-CA" sz="1000" dirty="0"/>
              <a:t>les enjeux reliés aux nouvelles exigences des </a:t>
            </a:r>
            <a:r>
              <a:rPr lang="fr-CA" sz="1000" dirty="0" smtClean="0"/>
              <a:t>marchés;</a:t>
            </a:r>
            <a:endParaRPr lang="fr-CA" sz="1000" dirty="0"/>
          </a:p>
          <a:p>
            <a:pPr marL="171450" lvl="0" indent="-171450">
              <a:buFont typeface="Arial" pitchFamily="34" charset="0"/>
              <a:buChar char="•"/>
            </a:pPr>
            <a:r>
              <a:rPr lang="fr-CA" sz="1000" dirty="0" smtClean="0"/>
              <a:t>susciter </a:t>
            </a:r>
            <a:r>
              <a:rPr lang="fr-CA" sz="1000" dirty="0"/>
              <a:t>l’innovation et le développement de nouveaux </a:t>
            </a:r>
            <a:r>
              <a:rPr lang="fr-CA" sz="1000" dirty="0" smtClean="0"/>
              <a:t>marchés;</a:t>
            </a:r>
            <a:endParaRPr lang="fr-CA" sz="1000" dirty="0"/>
          </a:p>
          <a:p>
            <a:pPr marL="171450" lvl="0" indent="-171450">
              <a:buFont typeface="Arial" pitchFamily="34" charset="0"/>
              <a:buChar char="•"/>
            </a:pPr>
            <a:r>
              <a:rPr lang="fr-CA" sz="1000" dirty="0" smtClean="0"/>
              <a:t>permettre la détermination des </a:t>
            </a:r>
            <a:r>
              <a:rPr lang="fr-CA" sz="1000" dirty="0"/>
              <a:t>objectifs à </a:t>
            </a:r>
            <a:r>
              <a:rPr lang="fr-CA" sz="1000" dirty="0" smtClean="0"/>
              <a:t>atteindre;</a:t>
            </a:r>
            <a:endParaRPr lang="fr-CA" sz="1000" dirty="0"/>
          </a:p>
          <a:p>
            <a:pPr marL="171450" lvl="0" indent="-171450">
              <a:buFont typeface="Arial" pitchFamily="34" charset="0"/>
              <a:buChar char="•"/>
            </a:pPr>
            <a:r>
              <a:rPr lang="fr-CA" sz="1000" dirty="0" smtClean="0"/>
              <a:t>encourager la</a:t>
            </a:r>
            <a:r>
              <a:rPr lang="fr-CA" sz="1000" baseline="0" dirty="0" smtClean="0"/>
              <a:t> s</a:t>
            </a:r>
            <a:r>
              <a:rPr lang="fr-CA" sz="1000" dirty="0" smtClean="0"/>
              <a:t>élection des indicateurs;</a:t>
            </a:r>
          </a:p>
          <a:p>
            <a:pPr marL="171450" lvl="0" indent="-171450">
              <a:buFont typeface="Arial" pitchFamily="34" charset="0"/>
              <a:buChar char="•"/>
            </a:pPr>
            <a:r>
              <a:rPr lang="fr-CA" sz="1000" dirty="0" smtClean="0"/>
              <a:t>favoriser la mise </a:t>
            </a:r>
            <a:r>
              <a:rPr lang="fr-CA" sz="1000" dirty="0"/>
              <a:t>en place </a:t>
            </a:r>
            <a:r>
              <a:rPr lang="fr-CA" sz="1000" dirty="0" smtClean="0"/>
              <a:t>de </a:t>
            </a:r>
            <a:r>
              <a:rPr lang="fr-CA" sz="1000" dirty="0"/>
              <a:t>systèmes de mesure pour comprendre l’évolution de </a:t>
            </a:r>
            <a:r>
              <a:rPr lang="fr-CA" sz="1000" dirty="0" smtClean="0"/>
              <a:t>l’organisation;</a:t>
            </a:r>
            <a:endParaRPr lang="fr-CA" sz="1000" dirty="0"/>
          </a:p>
          <a:p>
            <a:pPr marL="171450" lvl="0" indent="-171450">
              <a:buFont typeface="Arial" pitchFamily="34" charset="0"/>
              <a:buChar char="•"/>
            </a:pPr>
            <a:r>
              <a:rPr lang="fr-CA" sz="1000" dirty="0" smtClean="0"/>
              <a:t>mettre </a:t>
            </a:r>
            <a:r>
              <a:rPr lang="fr-CA" sz="1000" dirty="0"/>
              <a:t>en œuvre un plan d’action en développement </a:t>
            </a:r>
            <a:r>
              <a:rPr lang="fr-CA" sz="1000" dirty="0" smtClean="0"/>
              <a:t>durable;</a:t>
            </a:r>
            <a:endParaRPr lang="fr-CA" sz="1000" dirty="0"/>
          </a:p>
          <a:p>
            <a:pPr marL="171450" lvl="0" indent="-171450">
              <a:buFont typeface="Arial" pitchFamily="34" charset="0"/>
              <a:buChar char="•"/>
            </a:pPr>
            <a:r>
              <a:rPr lang="fr-CA" sz="1000" dirty="0" smtClean="0"/>
              <a:t>mobiliser </a:t>
            </a:r>
            <a:r>
              <a:rPr lang="fr-CA" sz="1000" dirty="0"/>
              <a:t>les parties </a:t>
            </a:r>
            <a:r>
              <a:rPr lang="fr-CA" sz="1000" dirty="0" smtClean="0"/>
              <a:t>prenantes;</a:t>
            </a:r>
          </a:p>
          <a:p>
            <a:pPr marL="171450" lvl="0" indent="-171450">
              <a:buFont typeface="Arial" pitchFamily="34" charset="0"/>
              <a:buChar char="•"/>
            </a:pPr>
            <a:r>
              <a:rPr lang="fr-CA" sz="1000" dirty="0" smtClean="0"/>
              <a:t>favoriser l’implication des parties prenantes </a:t>
            </a:r>
            <a:r>
              <a:rPr lang="fr-CA" sz="1000" dirty="0"/>
              <a:t>dans le processus </a:t>
            </a:r>
            <a:r>
              <a:rPr lang="fr-CA" sz="1000" dirty="0" smtClean="0"/>
              <a:t>décisionnel.</a:t>
            </a:r>
            <a:endParaRPr lang="fr-CA" sz="1000" dirty="0"/>
          </a:p>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33</a:t>
            </a:fld>
            <a:endParaRPr lang="fr-CA"/>
          </a:p>
        </p:txBody>
      </p:sp>
    </p:spTree>
    <p:extLst>
      <p:ext uri="{BB962C8B-B14F-4D97-AF65-F5344CB8AC3E}">
        <p14:creationId xmlns:p14="http://schemas.microsoft.com/office/powerpoint/2010/main" val="44036511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685800" y="4343400"/>
            <a:ext cx="5486400" cy="4419600"/>
          </a:xfrm>
        </p:spPr>
        <p:txBody>
          <a:bodyPr>
            <a:normAutofit fontScale="85000" lnSpcReduction="20000"/>
          </a:bodyPr>
          <a:lstStyle/>
          <a:p>
            <a:r>
              <a:rPr lang="fr-CA" dirty="0" smtClean="0"/>
              <a:t>Remplir </a:t>
            </a:r>
            <a:r>
              <a:rPr lang="fr-CA" dirty="0"/>
              <a:t>la zone </a:t>
            </a:r>
            <a:r>
              <a:rPr lang="fr-CA" dirty="0" smtClean="0"/>
              <a:t>rouge : nom </a:t>
            </a:r>
            <a:r>
              <a:rPr lang="fr-CA" dirty="0"/>
              <a:t>de </a:t>
            </a:r>
            <a:r>
              <a:rPr lang="fr-CA" dirty="0" smtClean="0"/>
              <a:t>l’organisation.</a:t>
            </a:r>
          </a:p>
          <a:p>
            <a:endParaRPr lang="fr-CA" dirty="0"/>
          </a:p>
          <a:p>
            <a:r>
              <a:rPr lang="fr-CA" dirty="0" smtClean="0"/>
              <a:t>Extrait de: </a:t>
            </a:r>
            <a:r>
              <a:rPr lang="fr-CA" i="1" dirty="0" smtClean="0"/>
              <a:t>Ancrer </a:t>
            </a:r>
            <a:r>
              <a:rPr lang="fr-CA" i="1" dirty="0"/>
              <a:t>le développement durable dans la culture </a:t>
            </a:r>
            <a:r>
              <a:rPr lang="fr-CA" i="1" dirty="0" smtClean="0"/>
              <a:t>organisationnelle : </a:t>
            </a:r>
            <a:r>
              <a:rPr lang="fr-CA" i="1" dirty="0"/>
              <a:t>Guide pratique à l’intention des cadres </a:t>
            </a:r>
            <a:r>
              <a:rPr lang="fr-CA" i="1" dirty="0" smtClean="0"/>
              <a:t>supérieurs</a:t>
            </a:r>
            <a:r>
              <a:rPr lang="fr-CA" dirty="0" smtClean="0"/>
              <a:t>, </a:t>
            </a:r>
            <a:r>
              <a:rPr lang="fr-CA" dirty="0"/>
              <a:t>Réseau entreprises et développement durable,  </a:t>
            </a:r>
            <a:r>
              <a:rPr lang="fr-CA" dirty="0" smtClean="0"/>
              <a:t>2010 </a:t>
            </a:r>
          </a:p>
          <a:p>
            <a:endParaRPr lang="fr-CA" dirty="0"/>
          </a:p>
          <a:p>
            <a:r>
              <a:rPr lang="fr-CA" dirty="0" smtClean="0"/>
              <a:t>« Un </a:t>
            </a:r>
            <a:r>
              <a:rPr lang="fr-CA" dirty="0"/>
              <a:t>sondage mondial réalisé par </a:t>
            </a:r>
            <a:r>
              <a:rPr lang="fr-CA" dirty="0" err="1"/>
              <a:t>Accenture</a:t>
            </a:r>
            <a:r>
              <a:rPr lang="fr-CA" dirty="0"/>
              <a:t> en 2010 auprès de plus de </a:t>
            </a:r>
            <a:r>
              <a:rPr lang="fr-CA" dirty="0" smtClean="0"/>
              <a:t>700 chefs </a:t>
            </a:r>
            <a:r>
              <a:rPr lang="fr-CA" dirty="0"/>
              <a:t>de direction a révélé que </a:t>
            </a:r>
            <a:r>
              <a:rPr lang="fr-CA" dirty="0" smtClean="0"/>
              <a:t>93 % </a:t>
            </a:r>
            <a:r>
              <a:rPr lang="fr-CA" dirty="0"/>
              <a:t>d’entre eux considèrent que le développement </a:t>
            </a:r>
            <a:r>
              <a:rPr lang="fr-CA" dirty="0" smtClean="0"/>
              <a:t>durable est </a:t>
            </a:r>
            <a:r>
              <a:rPr lang="fr-CA" dirty="0"/>
              <a:t>important pour la réussite future de leur entreprise. Toutefois, plusieurs chefs d’entreprise ont de la difficulté à intégrer le développement durable dans les activités quotidiennes de leur organisation. De plus, les initiatives de développement durable dépendent souvent d’agents mobilisateurs </a:t>
            </a:r>
            <a:r>
              <a:rPr lang="fr-CA" dirty="0" smtClean="0"/>
              <a:t>spécifiques. </a:t>
            </a:r>
            <a:r>
              <a:rPr lang="fr-CA" dirty="0"/>
              <a:t>Les chefs de direction et les cadres supérieurs veulent savoir comment assurer la pérennité du développement durable dans leur entreprise. Pour que le développement durable fasse partie intégrante de l’organisation au quotidien et de façon durable, il doit être ancré dans la culture organisationnelle</a:t>
            </a:r>
            <a:r>
              <a:rPr lang="fr-CA" dirty="0" smtClean="0"/>
              <a:t>.</a:t>
            </a:r>
          </a:p>
          <a:p>
            <a:endParaRPr lang="fr-CA" dirty="0"/>
          </a:p>
          <a:p>
            <a:r>
              <a:rPr lang="fr-CA" dirty="0" smtClean="0"/>
              <a:t>« Le </a:t>
            </a:r>
            <a:r>
              <a:rPr lang="fr-CA" dirty="0"/>
              <a:t>développement durable en entreprise signifie la gestion du </a:t>
            </a:r>
            <a:r>
              <a:rPr lang="fr-CA" dirty="0" smtClean="0"/>
              <a:t>« triple bilan », </a:t>
            </a:r>
            <a:r>
              <a:rPr lang="fr-CA" dirty="0"/>
              <a:t>qui comprend les risques, les obligations et les occasions à saisir d’un point de vue financier, social et environnemental. Les entreprises viables sont résilientes, elles contribuent à créer de la valeur, des écosystèmes en santé et des communautés solides. Elles perdurent sur le long terme, car elles sont étroitement liées à des systèmes économiques, sociaux et environnementaux sains. Le développement durable joue un rôle de plus en plus important dans la façon de faire des affaires</a:t>
            </a:r>
            <a:r>
              <a:rPr lang="fr-CA" dirty="0" smtClean="0"/>
              <a:t>.</a:t>
            </a:r>
          </a:p>
          <a:p>
            <a:endParaRPr lang="fr-CA" dirty="0"/>
          </a:p>
          <a:p>
            <a:r>
              <a:rPr lang="fr-CA" dirty="0" smtClean="0"/>
              <a:t>« Il </a:t>
            </a:r>
            <a:r>
              <a:rPr lang="fr-CA" dirty="0"/>
              <a:t>s’agit d’une culture au sein de laquelle les membres de l’organisation partagent les mêmes positions et croyances relativement à l’importance d’équilibrer l’efficacité économique, l’équité sociale et la responsabilisation environnementale. Les organisations qui ont une forte culture du développement durable s’efforcent de promouvoir un environnement sain et d’améliorer la vie des autres tout en menant à bien et à long terme leurs activités</a:t>
            </a:r>
            <a:r>
              <a:rPr lang="fr-CA" dirty="0" smtClean="0"/>
              <a:t>. »</a:t>
            </a:r>
            <a:r>
              <a:rPr lang="fr-CA" i="1" dirty="0"/>
              <a:t/>
            </a:r>
            <a:br>
              <a:rPr lang="fr-CA" i="1" dirty="0"/>
            </a:br>
            <a:endParaRPr lang="fr-CA" dirty="0"/>
          </a:p>
          <a:p>
            <a:r>
              <a:rPr lang="fr-CA" dirty="0"/>
              <a:t>Voir </a:t>
            </a:r>
            <a:r>
              <a:rPr lang="fr-CA" dirty="0" smtClean="0"/>
              <a:t>onglet « Références </a:t>
            </a:r>
            <a:r>
              <a:rPr lang="fr-CA" dirty="0"/>
              <a:t>et outils complémentaires BNQ </a:t>
            </a:r>
            <a:r>
              <a:rPr lang="fr-CA" dirty="0" smtClean="0"/>
              <a:t>21000  » : </a:t>
            </a:r>
            <a:r>
              <a:rPr lang="fr-CA" i="1" dirty="0" smtClean="0"/>
              <a:t>Ancrer </a:t>
            </a:r>
            <a:r>
              <a:rPr lang="fr-CA" i="1" dirty="0"/>
              <a:t>le développement durable dans la culture </a:t>
            </a:r>
            <a:r>
              <a:rPr lang="fr-CA" i="1" dirty="0" smtClean="0"/>
              <a:t>organisationnelle : </a:t>
            </a:r>
            <a:r>
              <a:rPr lang="fr-CA" i="1" dirty="0"/>
              <a:t>Guide pratique à l’intention des cadres </a:t>
            </a:r>
            <a:r>
              <a:rPr lang="fr-CA" i="1" dirty="0" smtClean="0"/>
              <a:t>supérieurs</a:t>
            </a:r>
            <a:r>
              <a:rPr lang="fr-CA" dirty="0"/>
              <a:t>.</a:t>
            </a:r>
          </a:p>
          <a:p>
            <a:endParaRPr lang="fr-CA" dirty="0"/>
          </a:p>
          <a:p>
            <a:endParaRPr lang="fr-CA" dirty="0" smtClean="0"/>
          </a:p>
          <a:p>
            <a:endParaRPr lang="fr-CA" dirty="0"/>
          </a:p>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34</a:t>
            </a:fld>
            <a:endParaRPr lang="fr-CA"/>
          </a:p>
        </p:txBody>
      </p:sp>
    </p:spTree>
    <p:extLst>
      <p:ext uri="{BB962C8B-B14F-4D97-AF65-F5344CB8AC3E}">
        <p14:creationId xmlns:p14="http://schemas.microsoft.com/office/powerpoint/2010/main" val="294896997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fontScale="92500"/>
          </a:bodyPr>
          <a:lstStyle/>
          <a:p>
            <a:r>
              <a:rPr lang="fr-CA" dirty="0"/>
              <a:t>Au-delà d'une analyse organisationnelle, la démarche possède les avantages de sensibiliser et de mobiliser l’ensemble des intervenants internes et externes au projet de développement durable. À cet égard, </a:t>
            </a:r>
            <a:r>
              <a:rPr lang="fr-CA" dirty="0" smtClean="0"/>
              <a:t>des </a:t>
            </a:r>
            <a:r>
              <a:rPr lang="fr-CA" dirty="0"/>
              <a:t>activités de sensibilisation, de formation et de </a:t>
            </a:r>
            <a:r>
              <a:rPr lang="fr-CA" dirty="0" smtClean="0"/>
              <a:t>communication </a:t>
            </a:r>
            <a:r>
              <a:rPr lang="fr-CA" dirty="0"/>
              <a:t>sont proposées. La </a:t>
            </a:r>
            <a:r>
              <a:rPr lang="fr-CA" dirty="0" smtClean="0"/>
              <a:t>démarche </a:t>
            </a:r>
            <a:r>
              <a:rPr lang="fr-CA" dirty="0"/>
              <a:t>s’implante normalement à l’intérieur d’un cycle de </a:t>
            </a:r>
            <a:r>
              <a:rPr lang="fr-CA" dirty="0" smtClean="0"/>
              <a:t>15 mois</a:t>
            </a:r>
            <a:r>
              <a:rPr lang="fr-CA" dirty="0"/>
              <a:t>.</a:t>
            </a:r>
          </a:p>
          <a:p>
            <a:endParaRPr lang="fr-CA" dirty="0"/>
          </a:p>
          <a:p>
            <a:r>
              <a:rPr lang="fr-CA" dirty="0"/>
              <a:t>La </a:t>
            </a:r>
            <a:r>
              <a:rPr lang="fr-CA" dirty="0" smtClean="0"/>
              <a:t>Démarche </a:t>
            </a:r>
            <a:r>
              <a:rPr lang="fr-CA" dirty="0"/>
              <a:t>BNQ 21000 est une manifestation concrète de l’approche décrite dans </a:t>
            </a:r>
            <a:r>
              <a:rPr lang="fr-CA" dirty="0" smtClean="0"/>
              <a:t>le Guide BNQ 21000. Bien </a:t>
            </a:r>
            <a:r>
              <a:rPr lang="fr-CA" dirty="0"/>
              <a:t>menée, elle a le potentiel de clarifier les actions et de faciliter l’implantation du développement durable au sein des organisations</a:t>
            </a:r>
            <a:r>
              <a:rPr lang="fr-CA" dirty="0" smtClean="0"/>
              <a:t>. Comme </a:t>
            </a:r>
            <a:r>
              <a:rPr lang="fr-CA" dirty="0"/>
              <a:t>mentionné précédemment, la démarche est une composante de la Méthode BNQ 21000. </a:t>
            </a:r>
            <a:r>
              <a:rPr lang="fr-CA" dirty="0" smtClean="0"/>
              <a:t>Elle doit être soutenue </a:t>
            </a:r>
            <a:r>
              <a:rPr lang="fr-CA" dirty="0"/>
              <a:t>par des outils de gestion stratégique qui facilitent et accélèrent son implantation et </a:t>
            </a:r>
            <a:r>
              <a:rPr lang="fr-CA" dirty="0" smtClean="0"/>
              <a:t>par un </a:t>
            </a:r>
            <a:r>
              <a:rPr lang="fr-CA" dirty="0"/>
              <a:t>cadre d’accompagnement </a:t>
            </a:r>
            <a:r>
              <a:rPr lang="fr-CA" dirty="0" smtClean="0"/>
              <a:t>pour la guider à travers les sept </a:t>
            </a:r>
            <a:r>
              <a:rPr lang="fr-CA" dirty="0"/>
              <a:t>étapes proposées.</a:t>
            </a:r>
          </a:p>
          <a:p>
            <a:r>
              <a:rPr lang="fr-CA" dirty="0"/>
              <a:t> </a:t>
            </a:r>
          </a:p>
          <a:p>
            <a:r>
              <a:rPr lang="fr-CA" dirty="0"/>
              <a:t>La démarche se compose de plusieurs activités d’ancrage en développement durable, </a:t>
            </a:r>
            <a:r>
              <a:rPr lang="fr-CA" dirty="0" smtClean="0"/>
              <a:t>comme </a:t>
            </a:r>
            <a:r>
              <a:rPr lang="fr-CA" dirty="0"/>
              <a:t>des activités de sensibilisation</a:t>
            </a:r>
            <a:r>
              <a:rPr lang="fr-CA" dirty="0" smtClean="0"/>
              <a:t>, de mentorat, de </a:t>
            </a:r>
            <a:r>
              <a:rPr lang="fr-CA" dirty="0"/>
              <a:t>formation</a:t>
            </a:r>
            <a:r>
              <a:rPr lang="fr-CA" dirty="0" smtClean="0"/>
              <a:t>, de diagnostic</a:t>
            </a:r>
            <a:r>
              <a:rPr lang="fr-CA" dirty="0"/>
              <a:t> </a:t>
            </a:r>
            <a:r>
              <a:rPr lang="fr-CA" dirty="0" smtClean="0"/>
              <a:t>et de </a:t>
            </a:r>
            <a:r>
              <a:rPr lang="fr-CA" dirty="0"/>
              <a:t>mise en œuvre d’un plan d’action en développement durable, </a:t>
            </a:r>
            <a:r>
              <a:rPr lang="fr-CA" dirty="0" smtClean="0"/>
              <a:t>un </a:t>
            </a:r>
            <a:r>
              <a:rPr lang="fr-CA" dirty="0"/>
              <a:t>tableau de </a:t>
            </a:r>
            <a:r>
              <a:rPr lang="fr-CA" dirty="0" smtClean="0"/>
              <a:t>bord, des activités </a:t>
            </a:r>
            <a:r>
              <a:rPr lang="fr-CA" dirty="0"/>
              <a:t>de communication et de divulgation, etc. La figure illustre les sept </a:t>
            </a:r>
            <a:r>
              <a:rPr lang="fr-CA" dirty="0" smtClean="0"/>
              <a:t>étapes </a:t>
            </a:r>
            <a:r>
              <a:rPr lang="fr-CA" dirty="0"/>
              <a:t>à franchir pour favoriser le changement de la culture organisationnelle vers un développement durable.  </a:t>
            </a:r>
          </a:p>
          <a:p>
            <a:endParaRPr lang="fr-CA" dirty="0" smtClean="0"/>
          </a:p>
          <a:p>
            <a:r>
              <a:rPr lang="fr-CA" dirty="0" smtClean="0"/>
              <a:t>Pour </a:t>
            </a:r>
            <a:r>
              <a:rPr lang="fr-CA" dirty="0"/>
              <a:t>des </a:t>
            </a:r>
            <a:r>
              <a:rPr lang="fr-CA" dirty="0" smtClean="0"/>
              <a:t>renseignements relatifs </a:t>
            </a:r>
            <a:r>
              <a:rPr lang="fr-CA" dirty="0"/>
              <a:t>à chacune des étapes, voir l’outil </a:t>
            </a:r>
            <a:r>
              <a:rPr lang="fr-CA" dirty="0" smtClean="0"/>
              <a:t>« 00-1_Demarche-BNQ21000_Guide.docx »</a:t>
            </a:r>
            <a:r>
              <a:rPr lang="fr-CA" baseline="0" dirty="0" smtClean="0"/>
              <a:t> dans le </a:t>
            </a:r>
            <a:r>
              <a:rPr lang="fr-CA" dirty="0"/>
              <a:t>v</a:t>
            </a:r>
            <a:r>
              <a:rPr lang="fr-CA" baseline="0" dirty="0" smtClean="0"/>
              <a:t>olet 1.</a:t>
            </a:r>
            <a:endParaRPr lang="fr-CA" dirty="0"/>
          </a:p>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35</a:t>
            </a:fld>
            <a:endParaRPr lang="fr-CA"/>
          </a:p>
        </p:txBody>
      </p:sp>
    </p:spTree>
    <p:extLst>
      <p:ext uri="{BB962C8B-B14F-4D97-AF65-F5344CB8AC3E}">
        <p14:creationId xmlns:p14="http://schemas.microsoft.com/office/powerpoint/2010/main" val="396263093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p>
            <a:r>
              <a:rPr lang="fr-FR" sz="1000" dirty="0"/>
              <a:t>Le modèle conceptuel de la Méthode BNQ 21000 est représenté par une échelle de progression. </a:t>
            </a:r>
            <a:r>
              <a:rPr lang="fr-FR" sz="1000" dirty="0" smtClean="0"/>
              <a:t>L’échelle </a:t>
            </a:r>
            <a:r>
              <a:rPr lang="fr-FR" sz="1000" dirty="0"/>
              <a:t>nous permet de comprendre la relation entre le niveau d’attention porté à un enjeu donné (axe des Y</a:t>
            </a:r>
            <a:r>
              <a:rPr lang="fr-FR" sz="1000" dirty="0" smtClean="0"/>
              <a:t>) </a:t>
            </a:r>
            <a:r>
              <a:rPr lang="fr-FR" sz="1000" dirty="0"/>
              <a:t>et son niveau de </a:t>
            </a:r>
            <a:r>
              <a:rPr lang="fr-FR" sz="1000" dirty="0" smtClean="0"/>
              <a:t>réceptivité ou de maturité (1 = </a:t>
            </a:r>
            <a:r>
              <a:rPr lang="fr-FR" sz="1000" dirty="0"/>
              <a:t>peu concerné, 2 = réactif, 3 = accommodant, </a:t>
            </a:r>
            <a:r>
              <a:rPr lang="fr-FR" sz="1000" dirty="0" smtClean="0"/>
              <a:t>4 = </a:t>
            </a:r>
            <a:r>
              <a:rPr lang="fr-FR" sz="1000" dirty="0"/>
              <a:t>proactif et 5 = générateur </a:t>
            </a:r>
            <a:r>
              <a:rPr lang="fr-FR" sz="1000" dirty="0" smtClean="0"/>
              <a:t> ̶  </a:t>
            </a:r>
            <a:r>
              <a:rPr lang="fr-FR" sz="1000" dirty="0"/>
              <a:t>axe des X</a:t>
            </a:r>
            <a:r>
              <a:rPr lang="fr-FR" sz="1000" dirty="0" smtClean="0"/>
              <a:t>) </a:t>
            </a:r>
            <a:r>
              <a:rPr lang="fr-FR" sz="1000" dirty="0"/>
              <a:t>ainsi que la résultante de cette combinaison sur la culture véhiculée dans l’organisation.  </a:t>
            </a:r>
          </a:p>
          <a:p>
            <a:endParaRPr lang="fr-FR" sz="1000" dirty="0"/>
          </a:p>
          <a:p>
            <a:r>
              <a:rPr lang="fr-CA" sz="1000" dirty="0"/>
              <a:t>À l’aide du modèle conceptuel BNQ </a:t>
            </a:r>
            <a:r>
              <a:rPr lang="fr-CA" sz="1000" dirty="0" smtClean="0"/>
              <a:t>21000, </a:t>
            </a:r>
            <a:r>
              <a:rPr lang="fr-CA" sz="1000" dirty="0"/>
              <a:t>il est possible de comprendre l’écart perçu entre les pratiques exemplaires de développement durable et la réalité vécue par les organisations, mettant en perspective le niveau de maturité de la culture organisationnelle </a:t>
            </a:r>
            <a:r>
              <a:rPr lang="fr-CA" sz="1000" dirty="0" smtClean="0"/>
              <a:t>ambiante. La </a:t>
            </a:r>
            <a:r>
              <a:rPr lang="fr-CA" sz="1000" dirty="0"/>
              <a:t>maturité se définit comme étant la progression vers l’atteinte du plein développement (sur l’échelle </a:t>
            </a:r>
            <a:r>
              <a:rPr lang="fr-CA" sz="1000" dirty="0" smtClean="0"/>
              <a:t>de </a:t>
            </a:r>
            <a:r>
              <a:rPr lang="fr-CA" sz="1000" dirty="0"/>
              <a:t>1 à 5). </a:t>
            </a:r>
          </a:p>
          <a:p>
            <a:endParaRPr lang="fr-CA" sz="1000" dirty="0"/>
          </a:p>
          <a:p>
            <a:r>
              <a:rPr lang="fr-CA" sz="1000" dirty="0"/>
              <a:t>Ainsi, à long terme, plus les organisations adopteront des pratiques de développement durable, </a:t>
            </a:r>
            <a:r>
              <a:rPr lang="fr-CA" sz="1000" dirty="0" smtClean="0"/>
              <a:t>plus </a:t>
            </a:r>
            <a:r>
              <a:rPr lang="fr-CA" sz="1000" dirty="0"/>
              <a:t>les organisations </a:t>
            </a:r>
            <a:r>
              <a:rPr lang="fr-CA" sz="1000" dirty="0" smtClean="0"/>
              <a:t>obtiendront </a:t>
            </a:r>
            <a:r>
              <a:rPr lang="fr-CA" sz="1000" dirty="0"/>
              <a:t>des résultats qui tendent vers le 5 sur l’échelle et plus nous verrons </a:t>
            </a:r>
            <a:r>
              <a:rPr lang="fr-CA" sz="1000" dirty="0" smtClean="0"/>
              <a:t>apparaitre </a:t>
            </a:r>
            <a:r>
              <a:rPr lang="fr-CA" sz="1000" dirty="0"/>
              <a:t>des résultats conséquents sur </a:t>
            </a:r>
            <a:r>
              <a:rPr lang="fr-CA" sz="1000" dirty="0" smtClean="0"/>
              <a:t>les plans </a:t>
            </a:r>
            <a:r>
              <a:rPr lang="fr-CA" sz="1000" dirty="0"/>
              <a:t>social, environnemental et économique, notamment pour le </a:t>
            </a:r>
            <a:r>
              <a:rPr lang="fr-CA" sz="1000" dirty="0" smtClean="0"/>
              <a:t>Québec, </a:t>
            </a:r>
            <a:r>
              <a:rPr lang="fr-CA" sz="1000" dirty="0"/>
              <a:t>mais aussi pour toutes les autres organisations en lien. </a:t>
            </a:r>
          </a:p>
          <a:p>
            <a:endParaRPr lang="fr-CA" sz="1000" dirty="0"/>
          </a:p>
          <a:p>
            <a:r>
              <a:rPr lang="fr-CA" sz="1000" dirty="0"/>
              <a:t>Comme la culture est un phénomène émergeant et qu’un changement de culture nécessite des repères pour apprécier sa progression, le modèle conceptuel vient répondre au besoin des organisations qui veulent comprendre où elles se situent pour mieux progresser.</a:t>
            </a:r>
          </a:p>
          <a:p>
            <a:endParaRPr lang="fr-CA" sz="1000" dirty="0"/>
          </a:p>
          <a:p>
            <a:r>
              <a:rPr lang="fr-CA" sz="1000" dirty="0"/>
              <a:t>Pour des informations relatives à chacune des étapes, voir l’outil </a:t>
            </a:r>
            <a:r>
              <a:rPr lang="fr-CA" sz="1000" dirty="0" smtClean="0"/>
              <a:t>« 00-1_Demarche-BNQ21000_Guide.docx » dans</a:t>
            </a:r>
            <a:r>
              <a:rPr lang="fr-CA" sz="1000" baseline="0" dirty="0" smtClean="0"/>
              <a:t> le volet </a:t>
            </a:r>
            <a:r>
              <a:rPr lang="fr-CA" sz="1000" dirty="0" smtClean="0"/>
              <a:t>1.</a:t>
            </a:r>
            <a:endParaRPr lang="fr-CA" sz="1000" dirty="0"/>
          </a:p>
          <a:p>
            <a:endParaRPr lang="fr-CA" sz="1000" dirty="0" smtClean="0">
              <a:ea typeface="ヒラギノ角ゴ Pro W3" pitchFamily="16" charset="-128"/>
            </a:endParaRPr>
          </a:p>
        </p:txBody>
      </p:sp>
      <p:sp>
        <p:nvSpPr>
          <p:cNvPr id="64516"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E958D2E7-9CDC-4105-A298-F593248480C2}" type="slidenum">
              <a:rPr lang="fr-CA" smtClean="0"/>
              <a:pPr eaLnBrk="1" hangingPunct="1"/>
              <a:t>36</a:t>
            </a:fld>
            <a:endParaRPr lang="fr-CA"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Espace réservé des commentaires 2"/>
          <p:cNvSpPr>
            <a:spLocks noGrp="1"/>
          </p:cNvSpPr>
          <p:nvPr>
            <p:ph type="body" idx="1"/>
          </p:nvPr>
        </p:nvSpPr>
        <p:spPr bwMode="auto">
          <a:xfrm>
            <a:off x="372718" y="4343399"/>
            <a:ext cx="6112565" cy="480060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85000" lnSpcReduction="10000"/>
          </a:bodyPr>
          <a:lstStyle/>
          <a:p>
            <a:r>
              <a:rPr lang="fr-CA" dirty="0" smtClean="0">
                <a:ea typeface="ヒラギノ角ゴ Pro W3" charset="0"/>
                <a:cs typeface="ヒラギノ角ゴ Pro W3" charset="0"/>
              </a:rPr>
              <a:t>Travailler avec les 21 enjeux BNQ 21000 rattachés aux différents principes de la Loi sur le développement durable du Québec est mobilisateur pour les organisations. Le langage utilisé pour appliquer le Guide BNQ 21000 est inspiré des 21 enjeux BNQ 21000 regroupés sous les 4 dimensions du développement durable. En effet, dans la Démarche BNQ 21000, la quatrième dimension, qui regroupe des enjeux de gouvernance, devient le moteur pour activer et créer le mouvement au sein de l’organisation.</a:t>
            </a:r>
            <a:r>
              <a:rPr lang="fr-CA" baseline="0" dirty="0" smtClean="0">
                <a:ea typeface="ヒラギノ角ゴ Pro W3" charset="0"/>
                <a:cs typeface="ヒラギノ角ゴ Pro W3" charset="0"/>
              </a:rPr>
              <a:t> </a:t>
            </a:r>
            <a:r>
              <a:rPr lang="fr-CA" dirty="0" smtClean="0">
                <a:ea typeface="ヒラギノ角ゴ Pro W3" charset="0"/>
                <a:cs typeface="ヒラギノ角ゴ Pro W3" charset="0"/>
              </a:rPr>
              <a:t>Cette dimension permet de mieux comprendre les effets de chacun des enjeux au cœur du changement. </a:t>
            </a:r>
          </a:p>
          <a:p>
            <a:endParaRPr lang="fr-CA" dirty="0">
              <a:ea typeface="ヒラギノ角ゴ Pro W3" charset="0"/>
              <a:cs typeface="ヒラギノ角ゴ Pro W3" charset="0"/>
            </a:endParaRPr>
          </a:p>
          <a:p>
            <a:r>
              <a:rPr lang="fr-CA" dirty="0" smtClean="0">
                <a:ea typeface="ヒラギノ角ゴ Pro W3" charset="0"/>
                <a:cs typeface="ヒラギノ角ゴ Pro W3" charset="0"/>
              </a:rPr>
              <a:t>Voici l’explication des quatre dimensions :</a:t>
            </a:r>
          </a:p>
          <a:p>
            <a:endParaRPr lang="fr-CA" dirty="0" smtClean="0">
              <a:ea typeface="ヒラギノ角ゴ Pro W3" charset="0"/>
              <a:cs typeface="ヒラギノ角ゴ Pro W3" charset="0"/>
            </a:endParaRPr>
          </a:p>
          <a:p>
            <a:r>
              <a:rPr lang="fr-CA" b="1" dirty="0" smtClean="0"/>
              <a:t>La dimension </a:t>
            </a:r>
            <a:r>
              <a:rPr lang="fr-CA" b="1" dirty="0"/>
              <a:t>économique </a:t>
            </a:r>
            <a:r>
              <a:rPr lang="fr-CA" b="1" dirty="0" smtClean="0"/>
              <a:t>(financière)</a:t>
            </a:r>
            <a:r>
              <a:rPr lang="fr-CA" dirty="0" smtClean="0"/>
              <a:t> </a:t>
            </a:r>
            <a:r>
              <a:rPr lang="fr-CA" dirty="0"/>
              <a:t>fait référence aux effets des activités d’une organisation ou d’une entreprise sur la situation économique de ses parties prenantes et sur les systèmes économiques locaux, nationaux et mondiaux. L</a:t>
            </a:r>
            <a:r>
              <a:rPr lang="fr-CA" dirty="0" smtClean="0"/>
              <a:t>es enjeux </a:t>
            </a:r>
            <a:r>
              <a:rPr lang="fr-CA" dirty="0"/>
              <a:t>liés à la </a:t>
            </a:r>
            <a:r>
              <a:rPr lang="fr-CA" dirty="0" smtClean="0"/>
              <a:t>dimension économique sont : </a:t>
            </a:r>
            <a:r>
              <a:rPr lang="fr-CA" dirty="0"/>
              <a:t>le contrôle de la rentabilité, la pérennité de l’organisation ou de l’entreprise, les pratiques </a:t>
            </a:r>
            <a:r>
              <a:rPr lang="fr-CA" dirty="0" smtClean="0"/>
              <a:t>d’investissement, </a:t>
            </a:r>
            <a:r>
              <a:rPr lang="fr-CA" dirty="0"/>
              <a:t>les pratiques </a:t>
            </a:r>
            <a:r>
              <a:rPr lang="fr-CA" dirty="0" smtClean="0"/>
              <a:t>d’achat </a:t>
            </a:r>
            <a:r>
              <a:rPr lang="fr-CA" dirty="0"/>
              <a:t>ou d’approvisionnement responsable et </a:t>
            </a:r>
            <a:r>
              <a:rPr lang="fr-CA" dirty="0" smtClean="0"/>
              <a:t>l’effet </a:t>
            </a:r>
            <a:r>
              <a:rPr lang="fr-CA" dirty="0"/>
              <a:t>sur le développement local. </a:t>
            </a:r>
            <a:endParaRPr lang="fr-CA" dirty="0" smtClean="0"/>
          </a:p>
          <a:p>
            <a:endParaRPr lang="fr-CA" dirty="0"/>
          </a:p>
          <a:p>
            <a:r>
              <a:rPr lang="fr-CA" b="1" dirty="0" smtClean="0"/>
              <a:t>La dimension </a:t>
            </a:r>
            <a:r>
              <a:rPr lang="fr-CA" b="1" dirty="0"/>
              <a:t>environnementale</a:t>
            </a:r>
            <a:r>
              <a:rPr lang="fr-CA" dirty="0"/>
              <a:t> fait référence aux effets des activités d’une organisation ou d’une entreprise sur les systèmes naturels, </a:t>
            </a:r>
            <a:r>
              <a:rPr lang="fr-CA" dirty="0" smtClean="0"/>
              <a:t>comme </a:t>
            </a:r>
            <a:r>
              <a:rPr lang="fr-CA" dirty="0"/>
              <a:t>le sol, l’air, l’eau et les écosystèmes. L</a:t>
            </a:r>
            <a:r>
              <a:rPr lang="fr-CA" dirty="0" smtClean="0"/>
              <a:t>es enjeux liés à la dimension environnementale sont : </a:t>
            </a:r>
            <a:r>
              <a:rPr lang="fr-CA" dirty="0"/>
              <a:t>la gestion des matières premières et résiduelles, des émissions des gaz à effet de serre (GES), de l’eau, de </a:t>
            </a:r>
            <a:r>
              <a:rPr lang="fr-CA" dirty="0" smtClean="0"/>
              <a:t>l’énergie et </a:t>
            </a:r>
            <a:r>
              <a:rPr lang="fr-CA" dirty="0"/>
              <a:t>des autres types de pollution ainsi que la gestion de l’impact environnemental local. </a:t>
            </a:r>
            <a:endParaRPr lang="fr-CA" dirty="0" smtClean="0"/>
          </a:p>
          <a:p>
            <a:endParaRPr lang="fr-CA" dirty="0"/>
          </a:p>
          <a:p>
            <a:r>
              <a:rPr lang="fr-CA" b="1" dirty="0"/>
              <a:t>La </a:t>
            </a:r>
            <a:r>
              <a:rPr lang="fr-CA" b="1" dirty="0" smtClean="0"/>
              <a:t>dimension </a:t>
            </a:r>
            <a:r>
              <a:rPr lang="fr-CA" b="1" dirty="0"/>
              <a:t>sociale</a:t>
            </a:r>
            <a:r>
              <a:rPr lang="fr-CA" dirty="0"/>
              <a:t> fait référence aux effets des activités d’une organisation ou d’une entreprise sur les systèmes sociaux où elle </a:t>
            </a:r>
            <a:r>
              <a:rPr lang="fr-CA" dirty="0" smtClean="0"/>
              <a:t>opère. Pensons, </a:t>
            </a:r>
            <a:r>
              <a:rPr lang="fr-CA" dirty="0"/>
              <a:t>entre </a:t>
            </a:r>
            <a:r>
              <a:rPr lang="fr-CA" dirty="0" smtClean="0"/>
              <a:t>autres, </a:t>
            </a:r>
            <a:r>
              <a:rPr lang="fr-CA" dirty="0"/>
              <a:t>aux conséquences sur ses parties prenantes. L</a:t>
            </a:r>
            <a:r>
              <a:rPr lang="fr-CA" dirty="0" smtClean="0"/>
              <a:t>es enjeux liés à la dimension sociale sont : </a:t>
            </a:r>
            <a:r>
              <a:rPr lang="fr-CA" dirty="0"/>
              <a:t>les conditions de travail, le développement des compétences, la participation des employés et les relations de travail, l’équité et la santé et </a:t>
            </a:r>
            <a:r>
              <a:rPr lang="fr-CA" dirty="0" smtClean="0"/>
              <a:t>la sécurité </a:t>
            </a:r>
            <a:r>
              <a:rPr lang="fr-CA" dirty="0"/>
              <a:t>au travail</a:t>
            </a:r>
            <a:r>
              <a:rPr lang="fr-CA" dirty="0" smtClean="0"/>
              <a:t>.</a:t>
            </a:r>
          </a:p>
          <a:p>
            <a:endParaRPr lang="fr-CA" dirty="0"/>
          </a:p>
          <a:p>
            <a:r>
              <a:rPr lang="fr-CA" b="1" dirty="0" smtClean="0"/>
              <a:t>La dimension transversale </a:t>
            </a:r>
            <a:r>
              <a:rPr lang="fr-CA" dirty="0" smtClean="0"/>
              <a:t>(</a:t>
            </a:r>
            <a:r>
              <a:rPr lang="fr-CA" b="1" dirty="0" smtClean="0"/>
              <a:t>gouvernance </a:t>
            </a:r>
            <a:r>
              <a:rPr lang="fr-CA" b="1" dirty="0"/>
              <a:t>et </a:t>
            </a:r>
            <a:r>
              <a:rPr lang="fr-CA" b="1" dirty="0" smtClean="0"/>
              <a:t>pratiques </a:t>
            </a:r>
            <a:r>
              <a:rPr lang="fr-CA" b="1" dirty="0"/>
              <a:t>de gestion du développement </a:t>
            </a:r>
            <a:r>
              <a:rPr lang="fr-CA" b="1" dirty="0" smtClean="0"/>
              <a:t>durable) </a:t>
            </a:r>
            <a:r>
              <a:rPr lang="fr-CA" dirty="0" smtClean="0"/>
              <a:t>fait </a:t>
            </a:r>
            <a:r>
              <a:rPr lang="fr-CA" dirty="0"/>
              <a:t>référence à l’ensemble des processus qui influencent la manière dont une entreprise réussira à créer l’émergence d’une coordination efficace envers ses </a:t>
            </a:r>
            <a:r>
              <a:rPr lang="fr-CA" dirty="0" smtClean="0"/>
              <a:t>responsabilités. Voici les enjeux liés à la dimension transversale : vision, mission et valeurs,  stratégie de l’organisation, éthique des affaires, responsabilité sur les produits et les services</a:t>
            </a:r>
            <a:r>
              <a:rPr lang="fr-CA" dirty="0"/>
              <a:t> </a:t>
            </a:r>
            <a:r>
              <a:rPr lang="fr-CA" dirty="0" smtClean="0"/>
              <a:t>et gouvernance.</a:t>
            </a:r>
            <a:endParaRPr lang="fr-CA" dirty="0"/>
          </a:p>
          <a:p>
            <a:endParaRPr lang="fr-CA" dirty="0"/>
          </a:p>
          <a:p>
            <a:endParaRPr lang="fr-CA" dirty="0"/>
          </a:p>
          <a:p>
            <a:endParaRPr lang="fr-CA" dirty="0"/>
          </a:p>
          <a:p>
            <a:endParaRPr lang="fr-CA" dirty="0" smtClean="0">
              <a:ea typeface="ヒラギノ角ゴ Pro W3" charset="0"/>
              <a:cs typeface="ヒラギノ角ゴ Pro W3" charset="0"/>
            </a:endParaRPr>
          </a:p>
        </p:txBody>
      </p:sp>
      <p:sp>
        <p:nvSpPr>
          <p:cNvPr id="75780"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31731" indent="-281435" eaLnBrk="0" hangingPunct="0">
              <a:defRPr>
                <a:solidFill>
                  <a:schemeClr val="tx1"/>
                </a:solidFill>
                <a:latin typeface="Arial" pitchFamily="34" charset="0"/>
                <a:cs typeface="Arial" pitchFamily="34" charset="0"/>
              </a:defRPr>
            </a:lvl2pPr>
            <a:lvl3pPr marL="1125741" indent="-225148" eaLnBrk="0" hangingPunct="0">
              <a:defRPr>
                <a:solidFill>
                  <a:schemeClr val="tx1"/>
                </a:solidFill>
                <a:latin typeface="Arial" pitchFamily="34" charset="0"/>
                <a:cs typeface="Arial" pitchFamily="34" charset="0"/>
              </a:defRPr>
            </a:lvl3pPr>
            <a:lvl4pPr marL="1576037" indent="-225148" eaLnBrk="0" hangingPunct="0">
              <a:defRPr>
                <a:solidFill>
                  <a:schemeClr val="tx1"/>
                </a:solidFill>
                <a:latin typeface="Arial" pitchFamily="34" charset="0"/>
                <a:cs typeface="Arial" pitchFamily="34" charset="0"/>
              </a:defRPr>
            </a:lvl4pPr>
            <a:lvl5pPr marL="2026333" indent="-225148" eaLnBrk="0" hangingPunct="0">
              <a:defRPr>
                <a:solidFill>
                  <a:schemeClr val="tx1"/>
                </a:solidFill>
                <a:latin typeface="Arial" pitchFamily="34" charset="0"/>
                <a:cs typeface="Arial" pitchFamily="34" charset="0"/>
              </a:defRPr>
            </a:lvl5pPr>
            <a:lvl6pPr marL="2476630" indent="-225148" eaLnBrk="0" fontAlgn="base" hangingPunct="0">
              <a:spcBef>
                <a:spcPct val="0"/>
              </a:spcBef>
              <a:spcAft>
                <a:spcPct val="0"/>
              </a:spcAft>
              <a:defRPr>
                <a:solidFill>
                  <a:schemeClr val="tx1"/>
                </a:solidFill>
                <a:latin typeface="Arial" pitchFamily="34" charset="0"/>
                <a:cs typeface="Arial" pitchFamily="34" charset="0"/>
              </a:defRPr>
            </a:lvl6pPr>
            <a:lvl7pPr marL="2926926" indent="-225148" eaLnBrk="0" fontAlgn="base" hangingPunct="0">
              <a:spcBef>
                <a:spcPct val="0"/>
              </a:spcBef>
              <a:spcAft>
                <a:spcPct val="0"/>
              </a:spcAft>
              <a:defRPr>
                <a:solidFill>
                  <a:schemeClr val="tx1"/>
                </a:solidFill>
                <a:latin typeface="Arial" pitchFamily="34" charset="0"/>
                <a:cs typeface="Arial" pitchFamily="34" charset="0"/>
              </a:defRPr>
            </a:lvl7pPr>
            <a:lvl8pPr marL="3377222" indent="-225148" eaLnBrk="0" fontAlgn="base" hangingPunct="0">
              <a:spcBef>
                <a:spcPct val="0"/>
              </a:spcBef>
              <a:spcAft>
                <a:spcPct val="0"/>
              </a:spcAft>
              <a:defRPr>
                <a:solidFill>
                  <a:schemeClr val="tx1"/>
                </a:solidFill>
                <a:latin typeface="Arial" pitchFamily="34" charset="0"/>
                <a:cs typeface="Arial" pitchFamily="34" charset="0"/>
              </a:defRPr>
            </a:lvl8pPr>
            <a:lvl9pPr marL="3827518" indent="-225148"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0A1D6D2A-1A4F-4F23-89FA-BA7EC7B10CFB}" type="slidenum">
              <a:rPr lang="fr-CA" smtClean="0"/>
              <a:pPr eaLnBrk="1" hangingPunct="1"/>
              <a:t>37</a:t>
            </a:fld>
            <a:endParaRPr lang="fr-CA"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223630" y="4194798"/>
            <a:ext cx="6336196" cy="4949202"/>
          </a:xfrm>
        </p:spPr>
        <p:txBody>
          <a:bodyPr>
            <a:normAutofit fontScale="47500" lnSpcReduction="20000"/>
          </a:bodyPr>
          <a:lstStyle/>
          <a:p>
            <a:r>
              <a:rPr lang="fr-CA" sz="1800" dirty="0" smtClean="0"/>
              <a:t>L’essentiel de l’information pour chacune des activités incluant les outils de gestion stratégique est proposé dans les pages de commentaires, en bas des diapositives suivantes. L’information complète se retrouve dans les dossiers de la Méthode BNQ 21000 pour chacune des activités et chacun des outils (guide d’utilisation et outil de soutien).</a:t>
            </a:r>
          </a:p>
          <a:p>
            <a:endParaRPr lang="fr-CA" sz="1800" dirty="0" smtClean="0"/>
          </a:p>
          <a:p>
            <a:r>
              <a:rPr lang="fr-CA" sz="1800" dirty="0" smtClean="0"/>
              <a:t>Des outils sont proposés pour les trois volets de la Méthode BNQ 21000 (Volet 1 – Démarche, Volet 2 – </a:t>
            </a:r>
            <a:r>
              <a:rPr lang="fr-CA" sz="1800" dirty="0"/>
              <a:t>Outils </a:t>
            </a:r>
            <a:r>
              <a:rPr lang="fr-CA" sz="1800" dirty="0" smtClean="0"/>
              <a:t>de gestion, Volet 3 – </a:t>
            </a:r>
            <a:r>
              <a:rPr lang="fr-CA" sz="1800" dirty="0"/>
              <a:t>Cadre </a:t>
            </a:r>
            <a:r>
              <a:rPr lang="fr-CA" sz="1800" dirty="0" smtClean="0"/>
              <a:t>d’accompagnement). Les principaux outils de mise en œuvre se retrouvent dans le deuxième volet de la Méthode BNQ 21000 (les outils de gestion stratégique). Dans le cadre de l’implantation de la Démarche BNQ 21000, chacune des activités à réaliser est en lien avec des outils de gestion qui facilitent la réalisation de l’activité. Les outils de gestion sont de trois niveaux :</a:t>
            </a:r>
          </a:p>
          <a:p>
            <a:endParaRPr lang="fr-CA" sz="1800" u="sng" dirty="0" smtClean="0"/>
          </a:p>
          <a:p>
            <a:r>
              <a:rPr lang="fr-CA" sz="1800" u="sng" dirty="0" smtClean="0"/>
              <a:t>1) Les guides d’utilisation</a:t>
            </a:r>
            <a:endParaRPr lang="fr-CA" sz="1800" dirty="0" smtClean="0"/>
          </a:p>
          <a:p>
            <a:r>
              <a:rPr lang="fr-CA" sz="1800" dirty="0" smtClean="0"/>
              <a:t>Chaque outil est accompagné de son guide d’utilisation. Il facilite la compréhension de l’outil et permet de mieux l’utiliser. Un guide d’utilisation comprend :</a:t>
            </a:r>
          </a:p>
          <a:p>
            <a:pPr lvl="0"/>
            <a:r>
              <a:rPr lang="fr-CA" sz="1800" dirty="0" smtClean="0"/>
              <a:t>– l’objectif de l’outil;</a:t>
            </a:r>
          </a:p>
          <a:p>
            <a:pPr lvl="0"/>
            <a:r>
              <a:rPr lang="fr-CA" sz="1800" dirty="0" smtClean="0"/>
              <a:t>– les informations;</a:t>
            </a:r>
          </a:p>
          <a:p>
            <a:pPr lvl="0"/>
            <a:r>
              <a:rPr lang="fr-CA" sz="1800" dirty="0" smtClean="0"/>
              <a:t>– les conditions de succès; </a:t>
            </a:r>
          </a:p>
          <a:p>
            <a:pPr lvl="0"/>
            <a:r>
              <a:rPr lang="fr-CA" sz="1800" dirty="0" smtClean="0"/>
              <a:t>– les sources de référence, lorsque c’est possible.</a:t>
            </a:r>
          </a:p>
          <a:p>
            <a:endParaRPr lang="fr-CA" sz="1800" u="sng" dirty="0" smtClean="0"/>
          </a:p>
          <a:p>
            <a:r>
              <a:rPr lang="fr-CA" sz="1800" u="sng" dirty="0" smtClean="0"/>
              <a:t>2) Les modèles et les exemples </a:t>
            </a:r>
            <a:endParaRPr lang="fr-CA" sz="1800" dirty="0" smtClean="0"/>
          </a:p>
          <a:p>
            <a:r>
              <a:rPr lang="fr-CA" sz="1800" dirty="0" smtClean="0"/>
              <a:t>Ces outils sont adaptables et peuvent être utilisés ou modifiés pour réaliser les activités. Pour la plupart, ce sont des outils en blanc que vous pouvez manipuler pour les adapter à vos besoins et que vous pourrez intégrer à vos systèmes de gestion de façon permanente. Dans certains cas, au modèle s’associe un </a:t>
            </a:r>
            <a:r>
              <a:rPr lang="fr-CA" sz="1800" dirty="0"/>
              <a:t>e</a:t>
            </a:r>
            <a:r>
              <a:rPr lang="fr-CA" sz="1800" dirty="0" smtClean="0"/>
              <a:t>xemple de son application. </a:t>
            </a:r>
            <a:endParaRPr lang="fr-CA" sz="1800" u="sng" dirty="0" smtClean="0"/>
          </a:p>
          <a:p>
            <a:endParaRPr lang="fr-CA" sz="1800" u="sng" dirty="0" smtClean="0"/>
          </a:p>
          <a:p>
            <a:r>
              <a:rPr lang="fr-CA" sz="1800" u="sng" dirty="0" smtClean="0"/>
              <a:t>3) Les outils de soutien</a:t>
            </a:r>
            <a:endParaRPr lang="fr-CA" sz="1800" dirty="0" smtClean="0"/>
          </a:p>
          <a:p>
            <a:r>
              <a:rPr lang="fr-CA" sz="1800" dirty="0" smtClean="0"/>
              <a:t>Les outils de soutien de la Méthode BNQ 21000 peuvent être utilisés pour répondre à différents besoins :</a:t>
            </a:r>
          </a:p>
          <a:p>
            <a:pPr lvl="0"/>
            <a:r>
              <a:rPr lang="fr-CA" sz="1800" dirty="0" smtClean="0"/>
              <a:t>– Pour fournir un complément à un </a:t>
            </a:r>
            <a:r>
              <a:rPr lang="fr-CA" sz="1800" dirty="0"/>
              <a:t>m</a:t>
            </a:r>
            <a:r>
              <a:rPr lang="fr-CA" sz="1800" dirty="0" smtClean="0"/>
              <a:t>odèle ou à un exemple;</a:t>
            </a:r>
          </a:p>
          <a:p>
            <a:pPr lvl="0"/>
            <a:r>
              <a:rPr lang="fr-CA" sz="1800" dirty="0" smtClean="0"/>
              <a:t>– Pour donner du contenu sur les différentes présentations liées à la Méthode BNQ 21000 ou à la Démarche BNQ 21000;</a:t>
            </a:r>
          </a:p>
          <a:p>
            <a:pPr lvl="0"/>
            <a:r>
              <a:rPr lang="fr-CA" sz="1800" dirty="0" smtClean="0"/>
              <a:t>– Pour fournir un complément d’information pour aider à la réflexion.</a:t>
            </a:r>
          </a:p>
          <a:p>
            <a:pPr lvl="0"/>
            <a:endParaRPr lang="fr-CA" sz="1800" dirty="0" smtClean="0"/>
          </a:p>
          <a:p>
            <a:r>
              <a:rPr lang="fr-CA" sz="1800" dirty="0" smtClean="0"/>
              <a:t>Tous ces outils commencent par une note explicative qui permet de mieux les situer dans leur contexte et d’en faire une meilleure utilisation.</a:t>
            </a:r>
          </a:p>
          <a:p>
            <a:endParaRPr lang="fr-CA" sz="1800" dirty="0" smtClean="0"/>
          </a:p>
          <a:p>
            <a:r>
              <a:rPr lang="fr-CA" sz="1800" dirty="0" smtClean="0"/>
              <a:t>En parcourant la Méthode BNQ 21000 et ses différents onglets, vous pourrez retrouver les outils associés aux activités proposées. </a:t>
            </a:r>
          </a:p>
          <a:p>
            <a:r>
              <a:rPr lang="fr-CA" sz="1800" dirty="0" smtClean="0"/>
              <a:t>Pour de plus amples renseignements, nous vous référons au document « 00-1_Demarche-BNQ21000_Guide.docx » .</a:t>
            </a:r>
          </a:p>
          <a:p>
            <a:r>
              <a:rPr lang="fr-CA" dirty="0"/>
              <a:t> </a:t>
            </a:r>
          </a:p>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38</a:t>
            </a:fld>
            <a:endParaRPr lang="fr-CA"/>
          </a:p>
        </p:txBody>
      </p:sp>
    </p:spTree>
    <p:extLst>
      <p:ext uri="{BB962C8B-B14F-4D97-AF65-F5344CB8AC3E}">
        <p14:creationId xmlns:p14="http://schemas.microsoft.com/office/powerpoint/2010/main" val="182227766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fontScale="92500" lnSpcReduction="10000"/>
          </a:bodyPr>
          <a:lstStyle/>
          <a:p>
            <a:r>
              <a:rPr lang="fr-CA" sz="1100" dirty="0"/>
              <a:t>Les principales parties prenantes de l’organisation seront </a:t>
            </a:r>
            <a:r>
              <a:rPr lang="fr-CA" sz="1100" dirty="0" smtClean="0"/>
              <a:t>invitées à participer </a:t>
            </a:r>
            <a:r>
              <a:rPr lang="fr-CA" sz="1100" dirty="0"/>
              <a:t>au diagnostic </a:t>
            </a:r>
            <a:r>
              <a:rPr lang="fr-CA" sz="1100" dirty="0" smtClean="0"/>
              <a:t>afin de donner </a:t>
            </a:r>
            <a:r>
              <a:rPr lang="fr-CA" sz="1100" dirty="0"/>
              <a:t>leurs perceptions </a:t>
            </a:r>
            <a:r>
              <a:rPr lang="fr-CA" sz="1100" dirty="0" smtClean="0"/>
              <a:t>sur le niveau </a:t>
            </a:r>
            <a:r>
              <a:rPr lang="fr-CA" sz="1100" dirty="0"/>
              <a:t>d’intégration </a:t>
            </a:r>
            <a:r>
              <a:rPr lang="fr-CA" sz="1100" dirty="0" smtClean="0"/>
              <a:t>des </a:t>
            </a:r>
            <a:r>
              <a:rPr lang="fr-CA" sz="1100" dirty="0"/>
              <a:t>pratiques de gestion reliées aux enjeux du développement durable. </a:t>
            </a:r>
            <a:r>
              <a:rPr lang="fr-CA" sz="1100" dirty="0" smtClean="0"/>
              <a:t>Il </a:t>
            </a:r>
            <a:r>
              <a:rPr lang="fr-CA" sz="1100" dirty="0"/>
              <a:t>est donc important de choisir judicieusement, selon </a:t>
            </a:r>
            <a:r>
              <a:rPr lang="fr-CA" sz="1100" dirty="0" smtClean="0"/>
              <a:t>les </a:t>
            </a:r>
            <a:r>
              <a:rPr lang="fr-CA" sz="1100" dirty="0"/>
              <a:t>objectifs et </a:t>
            </a:r>
            <a:r>
              <a:rPr lang="fr-CA" sz="1100" dirty="0" smtClean="0"/>
              <a:t>la </a:t>
            </a:r>
            <a:r>
              <a:rPr lang="fr-CA" sz="1100" dirty="0"/>
              <a:t>capacité à gérer le dialogue, les parties prenantes qui devraient être consultées dans le cadre du diagnostic.</a:t>
            </a:r>
          </a:p>
          <a:p>
            <a:endParaRPr lang="fr-CA" sz="1100" dirty="0" smtClean="0"/>
          </a:p>
          <a:p>
            <a:endParaRPr lang="fr-CA" sz="1100" dirty="0"/>
          </a:p>
          <a:p>
            <a:r>
              <a:rPr lang="fr-CA" sz="1100" dirty="0" smtClean="0"/>
              <a:t>Le terme « </a:t>
            </a:r>
            <a:r>
              <a:rPr lang="fr-CA" sz="1100" b="1" dirty="0" smtClean="0"/>
              <a:t>partie prenante</a:t>
            </a:r>
            <a:r>
              <a:rPr lang="fr-CA" sz="1100" dirty="0" smtClean="0"/>
              <a:t> » signifie «</a:t>
            </a:r>
            <a:r>
              <a:rPr lang="fr-CA" sz="1100" b="1" dirty="0" smtClean="0"/>
              <a:t> </a:t>
            </a:r>
            <a:r>
              <a:rPr lang="fr-CA" sz="1100" dirty="0" smtClean="0"/>
              <a:t>Individu </a:t>
            </a:r>
            <a:r>
              <a:rPr lang="fr-CA" sz="1100" dirty="0"/>
              <a:t>ou groupe ayant un intérêt dans les </a:t>
            </a:r>
            <a:r>
              <a:rPr lang="fr-CA" sz="1100" dirty="0" smtClean="0"/>
              <a:t>décisions </a:t>
            </a:r>
            <a:r>
              <a:rPr lang="fr-CA" sz="1100" dirty="0"/>
              <a:t>ou les </a:t>
            </a:r>
            <a:r>
              <a:rPr lang="fr-CA" sz="1100" dirty="0" smtClean="0"/>
              <a:t>activités d’une organisation » </a:t>
            </a:r>
            <a:r>
              <a:rPr lang="fr-CA" sz="1100" dirty="0"/>
              <a:t>(Réf</a:t>
            </a:r>
            <a:r>
              <a:rPr lang="fr-CA" sz="1100" dirty="0" smtClean="0"/>
              <a:t>. : </a:t>
            </a:r>
            <a:r>
              <a:rPr lang="fr-CA" sz="1100" dirty="0"/>
              <a:t>ISO </a:t>
            </a:r>
            <a:r>
              <a:rPr lang="fr-CA" sz="1100" dirty="0" smtClean="0"/>
              <a:t>26000). Cette </a:t>
            </a:r>
            <a:r>
              <a:rPr lang="fr-CA" sz="1100" dirty="0"/>
              <a:t>définition est reprise dans </a:t>
            </a:r>
            <a:r>
              <a:rPr lang="fr-CA" sz="1100" dirty="0" smtClean="0"/>
              <a:t>le Guide BNQ </a:t>
            </a:r>
            <a:r>
              <a:rPr lang="fr-CA" sz="1100" dirty="0"/>
              <a:t>21000.</a:t>
            </a:r>
          </a:p>
          <a:p>
            <a:endParaRPr lang="fr-CA" sz="1100" dirty="0"/>
          </a:p>
          <a:p>
            <a:r>
              <a:rPr lang="fr-CA" sz="1100" dirty="0" smtClean="0"/>
              <a:t>Déterminer </a:t>
            </a:r>
            <a:r>
              <a:rPr lang="fr-CA" sz="1100" dirty="0"/>
              <a:t>l</a:t>
            </a:r>
            <a:r>
              <a:rPr lang="fr-CA" sz="1100" dirty="0" smtClean="0"/>
              <a:t>es </a:t>
            </a:r>
            <a:r>
              <a:rPr lang="fr-CA" sz="1100" dirty="0"/>
              <a:t>parties prenantes et </a:t>
            </a:r>
            <a:r>
              <a:rPr lang="fr-CA" sz="1100" dirty="0" smtClean="0"/>
              <a:t>établir le </a:t>
            </a:r>
            <a:r>
              <a:rPr lang="fr-CA" sz="1100" dirty="0"/>
              <a:t>dialogue avec </a:t>
            </a:r>
            <a:r>
              <a:rPr lang="fr-CA" sz="1100" dirty="0" smtClean="0"/>
              <a:t>elles </a:t>
            </a:r>
            <a:r>
              <a:rPr lang="fr-CA" sz="1100" dirty="0"/>
              <a:t>font l'objet de la cinquième partie de la norme ISO 26000 .</a:t>
            </a:r>
          </a:p>
          <a:p>
            <a:r>
              <a:rPr lang="fr-CA" sz="1100" dirty="0">
                <a:hlinkClick r:id="rId3"/>
              </a:rPr>
              <a:t>http://www.iso.org/iso/home.html</a:t>
            </a:r>
            <a:endParaRPr lang="fr-CA" sz="1100" dirty="0"/>
          </a:p>
          <a:p>
            <a:endParaRPr lang="fr-CA" sz="1100" dirty="0"/>
          </a:p>
          <a:p>
            <a:r>
              <a:rPr lang="fr-CA" sz="1100" dirty="0" smtClean="0"/>
              <a:t>Le Guide BNQ </a:t>
            </a:r>
            <a:r>
              <a:rPr lang="fr-CA" sz="1100" dirty="0"/>
              <a:t>21000 trace un pont entre les parties prenantes en proposant des mécanismes visant le dialogue et le consensus. </a:t>
            </a:r>
          </a:p>
          <a:p>
            <a:r>
              <a:rPr lang="fr-CA" sz="1100" dirty="0">
                <a:ea typeface="ヒラギノ角ゴ Pro W3" charset="0"/>
                <a:cs typeface="ヒラギノ角ゴ Pro W3" charset="0"/>
              </a:rPr>
              <a:t>Voir </a:t>
            </a:r>
            <a:r>
              <a:rPr lang="fr-CA" sz="1100" dirty="0" smtClean="0">
                <a:ea typeface="ヒラギノ角ゴ Pro W3" charset="0"/>
                <a:cs typeface="ヒラギノ角ゴ Pro W3" charset="0"/>
              </a:rPr>
              <a:t>le Guide </a:t>
            </a:r>
            <a:r>
              <a:rPr lang="fr-CA" sz="1100" dirty="0">
                <a:ea typeface="ヒラギノ角ゴ Pro W3" charset="0"/>
                <a:cs typeface="ヒラギノ角ゴ Pro W3" charset="0"/>
              </a:rPr>
              <a:t>BNQ 21000 </a:t>
            </a:r>
            <a:r>
              <a:rPr lang="fr-CA" sz="1100" dirty="0">
                <a:ea typeface="ヒラギノ角ゴ Pro W3" charset="0"/>
                <a:cs typeface="ヒラギノ角ゴ Pro W3" charset="0"/>
                <a:hlinkClick r:id="rId4"/>
              </a:rPr>
              <a:t>www.bnq21000.qc.ca</a:t>
            </a:r>
            <a:r>
              <a:rPr lang="fr-CA" sz="1100" dirty="0">
                <a:ea typeface="ヒラギノ角ゴ Pro W3" charset="0"/>
                <a:cs typeface="ヒラギノ角ゴ Pro W3" charset="0"/>
              </a:rPr>
              <a:t>.</a:t>
            </a:r>
          </a:p>
          <a:p>
            <a:r>
              <a:rPr lang="fr-CA" sz="1100" dirty="0" smtClean="0">
                <a:ea typeface="ヒラギノ角ゴ Pro W3" charset="0"/>
                <a:cs typeface="ヒラギノ角ゴ Pro W3" charset="0"/>
              </a:rPr>
              <a:t>Chapitre 5.4 : L’importance </a:t>
            </a:r>
            <a:r>
              <a:rPr lang="fr-CA" sz="1100" dirty="0">
                <a:ea typeface="ヒラギノ角ゴ Pro W3" charset="0"/>
                <a:cs typeface="ヒラギノ角ゴ Pro W3" charset="0"/>
              </a:rPr>
              <a:t>des parties prenantes dans la démarche de développement durable</a:t>
            </a:r>
          </a:p>
          <a:p>
            <a:endParaRPr lang="fr-CA" sz="1100" dirty="0">
              <a:ea typeface="ヒラギノ角ゴ Pro W3" charset="0"/>
              <a:cs typeface="ヒラギノ角ゴ Pro W3" charset="0"/>
            </a:endParaRPr>
          </a:p>
          <a:p>
            <a:r>
              <a:rPr lang="fr-CA" sz="1100" dirty="0">
                <a:ea typeface="ヒラギノ角ゴ Pro W3" charset="0"/>
                <a:cs typeface="ヒラギノ角ゴ Pro W3" charset="0"/>
              </a:rPr>
              <a:t>Pour plus </a:t>
            </a:r>
            <a:r>
              <a:rPr lang="fr-CA" sz="1100" dirty="0" smtClean="0">
                <a:ea typeface="ヒラギノ角ゴ Pro W3" charset="0"/>
                <a:cs typeface="ヒラギノ角ゴ Pro W3" charset="0"/>
              </a:rPr>
              <a:t>de renseignements,</a:t>
            </a:r>
            <a:r>
              <a:rPr lang="fr-CA" sz="1100" dirty="0">
                <a:ea typeface="ヒラギノ角ゴ Pro W3" charset="0"/>
                <a:cs typeface="ヒラギノ角ゴ Pro W3" charset="0"/>
              </a:rPr>
              <a:t> </a:t>
            </a:r>
            <a:r>
              <a:rPr lang="fr-CA" sz="1100" dirty="0" smtClean="0">
                <a:ea typeface="ヒラギノ角ゴ Pro W3" charset="0"/>
                <a:cs typeface="ヒラギノ角ゴ Pro W3" charset="0"/>
              </a:rPr>
              <a:t>voir </a:t>
            </a:r>
            <a:r>
              <a:rPr lang="fr-CA" sz="1100" dirty="0">
                <a:ea typeface="ヒラギノ角ゴ Pro W3" charset="0"/>
                <a:cs typeface="ヒラギノ角ゴ Pro W3" charset="0"/>
              </a:rPr>
              <a:t>l’outil </a:t>
            </a:r>
            <a:r>
              <a:rPr lang="fr-CA" sz="1100" dirty="0" smtClean="0">
                <a:ea typeface="ヒラギノ角ゴ Pro W3" charset="0"/>
                <a:cs typeface="ヒラギノ角ゴ Pro W3" charset="0"/>
              </a:rPr>
              <a:t>« Identification </a:t>
            </a:r>
            <a:r>
              <a:rPr lang="fr-CA" sz="1100" dirty="0">
                <a:ea typeface="ヒラギノ角ゴ Pro W3" charset="0"/>
                <a:cs typeface="ヒラギノ角ゴ Pro W3" charset="0"/>
              </a:rPr>
              <a:t>des parties </a:t>
            </a:r>
            <a:r>
              <a:rPr lang="fr-CA" sz="1100" dirty="0" smtClean="0">
                <a:ea typeface="ヒラギノ角ゴ Pro W3" charset="0"/>
                <a:cs typeface="ヒラギノ角ゴ Pro W3" charset="0"/>
              </a:rPr>
              <a:t>prenantes » à l’étape 1.2 </a:t>
            </a:r>
            <a:r>
              <a:rPr lang="fr-CA" sz="1100" dirty="0">
                <a:ea typeface="ヒラギノ角ゴ Pro W3" charset="0"/>
                <a:cs typeface="ヒラギノ角ゴ Pro W3" charset="0"/>
              </a:rPr>
              <a:t>de la démarche BNQ </a:t>
            </a:r>
            <a:r>
              <a:rPr lang="fr-CA" sz="1100" dirty="0" smtClean="0">
                <a:ea typeface="ヒラギノ角ゴ Pro W3" charset="0"/>
                <a:cs typeface="ヒラギノ角ゴ Pro W3" charset="0"/>
              </a:rPr>
              <a:t>21000.</a:t>
            </a:r>
          </a:p>
          <a:p>
            <a:endParaRPr lang="fr-CA" sz="1100" dirty="0" smtClean="0">
              <a:ea typeface="ヒラギノ角ゴ Pro W3" charset="0"/>
              <a:cs typeface="ヒラギノ角ゴ Pro W3" charset="0"/>
            </a:endParaRPr>
          </a:p>
          <a:p>
            <a:r>
              <a:rPr lang="fr-CA" sz="1100" dirty="0" smtClean="0">
                <a:ea typeface="ヒラギノ角ゴ Pro W3" charset="0"/>
                <a:cs typeface="ヒラギノ角ゴ Pro W3" charset="0"/>
              </a:rPr>
              <a:t>Autre référence : </a:t>
            </a:r>
            <a:r>
              <a:rPr lang="fr-CA" sz="1100" dirty="0" smtClean="0">
                <a:ea typeface="ヒラギノ角ゴ Pro W3" charset="0"/>
                <a:cs typeface="ヒラギノ角ゴ Pro W3" charset="0"/>
                <a:hlinkClick r:id="rId5"/>
              </a:rPr>
              <a:t>http</a:t>
            </a:r>
            <a:r>
              <a:rPr lang="fr-CA" sz="1100" dirty="0">
                <a:ea typeface="ヒラギノ角ゴ Pro W3" charset="0"/>
                <a:cs typeface="ヒラギノ角ゴ Pro W3" charset="0"/>
                <a:hlinkClick r:id="rId5"/>
              </a:rPr>
              <a:t>://</a:t>
            </a:r>
            <a:r>
              <a:rPr lang="fr-CA" sz="1100" dirty="0" smtClean="0">
                <a:ea typeface="ヒラギノ角ゴ Pro W3" charset="0"/>
                <a:cs typeface="ヒラギノ角ゴ Pro W3" charset="0"/>
                <a:hlinkClick r:id="rId5"/>
              </a:rPr>
              <a:t>www.eco2initiative.com/aller-plus-loin/theorie-des-parties-prenantes</a:t>
            </a:r>
            <a:endParaRPr lang="fr-CA" sz="1100" dirty="0" smtClean="0">
              <a:ea typeface="ヒラギノ角ゴ Pro W3" charset="0"/>
              <a:cs typeface="ヒラギノ角ゴ Pro W3" charset="0"/>
            </a:endParaRPr>
          </a:p>
          <a:p>
            <a:endParaRPr lang="fr-CA" sz="1100" dirty="0">
              <a:ea typeface="ヒラギノ角ゴ Pro W3" charset="0"/>
              <a:cs typeface="ヒラギノ角ゴ Pro W3" charset="0"/>
            </a:endParaRPr>
          </a:p>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39</a:t>
            </a:fld>
            <a:endParaRPr lang="fr-CA"/>
          </a:p>
        </p:txBody>
      </p:sp>
    </p:spTree>
    <p:extLst>
      <p:ext uri="{BB962C8B-B14F-4D97-AF65-F5344CB8AC3E}">
        <p14:creationId xmlns:p14="http://schemas.microsoft.com/office/powerpoint/2010/main" val="36833114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4</a:t>
            </a:fld>
            <a:endParaRPr lang="fr-CA"/>
          </a:p>
        </p:txBody>
      </p:sp>
    </p:spTree>
    <p:extLst>
      <p:ext uri="{BB962C8B-B14F-4D97-AF65-F5344CB8AC3E}">
        <p14:creationId xmlns:p14="http://schemas.microsoft.com/office/powerpoint/2010/main" val="127626656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68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p>
            <a:endParaRPr lang="fr-CA" dirty="0"/>
          </a:p>
          <a:p>
            <a:r>
              <a:rPr lang="fr-CA" sz="1000" dirty="0"/>
              <a:t>La consultation des parties prenantes est un élément important dans une démarche de développement durable. </a:t>
            </a:r>
            <a:r>
              <a:rPr lang="fr-CA" sz="1000" dirty="0" smtClean="0"/>
              <a:t>Le but </a:t>
            </a:r>
            <a:r>
              <a:rPr lang="fr-CA" sz="1000" dirty="0"/>
              <a:t>de cette consultation </a:t>
            </a:r>
            <a:r>
              <a:rPr lang="fr-CA" sz="1000" dirty="0" smtClean="0"/>
              <a:t>est de </a:t>
            </a:r>
            <a:r>
              <a:rPr lang="fr-CA" sz="1000" dirty="0"/>
              <a:t>recueillir </a:t>
            </a:r>
            <a:r>
              <a:rPr lang="fr-CA" sz="1000" dirty="0" smtClean="0"/>
              <a:t>les perceptions </a:t>
            </a:r>
            <a:r>
              <a:rPr lang="fr-CA" sz="1000" dirty="0"/>
              <a:t>et </a:t>
            </a:r>
            <a:r>
              <a:rPr lang="fr-CA" sz="1000" dirty="0" smtClean="0"/>
              <a:t>les attentes des parties prenantes selon les </a:t>
            </a:r>
            <a:r>
              <a:rPr lang="fr-CA" sz="1000" dirty="0"/>
              <a:t>enjeux de développement durable </a:t>
            </a:r>
            <a:r>
              <a:rPr lang="fr-CA" sz="1000" dirty="0" smtClean="0"/>
              <a:t>auxquels l’organisation </a:t>
            </a:r>
            <a:r>
              <a:rPr lang="fr-CA" sz="1000" dirty="0"/>
              <a:t>est confrontée </a:t>
            </a:r>
            <a:r>
              <a:rPr lang="fr-CA" sz="1000" dirty="0" smtClean="0"/>
              <a:t>ou est susceptible d’être confrontée. </a:t>
            </a:r>
            <a:r>
              <a:rPr lang="fr-CA" sz="1000" dirty="0"/>
              <a:t>Les résultats de cette consultation </a:t>
            </a:r>
            <a:r>
              <a:rPr lang="fr-CA" sz="1000" dirty="0" smtClean="0"/>
              <a:t>aideront </a:t>
            </a:r>
            <a:r>
              <a:rPr lang="fr-CA" sz="1000" dirty="0"/>
              <a:t>à </a:t>
            </a:r>
            <a:r>
              <a:rPr lang="fr-CA" sz="1000" dirty="0" smtClean="0"/>
              <a:t>l’établissement de la priorité des actions. </a:t>
            </a:r>
            <a:r>
              <a:rPr lang="fr-CA" sz="1000" dirty="0"/>
              <a:t> </a:t>
            </a:r>
            <a:endParaRPr lang="fr-CA" sz="1000" dirty="0" smtClean="0"/>
          </a:p>
          <a:p>
            <a:endParaRPr lang="fr-CA" sz="1000" dirty="0"/>
          </a:p>
          <a:p>
            <a:r>
              <a:rPr lang="fr-CA" sz="1000" dirty="0" smtClean="0"/>
              <a:t>Le grand défi du développement durable est de tendre le plus possible vers la convergence des actions à partir des intérêts communs des parties prenantes. Une meilleure compréhension des intérêts des parties prenantes est l’une des conditions d’une meilleure performance globale de l’organisation.</a:t>
            </a:r>
          </a:p>
          <a:p>
            <a:endParaRPr lang="fr-CA" sz="1000" dirty="0"/>
          </a:p>
          <a:p>
            <a:r>
              <a:rPr lang="fr-CA" dirty="0" smtClean="0"/>
              <a:t>Pour plus de renseignements :</a:t>
            </a:r>
            <a:endParaRPr lang="fr-CA" dirty="0"/>
          </a:p>
          <a:p>
            <a:r>
              <a:rPr lang="fr-CA" dirty="0">
                <a:ea typeface="ヒラギノ角ゴ Pro W3" pitchFamily="16" charset="-128"/>
                <a:hlinkClick r:id="rId3"/>
              </a:rPr>
              <a:t>http://</a:t>
            </a:r>
            <a:r>
              <a:rPr lang="fr-CA" dirty="0" smtClean="0">
                <a:ea typeface="ヒラギノ角ゴ Pro W3" pitchFamily="16" charset="-128"/>
                <a:hlinkClick r:id="rId3"/>
              </a:rPr>
              <a:t>www.eco2initiative.com/aller-plus-loin/theorie-des-parties-prenantes</a:t>
            </a:r>
            <a:endParaRPr lang="fr-CA" dirty="0" smtClean="0">
              <a:ea typeface="ヒラギノ角ゴ Pro W3" pitchFamily="16" charset="-128"/>
            </a:endParaRPr>
          </a:p>
          <a:p>
            <a:endParaRPr lang="fr-CA" dirty="0" smtClean="0">
              <a:ea typeface="ヒラギノ角ゴ Pro W3" pitchFamily="16" charset="-128"/>
            </a:endParaRPr>
          </a:p>
        </p:txBody>
      </p:sp>
      <p:sp>
        <p:nvSpPr>
          <p:cNvPr id="3768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31731" indent="-281435" eaLnBrk="0" hangingPunct="0">
              <a:defRPr>
                <a:solidFill>
                  <a:schemeClr val="tx1"/>
                </a:solidFill>
                <a:latin typeface="Arial" pitchFamily="34" charset="0"/>
                <a:cs typeface="Arial" pitchFamily="34" charset="0"/>
              </a:defRPr>
            </a:lvl2pPr>
            <a:lvl3pPr marL="1125741" indent="-225148" eaLnBrk="0" hangingPunct="0">
              <a:defRPr>
                <a:solidFill>
                  <a:schemeClr val="tx1"/>
                </a:solidFill>
                <a:latin typeface="Arial" pitchFamily="34" charset="0"/>
                <a:cs typeface="Arial" pitchFamily="34" charset="0"/>
              </a:defRPr>
            </a:lvl3pPr>
            <a:lvl4pPr marL="1576037" indent="-225148" eaLnBrk="0" hangingPunct="0">
              <a:defRPr>
                <a:solidFill>
                  <a:schemeClr val="tx1"/>
                </a:solidFill>
                <a:latin typeface="Arial" pitchFamily="34" charset="0"/>
                <a:cs typeface="Arial" pitchFamily="34" charset="0"/>
              </a:defRPr>
            </a:lvl4pPr>
            <a:lvl5pPr marL="2026333" indent="-225148" eaLnBrk="0" hangingPunct="0">
              <a:defRPr>
                <a:solidFill>
                  <a:schemeClr val="tx1"/>
                </a:solidFill>
                <a:latin typeface="Arial" pitchFamily="34" charset="0"/>
                <a:cs typeface="Arial" pitchFamily="34" charset="0"/>
              </a:defRPr>
            </a:lvl5pPr>
            <a:lvl6pPr marL="2476630" indent="-225148" eaLnBrk="0" fontAlgn="base" hangingPunct="0">
              <a:spcBef>
                <a:spcPct val="0"/>
              </a:spcBef>
              <a:spcAft>
                <a:spcPct val="0"/>
              </a:spcAft>
              <a:defRPr>
                <a:solidFill>
                  <a:schemeClr val="tx1"/>
                </a:solidFill>
                <a:latin typeface="Arial" pitchFamily="34" charset="0"/>
                <a:cs typeface="Arial" pitchFamily="34" charset="0"/>
              </a:defRPr>
            </a:lvl6pPr>
            <a:lvl7pPr marL="2926926" indent="-225148" eaLnBrk="0" fontAlgn="base" hangingPunct="0">
              <a:spcBef>
                <a:spcPct val="0"/>
              </a:spcBef>
              <a:spcAft>
                <a:spcPct val="0"/>
              </a:spcAft>
              <a:defRPr>
                <a:solidFill>
                  <a:schemeClr val="tx1"/>
                </a:solidFill>
                <a:latin typeface="Arial" pitchFamily="34" charset="0"/>
                <a:cs typeface="Arial" pitchFamily="34" charset="0"/>
              </a:defRPr>
            </a:lvl7pPr>
            <a:lvl8pPr marL="3377222" indent="-225148" eaLnBrk="0" fontAlgn="base" hangingPunct="0">
              <a:spcBef>
                <a:spcPct val="0"/>
              </a:spcBef>
              <a:spcAft>
                <a:spcPct val="0"/>
              </a:spcAft>
              <a:defRPr>
                <a:solidFill>
                  <a:schemeClr val="tx1"/>
                </a:solidFill>
                <a:latin typeface="Arial" pitchFamily="34" charset="0"/>
                <a:cs typeface="Arial" pitchFamily="34" charset="0"/>
              </a:defRPr>
            </a:lvl8pPr>
            <a:lvl9pPr marL="3827518" indent="-225148"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D1DD57B-3355-43B4-B85F-489419E7216A}" type="slidenum">
              <a:rPr lang="fr-CA" smtClean="0"/>
              <a:pPr eaLnBrk="1" hangingPunct="1"/>
              <a:t>40</a:t>
            </a:fld>
            <a:endParaRPr lang="fr-CA"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CA" sz="1000" dirty="0"/>
              <a:t>Maintenant que l’organisation a </a:t>
            </a:r>
            <a:r>
              <a:rPr lang="fr-CA" sz="1000" dirty="0" smtClean="0"/>
              <a:t>nommé </a:t>
            </a:r>
            <a:r>
              <a:rPr lang="fr-CA" sz="1000" dirty="0"/>
              <a:t>un responsable pour l’implantation de la </a:t>
            </a:r>
            <a:r>
              <a:rPr lang="fr-CA" sz="1000" dirty="0" smtClean="0"/>
              <a:t>Démarche </a:t>
            </a:r>
            <a:r>
              <a:rPr lang="fr-CA" sz="1000" dirty="0"/>
              <a:t>BNQ 21000, </a:t>
            </a:r>
            <a:r>
              <a:rPr lang="fr-CA" sz="1000" dirty="0" smtClean="0"/>
              <a:t>elle </a:t>
            </a:r>
            <a:r>
              <a:rPr lang="fr-CA" sz="1000" dirty="0"/>
              <a:t>doit lui fournir tout le </a:t>
            </a:r>
            <a:r>
              <a:rPr lang="fr-CA" sz="1000" dirty="0" smtClean="0"/>
              <a:t>soutien </a:t>
            </a:r>
            <a:r>
              <a:rPr lang="fr-CA" sz="1000" dirty="0"/>
              <a:t>nécessaire pour mener </a:t>
            </a:r>
            <a:r>
              <a:rPr lang="fr-CA" sz="1000" dirty="0" smtClean="0"/>
              <a:t>avec </a:t>
            </a:r>
            <a:r>
              <a:rPr lang="fr-CA" sz="1000" dirty="0"/>
              <a:t>succès l’implantation de la </a:t>
            </a:r>
            <a:r>
              <a:rPr lang="fr-CA" sz="1000" dirty="0" smtClean="0"/>
              <a:t>Démarche </a:t>
            </a:r>
            <a:r>
              <a:rPr lang="fr-CA" sz="1000" dirty="0"/>
              <a:t>BNQ </a:t>
            </a:r>
            <a:r>
              <a:rPr lang="fr-CA" sz="1000" dirty="0" smtClean="0"/>
              <a:t>21000. Il est primordial de </a:t>
            </a:r>
            <a:r>
              <a:rPr lang="fr-CA" sz="1000" dirty="0"/>
              <a:t>lui </a:t>
            </a:r>
            <a:r>
              <a:rPr lang="fr-CA" sz="1000" dirty="0" smtClean="0"/>
              <a:t>donner </a:t>
            </a:r>
            <a:r>
              <a:rPr lang="fr-CA" sz="1000" dirty="0"/>
              <a:t>un rôle officiel dans la structure organisationnelle et </a:t>
            </a:r>
            <a:r>
              <a:rPr lang="fr-CA" sz="1000" dirty="0" smtClean="0"/>
              <a:t>de le </a:t>
            </a:r>
            <a:r>
              <a:rPr lang="fr-CA" sz="1000" dirty="0"/>
              <a:t>communiquer à tous les </a:t>
            </a:r>
            <a:r>
              <a:rPr lang="fr-CA" sz="1000" dirty="0" smtClean="0"/>
              <a:t>employés. Son </a:t>
            </a:r>
            <a:r>
              <a:rPr lang="fr-CA" sz="1000" dirty="0"/>
              <a:t>rôle l’amènera facilement à la haute direction, si ce n’est </a:t>
            </a:r>
            <a:r>
              <a:rPr lang="fr-CA" sz="1000" dirty="0" smtClean="0"/>
              <a:t>pas déjà l’un </a:t>
            </a:r>
            <a:r>
              <a:rPr lang="fr-CA" sz="1000" dirty="0"/>
              <a:t>de ses membres, pour faire valoir les changements à mettre en œuvre au sein de l’organisation et </a:t>
            </a:r>
            <a:r>
              <a:rPr lang="fr-CA" sz="1000" dirty="0" smtClean="0"/>
              <a:t>communiquer le suivi.</a:t>
            </a:r>
          </a:p>
          <a:p>
            <a:endParaRPr lang="fr-CA" sz="1000" dirty="0"/>
          </a:p>
          <a:p>
            <a:r>
              <a:rPr lang="fr-CA" sz="1000" dirty="0"/>
              <a:t>Voir l’outil </a:t>
            </a:r>
            <a:r>
              <a:rPr lang="fr-CA" sz="1000" dirty="0" smtClean="0"/>
              <a:t>« 8-1-1_10-consignes-accompagnement_Guide.docx »</a:t>
            </a:r>
            <a:r>
              <a:rPr lang="fr-CA" sz="1000" baseline="0" dirty="0" smtClean="0"/>
              <a:t> </a:t>
            </a:r>
            <a:r>
              <a:rPr lang="fr-CA" sz="1000" dirty="0" smtClean="0"/>
              <a:t>(</a:t>
            </a:r>
            <a:r>
              <a:rPr lang="fr-CA" sz="1000" baseline="0" dirty="0" smtClean="0"/>
              <a:t>Volet </a:t>
            </a:r>
            <a:r>
              <a:rPr lang="fr-CA" sz="1000" dirty="0" smtClean="0"/>
              <a:t>3). </a:t>
            </a:r>
            <a:endParaRPr lang="fr-CA" sz="1000" dirty="0"/>
          </a:p>
          <a:p>
            <a:endParaRPr lang="fr-CA" sz="1000" dirty="0"/>
          </a:p>
          <a:p>
            <a:r>
              <a:rPr lang="fr-CA" sz="1000" dirty="0"/>
              <a:t>De plus, </a:t>
            </a:r>
            <a:r>
              <a:rPr lang="fr-CA" sz="1000" dirty="0" smtClean="0"/>
              <a:t>la présence d’un </a:t>
            </a:r>
            <a:r>
              <a:rPr lang="fr-CA" sz="1000" dirty="0"/>
              <a:t>comité de développement durable pour </a:t>
            </a:r>
            <a:r>
              <a:rPr lang="fr-CA" sz="1000" dirty="0" smtClean="0"/>
              <a:t>soutenir </a:t>
            </a:r>
            <a:r>
              <a:rPr lang="fr-CA" sz="1000" dirty="0"/>
              <a:t>le responsable </a:t>
            </a:r>
            <a:r>
              <a:rPr lang="fr-CA" sz="1000" dirty="0" smtClean="0"/>
              <a:t>lors </a:t>
            </a:r>
            <a:r>
              <a:rPr lang="fr-CA" sz="1000" dirty="0"/>
              <a:t>de l’élaboration du plan d’action et de sa mise en œuvre favorise également le succès de l’implantation.  </a:t>
            </a:r>
          </a:p>
          <a:p>
            <a:r>
              <a:rPr lang="fr-CA" sz="1000" dirty="0"/>
              <a:t>Voir l’outil </a:t>
            </a:r>
            <a:r>
              <a:rPr lang="fr-CA" sz="1000" dirty="0" smtClean="0"/>
              <a:t>« 4-2-1_Comite-interne-dd_Guide.docx » (Volet 2).</a:t>
            </a:r>
            <a:endParaRPr lang="fr-CA" sz="1000" dirty="0"/>
          </a:p>
          <a:p>
            <a:endParaRPr lang="fr-CA" sz="1000" dirty="0"/>
          </a:p>
          <a:p>
            <a:r>
              <a:rPr lang="fr-CA" sz="1000" dirty="0" smtClean="0"/>
              <a:t>Pour </a:t>
            </a:r>
            <a:r>
              <a:rPr lang="fr-CA" sz="1000" dirty="0"/>
              <a:t>favoriser le changement organisationnel, il </a:t>
            </a:r>
            <a:r>
              <a:rPr lang="fr-CA" sz="1000" dirty="0" smtClean="0"/>
              <a:t>est souhaitable d’implanter </a:t>
            </a:r>
            <a:r>
              <a:rPr lang="fr-CA" sz="1000" dirty="0"/>
              <a:t>le changement au sein de la stratégie </a:t>
            </a:r>
            <a:r>
              <a:rPr lang="fr-CA" sz="1000" dirty="0" smtClean="0"/>
              <a:t>d’affaires. Il </a:t>
            </a:r>
            <a:r>
              <a:rPr lang="fr-CA" sz="1000" dirty="0"/>
              <a:t>est </a:t>
            </a:r>
            <a:r>
              <a:rPr lang="fr-CA" sz="1000" dirty="0" smtClean="0"/>
              <a:t>bien sur possible </a:t>
            </a:r>
            <a:r>
              <a:rPr lang="fr-CA" sz="1000" dirty="0"/>
              <a:t>de </a:t>
            </a:r>
            <a:r>
              <a:rPr lang="fr-CA" sz="1000" dirty="0" smtClean="0"/>
              <a:t>commencer </a:t>
            </a:r>
            <a:r>
              <a:rPr lang="fr-CA" sz="1000" dirty="0"/>
              <a:t>la </a:t>
            </a:r>
            <a:r>
              <a:rPr lang="fr-CA" sz="1000" dirty="0" smtClean="0"/>
              <a:t>Démarche </a:t>
            </a:r>
            <a:r>
              <a:rPr lang="fr-CA" sz="1000" dirty="0"/>
              <a:t>BNQ 21000 entre </a:t>
            </a:r>
            <a:r>
              <a:rPr lang="fr-CA" sz="1000" dirty="0" smtClean="0"/>
              <a:t>deux processus </a:t>
            </a:r>
            <a:r>
              <a:rPr lang="fr-CA" sz="1000" dirty="0"/>
              <a:t>de planification stratégique. </a:t>
            </a:r>
            <a:r>
              <a:rPr lang="fr-CA" sz="1000" dirty="0" smtClean="0"/>
              <a:t>Il faudra toutefois assurer</a:t>
            </a:r>
            <a:r>
              <a:rPr lang="fr-CA" sz="1000" baseline="0" dirty="0" smtClean="0"/>
              <a:t> l’arrimage</a:t>
            </a:r>
            <a:r>
              <a:rPr lang="fr-CA" sz="1000" dirty="0" smtClean="0"/>
              <a:t> de la Démarche BNQ 21000 lors </a:t>
            </a:r>
            <a:r>
              <a:rPr lang="fr-CA" sz="1000" dirty="0"/>
              <a:t>du démarrage de </a:t>
            </a:r>
            <a:r>
              <a:rPr lang="fr-CA" sz="1000" dirty="0" smtClean="0"/>
              <a:t>la révision </a:t>
            </a:r>
            <a:r>
              <a:rPr lang="fr-CA" sz="1000" dirty="0"/>
              <a:t>de la planification </a:t>
            </a:r>
            <a:r>
              <a:rPr lang="fr-CA" sz="1000" dirty="0" smtClean="0"/>
              <a:t>stratégique.    </a:t>
            </a:r>
            <a:endParaRPr lang="fr-CA" sz="1000" dirty="0"/>
          </a:p>
          <a:p>
            <a:endParaRPr lang="fr-CA" sz="1000" dirty="0"/>
          </a:p>
          <a:p>
            <a:endParaRPr lang="fr-CA" sz="1000" dirty="0"/>
          </a:p>
          <a:p>
            <a:endParaRPr lang="fr-CA" dirty="0"/>
          </a:p>
          <a:p>
            <a:endParaRPr lang="fr-CA" dirty="0" smtClean="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41</a:t>
            </a:fld>
            <a:endParaRPr lang="fr-CA"/>
          </a:p>
        </p:txBody>
      </p:sp>
    </p:spTree>
    <p:extLst>
      <p:ext uri="{BB962C8B-B14F-4D97-AF65-F5344CB8AC3E}">
        <p14:creationId xmlns:p14="http://schemas.microsoft.com/office/powerpoint/2010/main" val="326810756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42</a:t>
            </a:fld>
            <a:endParaRPr lang="fr-CA"/>
          </a:p>
        </p:txBody>
      </p:sp>
    </p:spTree>
    <p:extLst>
      <p:ext uri="{BB962C8B-B14F-4D97-AF65-F5344CB8AC3E}">
        <p14:creationId xmlns:p14="http://schemas.microsoft.com/office/powerpoint/2010/main" val="375385544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a:t>Voir </a:t>
            </a:r>
            <a:r>
              <a:rPr lang="fr-CA" dirty="0" smtClean="0"/>
              <a:t>document  </a:t>
            </a:r>
            <a:r>
              <a:rPr lang="fr-CA" i="1" dirty="0" smtClean="0"/>
              <a:t>Le </a:t>
            </a:r>
            <a:r>
              <a:rPr lang="fr-CA" i="1" dirty="0"/>
              <a:t>développement durable au profit de la </a:t>
            </a:r>
            <a:r>
              <a:rPr lang="fr-CA" i="1" dirty="0" smtClean="0"/>
              <a:t>performance </a:t>
            </a:r>
            <a:r>
              <a:rPr lang="fr-CA" dirty="0" smtClean="0"/>
              <a:t>dans l’onglet « Références et outils complémentaires ».</a:t>
            </a:r>
            <a:endParaRPr lang="fr-CA" dirty="0"/>
          </a:p>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43</a:t>
            </a:fld>
            <a:endParaRPr lang="fr-CA"/>
          </a:p>
        </p:txBody>
      </p:sp>
    </p:spTree>
    <p:extLst>
      <p:ext uri="{BB962C8B-B14F-4D97-AF65-F5344CB8AC3E}">
        <p14:creationId xmlns:p14="http://schemas.microsoft.com/office/powerpoint/2010/main" val="227250808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44</a:t>
            </a:fld>
            <a:endParaRPr lang="fr-CA"/>
          </a:p>
        </p:txBody>
      </p:sp>
    </p:spTree>
    <p:extLst>
      <p:ext uri="{BB962C8B-B14F-4D97-AF65-F5344CB8AC3E}">
        <p14:creationId xmlns:p14="http://schemas.microsoft.com/office/powerpoint/2010/main" val="226085500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t>Remplir la zone rouge.</a:t>
            </a:r>
          </a:p>
          <a:p>
            <a:endParaRPr lang="fr-CA" dirty="0"/>
          </a:p>
          <a:p>
            <a:r>
              <a:rPr lang="fr-CA" dirty="0" smtClean="0"/>
              <a:t>Mettre en perspective les informations relatives au secteur d’activité.   </a:t>
            </a:r>
            <a:endParaRPr lang="fr-CA" dirty="0"/>
          </a:p>
          <a:p>
            <a:r>
              <a:rPr lang="fr-CA" dirty="0" smtClean="0"/>
              <a:t>Intégrer les informations dans le visuel.</a:t>
            </a:r>
          </a:p>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45</a:t>
            </a:fld>
            <a:endParaRPr lang="fr-CA"/>
          </a:p>
        </p:txBody>
      </p:sp>
    </p:spTree>
    <p:extLst>
      <p:ext uri="{BB962C8B-B14F-4D97-AF65-F5344CB8AC3E}">
        <p14:creationId xmlns:p14="http://schemas.microsoft.com/office/powerpoint/2010/main" val="403397877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t>Échange :</a:t>
            </a:r>
            <a:endParaRPr lang="fr-CA" baseline="0" dirty="0" smtClean="0"/>
          </a:p>
          <a:p>
            <a:endParaRPr lang="fr-CA" dirty="0"/>
          </a:p>
          <a:p>
            <a:r>
              <a:rPr lang="fr-CA" dirty="0" smtClean="0"/>
              <a:t>Demander aux participants leurs perceptions par</a:t>
            </a:r>
            <a:r>
              <a:rPr lang="fr-CA" baseline="0" dirty="0" smtClean="0"/>
              <a:t> rapport</a:t>
            </a:r>
            <a:r>
              <a:rPr lang="fr-CA" dirty="0" smtClean="0"/>
              <a:t> aux attentes des parties prenantes du secteur d’activité.</a:t>
            </a:r>
          </a:p>
          <a:p>
            <a:endParaRPr lang="fr-CA" dirty="0"/>
          </a:p>
          <a:p>
            <a:r>
              <a:rPr lang="fr-CA" dirty="0" smtClean="0"/>
              <a:t>Revenir sur les notions concernant</a:t>
            </a:r>
            <a:r>
              <a:rPr lang="fr-CA" baseline="0" dirty="0" smtClean="0"/>
              <a:t> les</a:t>
            </a:r>
            <a:r>
              <a:rPr lang="fr-CA" dirty="0" smtClean="0"/>
              <a:t> parties prenantes énoncées un peu plus tôt dans la présentation.</a:t>
            </a:r>
          </a:p>
          <a:p>
            <a:endParaRPr lang="fr-CA" dirty="0"/>
          </a:p>
          <a:p>
            <a:r>
              <a:rPr lang="fr-CA" dirty="0" smtClean="0"/>
              <a:t>Cet échange permettra d’introduire l’exercice suivant et</a:t>
            </a:r>
            <a:r>
              <a:rPr lang="fr-CA" baseline="0" dirty="0" smtClean="0"/>
              <a:t> de faciliter son exécution</a:t>
            </a:r>
            <a:r>
              <a:rPr lang="fr-CA" dirty="0" smtClean="0"/>
              <a:t>.</a:t>
            </a:r>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46</a:t>
            </a:fld>
            <a:endParaRPr lang="fr-CA"/>
          </a:p>
        </p:txBody>
      </p:sp>
    </p:spTree>
    <p:extLst>
      <p:ext uri="{BB962C8B-B14F-4D97-AF65-F5344CB8AC3E}">
        <p14:creationId xmlns:p14="http://schemas.microsoft.com/office/powerpoint/2010/main" val="319062032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CA" dirty="0">
              <a:solidFill>
                <a:schemeClr val="tx1"/>
              </a:solidFill>
            </a:endParaRPr>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47</a:t>
            </a:fld>
            <a:endParaRPr lang="fr-CA"/>
          </a:p>
        </p:txBody>
      </p:sp>
    </p:spTree>
    <p:extLst>
      <p:ext uri="{BB962C8B-B14F-4D97-AF65-F5344CB8AC3E}">
        <p14:creationId xmlns:p14="http://schemas.microsoft.com/office/powerpoint/2010/main" val="267944808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t>À l’aide du </a:t>
            </a:r>
            <a:r>
              <a:rPr lang="fr-CA" i="0" dirty="0" smtClean="0"/>
              <a:t>Guide sur les bénéfices d’une démarche de développement durable pour les entreprises québécoises</a:t>
            </a:r>
            <a:r>
              <a:rPr lang="fr-CA" dirty="0" smtClean="0"/>
              <a:t>, voir l’onglet « Références et outils complémentaires », soumettre les principaux </a:t>
            </a:r>
            <a:r>
              <a:rPr lang="fr-CA" dirty="0"/>
              <a:t> </a:t>
            </a:r>
            <a:r>
              <a:rPr lang="fr-CA" dirty="0" smtClean="0"/>
              <a:t>bénéfices et demander aux participants de réfléchir en sous-groupes de 4 personnes (dix minutes).</a:t>
            </a:r>
          </a:p>
          <a:p>
            <a:endParaRPr lang="fr-CA" dirty="0"/>
          </a:p>
          <a:p>
            <a:r>
              <a:rPr lang="fr-CA" dirty="0" smtClean="0"/>
              <a:t>1) Nommer un porte-parole.</a:t>
            </a:r>
          </a:p>
          <a:p>
            <a:r>
              <a:rPr lang="fr-CA" dirty="0" smtClean="0"/>
              <a:t>2) Répondre à la question</a:t>
            </a:r>
            <a:r>
              <a:rPr lang="fr-CA" dirty="0"/>
              <a:t> </a:t>
            </a:r>
            <a:r>
              <a:rPr lang="fr-CA" dirty="0" smtClean="0"/>
              <a:t>suivante: « Quels seraient les bénéfices souhaités pour l’organisation à la suite de l’implantation de la Démarche BNQ 21000? »  </a:t>
            </a:r>
          </a:p>
          <a:p>
            <a:r>
              <a:rPr lang="fr-CA" dirty="0"/>
              <a:t>4</a:t>
            </a:r>
            <a:r>
              <a:rPr lang="fr-CA" dirty="0" smtClean="0"/>
              <a:t>) Ensuite, prioriser chacun des bénéfices énoncés (haute importance, moyenne importance, peu d’importance).</a:t>
            </a:r>
          </a:p>
          <a:p>
            <a:r>
              <a:rPr lang="fr-CA" dirty="0"/>
              <a:t>4</a:t>
            </a:r>
            <a:r>
              <a:rPr lang="fr-CA" dirty="0" smtClean="0"/>
              <a:t>) Pour chacun des bénéfices de haute importance, expliquer pourquoi il est prioritaire (autrement dit quel effet cela pourrait-il avoir sur l’organisation) et donner des exemples d’actions qui pourraient permettre d’aller chercher ces bénéfices.</a:t>
            </a:r>
          </a:p>
          <a:p>
            <a:endParaRPr lang="fr-CA" dirty="0"/>
          </a:p>
          <a:p>
            <a:r>
              <a:rPr lang="fr-CA" dirty="0" smtClean="0"/>
              <a:t>Ensuite, présenter les priorités, expliquer et proposer quelques actions.</a:t>
            </a:r>
          </a:p>
          <a:p>
            <a:endParaRPr lang="fr-CA" dirty="0"/>
          </a:p>
          <a:p>
            <a:r>
              <a:rPr lang="fr-CA" dirty="0" smtClean="0"/>
              <a:t>La réflexion de cet atelier permettra d’alimenter le travail des intervenants clés qui participeront à la sélection des enjeux prioritaires et à l’élaboration du plan d’action.</a:t>
            </a:r>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48</a:t>
            </a:fld>
            <a:endParaRPr lang="fr-CA"/>
          </a:p>
        </p:txBody>
      </p:sp>
    </p:spTree>
    <p:extLst>
      <p:ext uri="{BB962C8B-B14F-4D97-AF65-F5344CB8AC3E}">
        <p14:creationId xmlns:p14="http://schemas.microsoft.com/office/powerpoint/2010/main" val="158679816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t>À l’aide de la planification détaillée, proposer l’échéancier aux participants et communiquer les étapes pour lesquelles ils seront interpelés.</a:t>
            </a:r>
          </a:p>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49</a:t>
            </a:fld>
            <a:endParaRPr lang="fr-CA"/>
          </a:p>
        </p:txBody>
      </p:sp>
    </p:spTree>
    <p:extLst>
      <p:ext uri="{BB962C8B-B14F-4D97-AF65-F5344CB8AC3E}">
        <p14:creationId xmlns:p14="http://schemas.microsoft.com/office/powerpoint/2010/main" val="33657210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t>Voici un exercice pour briser</a:t>
            </a:r>
            <a:r>
              <a:rPr lang="fr-CA" baseline="0" dirty="0" smtClean="0"/>
              <a:t> la </a:t>
            </a:r>
            <a:r>
              <a:rPr lang="fr-CA" dirty="0" smtClean="0"/>
              <a:t>glace et pour amener les participants à vivre l’atelier. Cet exercice est également une mise en contexte de la notion de développement durable.</a:t>
            </a:r>
          </a:p>
          <a:p>
            <a:endParaRPr lang="fr-CA" dirty="0"/>
          </a:p>
          <a:p>
            <a:r>
              <a:rPr lang="fr-CA" dirty="0" smtClean="0"/>
              <a:t>EXERCICE :</a:t>
            </a:r>
          </a:p>
          <a:p>
            <a:endParaRPr lang="fr-CA" dirty="0"/>
          </a:p>
          <a:p>
            <a:pPr marL="228600" indent="-228600">
              <a:buAutoNum type="arabicParenR"/>
            </a:pPr>
            <a:r>
              <a:rPr lang="fr-CA" dirty="0" smtClean="0"/>
              <a:t>Demander aux participants de faire des équipes</a:t>
            </a:r>
            <a:r>
              <a:rPr lang="fr-CA" baseline="0" dirty="0" smtClean="0"/>
              <a:t> de</a:t>
            </a:r>
            <a:r>
              <a:rPr lang="fr-CA" dirty="0" smtClean="0"/>
              <a:t> deux</a:t>
            </a:r>
            <a:r>
              <a:rPr lang="fr-CA" baseline="0" dirty="0" smtClean="0"/>
              <a:t> personnes.</a:t>
            </a:r>
            <a:endParaRPr lang="fr-CA" dirty="0" smtClean="0"/>
          </a:p>
          <a:p>
            <a:endParaRPr lang="fr-CA" dirty="0"/>
          </a:p>
          <a:p>
            <a:pPr marL="228600" indent="-228600">
              <a:buAutoNum type="arabicParenR" startAt="2"/>
            </a:pPr>
            <a:r>
              <a:rPr lang="fr-CA" dirty="0" smtClean="0"/>
              <a:t>L’un des membres</a:t>
            </a:r>
            <a:r>
              <a:rPr lang="fr-CA" baseline="0" dirty="0" smtClean="0"/>
              <a:t> de l’équipe</a:t>
            </a:r>
            <a:r>
              <a:rPr lang="fr-CA" dirty="0" smtClean="0"/>
              <a:t> regarde l’écran et l’autre se met en position pour ne pas voir l’écran.  </a:t>
            </a:r>
          </a:p>
          <a:p>
            <a:pPr marL="228600" indent="-228600">
              <a:buAutoNum type="arabicParenR" startAt="2"/>
            </a:pPr>
            <a:endParaRPr lang="fr-CA" dirty="0"/>
          </a:p>
          <a:p>
            <a:pPr marL="228600" indent="-228600">
              <a:buAutoNum type="arabicParenR" startAt="2"/>
            </a:pPr>
            <a:r>
              <a:rPr lang="fr-CA" dirty="0" smtClean="0"/>
              <a:t>Le participant qui ne regarde pas l’écran doit avoir un crayon à l’encre et un papier.</a:t>
            </a:r>
          </a:p>
          <a:p>
            <a:pPr marL="228600" indent="-228600">
              <a:buAutoNum type="arabicParenR" startAt="2"/>
            </a:pPr>
            <a:endParaRPr lang="fr-CA" dirty="0"/>
          </a:p>
          <a:p>
            <a:r>
              <a:rPr lang="fr-CA" dirty="0" smtClean="0"/>
              <a:t>On poursuit l’exercice à l’aide de la diapositive suivante.</a:t>
            </a:r>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5</a:t>
            </a:fld>
            <a:endParaRPr lang="fr-CA"/>
          </a:p>
        </p:txBody>
      </p:sp>
    </p:spTree>
    <p:extLst>
      <p:ext uri="{BB962C8B-B14F-4D97-AF65-F5344CB8AC3E}">
        <p14:creationId xmlns:p14="http://schemas.microsoft.com/office/powerpoint/2010/main" val="226613095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t>Intégrer la planification détaillée effectuée à l’étape 0.3,</a:t>
            </a:r>
            <a:r>
              <a:rPr lang="fr-CA" baseline="0" dirty="0" smtClean="0"/>
              <a:t> document « 0-3-2_Planification-activites_Outil.xlsx »</a:t>
            </a:r>
            <a:r>
              <a:rPr lang="fr-CA" dirty="0" smtClean="0"/>
              <a:t>.</a:t>
            </a:r>
          </a:p>
          <a:p>
            <a:endParaRPr lang="fr-CA" dirty="0"/>
          </a:p>
          <a:p>
            <a:pPr marL="0" marR="0" indent="0" algn="l" defTabSz="914400" rtl="0" eaLnBrk="0" fontAlgn="base" latinLnBrk="0" hangingPunct="0">
              <a:lnSpc>
                <a:spcPct val="100000"/>
              </a:lnSpc>
              <a:spcBef>
                <a:spcPct val="30000"/>
              </a:spcBef>
              <a:spcAft>
                <a:spcPct val="0"/>
              </a:spcAft>
              <a:buClrTx/>
              <a:buSzTx/>
              <a:buFontTx/>
              <a:buNone/>
              <a:tabLst/>
              <a:defRPr/>
            </a:pPr>
            <a:r>
              <a:rPr lang="fr-CA" dirty="0" smtClean="0"/>
              <a:t>Avec</a:t>
            </a:r>
            <a:r>
              <a:rPr lang="fr-CA" baseline="0" dirty="0" smtClean="0"/>
              <a:t> l’</a:t>
            </a:r>
            <a:r>
              <a:rPr lang="fr-CA" dirty="0" smtClean="0"/>
              <a:t>échéancier,</a:t>
            </a:r>
            <a:r>
              <a:rPr lang="fr-CA" baseline="0" dirty="0" smtClean="0"/>
              <a:t> f</a:t>
            </a:r>
            <a:r>
              <a:rPr lang="fr-CA" dirty="0" smtClean="0"/>
              <a:t>aire un survol de chacune des étapes</a:t>
            </a:r>
            <a:r>
              <a:rPr lang="fr-CA" baseline="0" dirty="0" smtClean="0"/>
              <a:t> et des</a:t>
            </a:r>
            <a:r>
              <a:rPr lang="fr-CA" dirty="0" smtClean="0"/>
              <a:t> activités.</a:t>
            </a:r>
          </a:p>
          <a:p>
            <a:pPr marL="0" marR="0" indent="0" algn="l" defTabSz="914400" rtl="0" eaLnBrk="0" fontAlgn="base" latinLnBrk="0" hangingPunct="0">
              <a:lnSpc>
                <a:spcPct val="100000"/>
              </a:lnSpc>
              <a:spcBef>
                <a:spcPct val="30000"/>
              </a:spcBef>
              <a:spcAft>
                <a:spcPct val="0"/>
              </a:spcAft>
              <a:buClrTx/>
              <a:buSzTx/>
              <a:buFontTx/>
              <a:buNone/>
              <a:tabLst/>
              <a:defRPr/>
            </a:pPr>
            <a:endParaRPr lang="fr-CA" dirty="0"/>
          </a:p>
          <a:p>
            <a:r>
              <a:rPr lang="fr-CA" dirty="0" smtClean="0"/>
              <a:t>Proposer </a:t>
            </a:r>
            <a:r>
              <a:rPr lang="fr-CA" dirty="0"/>
              <a:t>un </a:t>
            </a:r>
            <a:r>
              <a:rPr lang="fr-CA" dirty="0" smtClean="0"/>
              <a:t>moyen </a:t>
            </a:r>
            <a:r>
              <a:rPr lang="fr-CA" dirty="0"/>
              <a:t>de communication qui permettra aux employés de suivre la </a:t>
            </a:r>
            <a:r>
              <a:rPr lang="fr-CA" dirty="0" smtClean="0"/>
              <a:t>démarche.</a:t>
            </a:r>
            <a:endParaRPr lang="fr-CA" dirty="0"/>
          </a:p>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50</a:t>
            </a:fld>
            <a:endParaRPr lang="fr-CA"/>
          </a:p>
        </p:txBody>
      </p:sp>
    </p:spTree>
    <p:extLst>
      <p:ext uri="{BB962C8B-B14F-4D97-AF65-F5344CB8AC3E}">
        <p14:creationId xmlns:p14="http://schemas.microsoft.com/office/powerpoint/2010/main" val="116094177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Espace réservé de l'image des diapositives 1"/>
          <p:cNvSpPr>
            <a:spLocks noGrp="1" noRot="1" noChangeAspect="1"/>
          </p:cNvSpPr>
          <p:nvPr>
            <p:ph type="sldImg"/>
          </p:nvPr>
        </p:nvSpPr>
        <p:spPr bwMode="auto">
          <a:noFill/>
          <a:ln>
            <a:solidFill>
              <a:srgbClr val="000000"/>
            </a:solidFill>
            <a:miter lim="800000"/>
            <a:headEnd/>
            <a:tailEnd/>
          </a:ln>
        </p:spPr>
      </p:sp>
      <p:sp>
        <p:nvSpPr>
          <p:cNvPr id="3" name="Espace réservé des commentaires 2"/>
          <p:cNvSpPr>
            <a:spLocks noGrp="1"/>
          </p:cNvSpPr>
          <p:nvPr>
            <p:ph type="body" idx="1"/>
          </p:nvPr>
        </p:nvSpPr>
        <p:spPr>
          <a:xfrm>
            <a:off x="260648" y="4139952"/>
            <a:ext cx="6192688" cy="4800600"/>
          </a:xfrm>
        </p:spPr>
        <p:txBody>
          <a:bodyPr>
            <a:noAutofit/>
          </a:bodyPr>
          <a:lstStyle/>
          <a:p>
            <a:pPr marL="342889" indent="-342889" fontAlgn="auto">
              <a:spcAft>
                <a:spcPts val="0"/>
              </a:spcAft>
              <a:defRPr/>
            </a:pPr>
            <a:endParaRPr lang="fr-CA" sz="1000" dirty="0" smtClean="0"/>
          </a:p>
          <a:p>
            <a:pPr marL="342889" indent="-342889" fontAlgn="auto">
              <a:spcAft>
                <a:spcPts val="0"/>
              </a:spcAft>
              <a:defRPr/>
            </a:pPr>
            <a:r>
              <a:rPr lang="fr-CA" sz="1000" dirty="0" smtClean="0"/>
              <a:t>Faire un rappel des informations essentielles de la présentation.</a:t>
            </a:r>
          </a:p>
          <a:p>
            <a:pPr marL="342889" indent="-342889" fontAlgn="auto">
              <a:spcAft>
                <a:spcPts val="0"/>
              </a:spcAft>
              <a:defRPr/>
            </a:pPr>
            <a:endParaRPr lang="fr-CA" sz="1000" dirty="0"/>
          </a:p>
          <a:p>
            <a:pPr marL="342889" indent="-342889" fontAlgn="auto">
              <a:spcAft>
                <a:spcPts val="0"/>
              </a:spcAft>
              <a:defRPr/>
            </a:pPr>
            <a:r>
              <a:rPr lang="fr-CA" b="1" dirty="0" smtClean="0"/>
              <a:t>Questions ouvertes : </a:t>
            </a:r>
          </a:p>
          <a:p>
            <a:pPr marL="342889" indent="-342889" fontAlgn="auto">
              <a:spcAft>
                <a:spcPts val="0"/>
              </a:spcAft>
              <a:defRPr/>
            </a:pPr>
            <a:r>
              <a:rPr lang="fr-CA" dirty="0" smtClean="0"/>
              <a:t>Individuellement, avez-vous des idées d’</a:t>
            </a:r>
            <a:r>
              <a:rPr lang="fr-CA" dirty="0" err="1" smtClean="0"/>
              <a:t>écogestes</a:t>
            </a:r>
            <a:r>
              <a:rPr lang="fr-CA" dirty="0" smtClean="0"/>
              <a:t>? En faites-vous?</a:t>
            </a:r>
          </a:p>
          <a:p>
            <a:pPr marL="342889" indent="-342889" fontAlgn="auto">
              <a:spcAft>
                <a:spcPts val="0"/>
              </a:spcAft>
              <a:defRPr/>
            </a:pPr>
            <a:endParaRPr lang="fr-CA" dirty="0" smtClean="0">
              <a:solidFill>
                <a:srgbClr val="FF0000"/>
              </a:solidFill>
            </a:endParaRPr>
          </a:p>
          <a:p>
            <a:pPr marL="342889" indent="-342889" defTabSz="914370" fontAlgn="auto">
              <a:spcBef>
                <a:spcPts val="0"/>
              </a:spcBef>
              <a:spcAft>
                <a:spcPts val="0"/>
              </a:spcAft>
              <a:defRPr/>
            </a:pPr>
            <a:r>
              <a:rPr lang="fr-CA" dirty="0" smtClean="0"/>
              <a:t>Suggestions pour la maison, l’organisation</a:t>
            </a:r>
            <a:r>
              <a:rPr lang="fr-CA" baseline="0" dirty="0" smtClean="0"/>
              <a:t> et la</a:t>
            </a:r>
            <a:r>
              <a:rPr lang="fr-CA" dirty="0" smtClean="0"/>
              <a:t> communauté?</a:t>
            </a:r>
          </a:p>
          <a:p>
            <a:pPr marL="342889" indent="-342889" defTabSz="914370" fontAlgn="auto">
              <a:spcBef>
                <a:spcPts val="0"/>
              </a:spcBef>
              <a:spcAft>
                <a:spcPts val="0"/>
              </a:spcAft>
              <a:defRPr/>
            </a:pPr>
            <a:endParaRPr lang="fr-CA" dirty="0" smtClean="0"/>
          </a:p>
          <a:p>
            <a:pPr marL="342889" indent="-342889" fontAlgn="auto">
              <a:spcBef>
                <a:spcPts val="0"/>
              </a:spcBef>
              <a:spcAft>
                <a:spcPts val="0"/>
              </a:spcAft>
              <a:defRPr/>
            </a:pPr>
            <a:r>
              <a:rPr lang="fr-CA" dirty="0" smtClean="0"/>
              <a:t>Présentation d’une série d’actions recommandées pour chacun des rôles individuels :</a:t>
            </a:r>
          </a:p>
          <a:p>
            <a:pPr marL="342889" indent="-342889" fontAlgn="auto">
              <a:spcBef>
                <a:spcPts val="0"/>
              </a:spcBef>
              <a:spcAft>
                <a:spcPts val="0"/>
              </a:spcAft>
              <a:defRPr/>
            </a:pPr>
            <a:endParaRPr lang="fr-CA" dirty="0" smtClean="0"/>
          </a:p>
          <a:p>
            <a:pPr marL="342889" indent="-342889" fontAlgn="auto">
              <a:spcBef>
                <a:spcPts val="0"/>
              </a:spcBef>
              <a:spcAft>
                <a:spcPts val="0"/>
              </a:spcAft>
              <a:buFontTx/>
              <a:buChar char="-"/>
              <a:defRPr/>
            </a:pPr>
            <a:r>
              <a:rPr lang="fr-CA" b="1" dirty="0" smtClean="0"/>
              <a:t>Consommateurs : </a:t>
            </a:r>
            <a:r>
              <a:rPr lang="fr-CA" dirty="0" smtClean="0"/>
              <a:t>choisir des produits certifiés</a:t>
            </a:r>
            <a:r>
              <a:rPr lang="fr-CA" baseline="0" dirty="0" smtClean="0"/>
              <a:t>,</a:t>
            </a:r>
            <a:r>
              <a:rPr lang="fr-CA" dirty="0" smtClean="0"/>
              <a:t> s’informer sur les produits</a:t>
            </a:r>
            <a:r>
              <a:rPr lang="fr-CA" baseline="0" dirty="0" smtClean="0"/>
              <a:t> qui respectent les normes sociales et environnementales, etc.</a:t>
            </a:r>
          </a:p>
          <a:p>
            <a:pPr marL="342889" indent="-342889" fontAlgn="auto">
              <a:spcBef>
                <a:spcPts val="0"/>
              </a:spcBef>
              <a:spcAft>
                <a:spcPts val="0"/>
              </a:spcAft>
              <a:buFontTx/>
              <a:buChar char="-"/>
              <a:defRPr/>
            </a:pPr>
            <a:endParaRPr lang="fr-CA" dirty="0" smtClean="0"/>
          </a:p>
          <a:p>
            <a:pPr marL="342889" indent="-342889" fontAlgn="auto">
              <a:spcBef>
                <a:spcPts val="0"/>
              </a:spcBef>
              <a:spcAft>
                <a:spcPts val="0"/>
              </a:spcAft>
              <a:buFontTx/>
              <a:buChar char="-"/>
              <a:defRPr/>
            </a:pPr>
            <a:r>
              <a:rPr lang="fr-CA" b="1" dirty="0" smtClean="0"/>
              <a:t>Employés : </a:t>
            </a:r>
            <a:r>
              <a:rPr lang="fr-CA" dirty="0" smtClean="0"/>
              <a:t>mode de transport (covoiturage, transport en commun</a:t>
            </a:r>
            <a:r>
              <a:rPr lang="fr-CA" baseline="0" dirty="0" smtClean="0"/>
              <a:t> et</a:t>
            </a:r>
            <a:r>
              <a:rPr lang="fr-CA" dirty="0" smtClean="0"/>
              <a:t> bicyclette), efficacité</a:t>
            </a:r>
            <a:r>
              <a:rPr lang="fr-CA" baseline="0" dirty="0" smtClean="0"/>
              <a:t> énergétique (lumière, ordinateur et climatisation), consommation de papier, consommation d’encre, utilisation de tasses réutilisables, réduction de la consommation des contenants jetables en polystyrène pour les repas, etc. </a:t>
            </a:r>
          </a:p>
          <a:p>
            <a:pPr marL="342889" indent="-342889" fontAlgn="auto">
              <a:spcBef>
                <a:spcPts val="0"/>
              </a:spcBef>
              <a:spcAft>
                <a:spcPts val="0"/>
              </a:spcAft>
              <a:buFontTx/>
              <a:buChar char="-"/>
              <a:defRPr/>
            </a:pPr>
            <a:endParaRPr lang="en-CA" dirty="0" smtClean="0"/>
          </a:p>
          <a:p>
            <a:pPr marL="285750" indent="-285750" fontAlgn="auto">
              <a:spcBef>
                <a:spcPts val="0"/>
              </a:spcBef>
              <a:spcAft>
                <a:spcPts val="0"/>
              </a:spcAft>
              <a:buFont typeface="Arial" pitchFamily="34" charset="0"/>
              <a:buChar char="•"/>
              <a:defRPr/>
            </a:pPr>
            <a:r>
              <a:rPr lang="en-CA" b="1" dirty="0" err="1" smtClean="0"/>
              <a:t>Citoyens</a:t>
            </a:r>
            <a:r>
              <a:rPr lang="en-CA" b="1" dirty="0" smtClean="0"/>
              <a:t> : </a:t>
            </a:r>
            <a:r>
              <a:rPr lang="en-CA" dirty="0" err="1" smtClean="0"/>
              <a:t>consommation</a:t>
            </a:r>
            <a:r>
              <a:rPr lang="en-CA" dirty="0" smtClean="0"/>
              <a:t> </a:t>
            </a:r>
            <a:r>
              <a:rPr lang="en-CA" dirty="0" err="1" smtClean="0"/>
              <a:t>d’électricité</a:t>
            </a:r>
            <a:r>
              <a:rPr lang="en-CA" baseline="0" dirty="0" smtClean="0"/>
              <a:t>, </a:t>
            </a:r>
            <a:r>
              <a:rPr lang="en-CA" dirty="0" err="1" smtClean="0"/>
              <a:t>gestes</a:t>
            </a:r>
            <a:r>
              <a:rPr lang="en-CA" dirty="0" smtClean="0"/>
              <a:t> </a:t>
            </a:r>
            <a:r>
              <a:rPr lang="en-CA" dirty="0" err="1" smtClean="0"/>
              <a:t>d’efficacité</a:t>
            </a:r>
            <a:r>
              <a:rPr lang="en-CA" dirty="0" smtClean="0"/>
              <a:t> </a:t>
            </a:r>
            <a:r>
              <a:rPr lang="en-CA" dirty="0" err="1" smtClean="0"/>
              <a:t>énergétique</a:t>
            </a:r>
            <a:r>
              <a:rPr lang="en-CA" dirty="0" smtClean="0"/>
              <a:t>, </a:t>
            </a:r>
            <a:r>
              <a:rPr lang="en-CA" dirty="0" err="1" smtClean="0"/>
              <a:t>consommation</a:t>
            </a:r>
            <a:r>
              <a:rPr lang="en-CA" dirty="0" smtClean="0"/>
              <a:t> </a:t>
            </a:r>
            <a:r>
              <a:rPr lang="en-CA" dirty="0" err="1" smtClean="0"/>
              <a:t>d’eau</a:t>
            </a:r>
            <a:r>
              <a:rPr lang="en-CA" dirty="0" smtClean="0"/>
              <a:t>,</a:t>
            </a:r>
            <a:r>
              <a:rPr lang="en-CA" baseline="0" dirty="0" smtClean="0"/>
              <a:t> </a:t>
            </a:r>
            <a:r>
              <a:rPr lang="en-CA" baseline="0" dirty="0" err="1" smtClean="0"/>
              <a:t>recyclage</a:t>
            </a:r>
            <a:r>
              <a:rPr lang="en-CA" baseline="0" dirty="0" smtClean="0"/>
              <a:t> du </a:t>
            </a:r>
            <a:r>
              <a:rPr lang="en-CA" baseline="0" dirty="0" err="1" smtClean="0"/>
              <a:t>papier</a:t>
            </a:r>
            <a:r>
              <a:rPr lang="en-CA" baseline="0" dirty="0" smtClean="0"/>
              <a:t>, du </a:t>
            </a:r>
            <a:r>
              <a:rPr lang="en-CA" baseline="0" dirty="0" err="1" smtClean="0"/>
              <a:t>plastique</a:t>
            </a:r>
            <a:r>
              <a:rPr lang="en-CA" baseline="0" dirty="0" smtClean="0"/>
              <a:t>, du </a:t>
            </a:r>
            <a:r>
              <a:rPr lang="en-CA" baseline="0" dirty="0" err="1" smtClean="0"/>
              <a:t>métal</a:t>
            </a:r>
            <a:r>
              <a:rPr lang="en-CA" baseline="0" dirty="0" smtClean="0"/>
              <a:t> et des </a:t>
            </a:r>
            <a:r>
              <a:rPr lang="en-CA" baseline="0" dirty="0" err="1" smtClean="0"/>
              <a:t>déchets</a:t>
            </a:r>
            <a:r>
              <a:rPr lang="en-CA" baseline="0" dirty="0" smtClean="0"/>
              <a:t> </a:t>
            </a:r>
            <a:r>
              <a:rPr lang="en-CA" baseline="0" dirty="0" err="1" smtClean="0"/>
              <a:t>organiques</a:t>
            </a:r>
            <a:r>
              <a:rPr lang="en-CA" baseline="0" dirty="0" smtClean="0"/>
              <a:t> </a:t>
            </a:r>
            <a:r>
              <a:rPr lang="en-CA" baseline="0" dirty="0" smtClean="0">
                <a:sym typeface="Wingdings" pitchFamily="2" charset="2"/>
              </a:rPr>
              <a:t>(</a:t>
            </a:r>
            <a:r>
              <a:rPr lang="fr-CA" dirty="0" smtClean="0"/>
              <a:t>compost), récupération de l’eau de pluie pour le jardin, </a:t>
            </a:r>
            <a:r>
              <a:rPr lang="en-CA" baseline="0" dirty="0" smtClean="0"/>
              <a:t>vote, </a:t>
            </a:r>
            <a:r>
              <a:rPr lang="en-CA" sz="1200" dirty="0" smtClean="0"/>
              <a:t>participation à un Agenda 21 de la </a:t>
            </a:r>
            <a:r>
              <a:rPr lang="en-CA" sz="1200" dirty="0" err="1" smtClean="0"/>
              <a:t>collectivité</a:t>
            </a:r>
            <a:r>
              <a:rPr lang="en-CA" sz="1200" dirty="0" smtClean="0"/>
              <a:t>, etc.</a:t>
            </a:r>
            <a:endParaRPr lang="fr-CA" sz="1200" dirty="0">
              <a:ea typeface="ヒラギノ角ゴ Pro W3"/>
              <a:cs typeface="Arial" charset="0"/>
            </a:endParaRPr>
          </a:p>
        </p:txBody>
      </p:sp>
      <p:sp>
        <p:nvSpPr>
          <p:cNvPr id="111619"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0D355B2-E6A2-4C90-8F3C-8ACBDD8EB08E}" type="slidenum">
              <a:rPr lang="fr-CA"/>
              <a:pPr fontAlgn="base">
                <a:spcBef>
                  <a:spcPct val="0"/>
                </a:spcBef>
                <a:spcAft>
                  <a:spcPct val="0"/>
                </a:spcAft>
              </a:pPr>
              <a:t>51</a:t>
            </a:fld>
            <a:endParaRPr lang="fr-CA"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t>EXERCICE :</a:t>
            </a:r>
          </a:p>
          <a:p>
            <a:endParaRPr lang="fr-CA" dirty="0" smtClean="0"/>
          </a:p>
          <a:p>
            <a:r>
              <a:rPr lang="fr-CA" dirty="0" smtClean="0"/>
              <a:t>Dans chaque équipe, le participant qui ne voit pas l’écran réalise un dessin sur la feuille de papier à partir des explications de son partenaire (son partenaire décrit ce qu’il voit à l’écran).</a:t>
            </a:r>
          </a:p>
          <a:p>
            <a:endParaRPr lang="fr-CA" dirty="0"/>
          </a:p>
          <a:p>
            <a:r>
              <a:rPr lang="fr-CA" dirty="0" smtClean="0"/>
              <a:t>Le</a:t>
            </a:r>
            <a:r>
              <a:rPr lang="fr-CA" baseline="0" dirty="0" smtClean="0"/>
              <a:t> t</a:t>
            </a:r>
            <a:r>
              <a:rPr lang="fr-CA" dirty="0" smtClean="0"/>
              <a:t>emps alloué pour cette partie est d’une minute.</a:t>
            </a:r>
          </a:p>
          <a:p>
            <a:endParaRPr lang="fr-CA" dirty="0"/>
          </a:p>
          <a:p>
            <a:endParaRPr lang="fr-CA" dirty="0" smtClean="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6</a:t>
            </a:fld>
            <a:endParaRPr lang="fr-CA"/>
          </a:p>
        </p:txBody>
      </p:sp>
      <p:sp>
        <p:nvSpPr>
          <p:cNvPr id="5" name="ZoneTexte 4"/>
          <p:cNvSpPr txBox="1"/>
          <p:nvPr/>
        </p:nvSpPr>
        <p:spPr>
          <a:xfrm>
            <a:off x="1524000" y="3625334"/>
            <a:ext cx="2590800" cy="215444"/>
          </a:xfrm>
          <a:prstGeom prst="rect">
            <a:avLst/>
          </a:prstGeom>
          <a:noFill/>
        </p:spPr>
        <p:txBody>
          <a:bodyPr wrap="square" rtlCol="0">
            <a:spAutoFit/>
          </a:bodyPr>
          <a:lstStyle/>
          <a:p>
            <a:r>
              <a:rPr lang="fr-CA" sz="800" dirty="0" smtClean="0"/>
              <a:t>Droits réservés : The Natural </a:t>
            </a:r>
            <a:r>
              <a:rPr lang="fr-CA" sz="800" dirty="0" err="1" smtClean="0"/>
              <a:t>Step</a:t>
            </a:r>
            <a:endParaRPr lang="fr-CA" sz="800" dirty="0"/>
          </a:p>
        </p:txBody>
      </p:sp>
    </p:spTree>
    <p:extLst>
      <p:ext uri="{BB962C8B-B14F-4D97-AF65-F5344CB8AC3E}">
        <p14:creationId xmlns:p14="http://schemas.microsoft.com/office/powerpoint/2010/main" val="21119803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t>L’exercice se poursuit en introduisant un nouveau dessin. Les rôles sont conservés : aucun changement dans les rôle des partenaires, le même participant dessine et le même participant décrit.</a:t>
            </a:r>
          </a:p>
          <a:p>
            <a:endParaRPr lang="fr-CA" dirty="0"/>
          </a:p>
          <a:p>
            <a:r>
              <a:rPr lang="fr-CA" dirty="0" smtClean="0"/>
              <a:t>Continuer l’exercice avec la</a:t>
            </a:r>
            <a:r>
              <a:rPr lang="fr-CA" baseline="0" dirty="0" smtClean="0"/>
              <a:t> diapositive</a:t>
            </a:r>
            <a:r>
              <a:rPr lang="fr-CA" dirty="0" smtClean="0"/>
              <a:t> suivante. </a:t>
            </a:r>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7</a:t>
            </a:fld>
            <a:endParaRPr lang="fr-CA"/>
          </a:p>
        </p:txBody>
      </p:sp>
    </p:spTree>
    <p:extLst>
      <p:ext uri="{BB962C8B-B14F-4D97-AF65-F5344CB8AC3E}">
        <p14:creationId xmlns:p14="http://schemas.microsoft.com/office/powerpoint/2010/main" val="24497040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533400" y="4191000"/>
            <a:ext cx="5943600" cy="4572000"/>
          </a:xfrm>
        </p:spPr>
        <p:txBody>
          <a:bodyPr>
            <a:normAutofit/>
          </a:bodyPr>
          <a:lstStyle/>
          <a:p>
            <a:r>
              <a:rPr lang="fr-CA" sz="1000" dirty="0" smtClean="0"/>
              <a:t>EXERCICE POUR LA 2</a:t>
            </a:r>
            <a:r>
              <a:rPr lang="fr-CA" sz="1000" baseline="30000" dirty="0" smtClean="0"/>
              <a:t>e</a:t>
            </a:r>
            <a:r>
              <a:rPr lang="fr-CA" sz="1000" dirty="0" smtClean="0"/>
              <a:t> FOIS :</a:t>
            </a:r>
          </a:p>
          <a:p>
            <a:endParaRPr lang="fr-CA" sz="1000" dirty="0"/>
          </a:p>
          <a:p>
            <a:r>
              <a:rPr lang="fr-CA" sz="1000" dirty="0"/>
              <a:t>Dans chaque </a:t>
            </a:r>
            <a:r>
              <a:rPr lang="fr-CA" sz="1000" dirty="0" smtClean="0"/>
              <a:t>équipe,</a:t>
            </a:r>
            <a:r>
              <a:rPr lang="fr-CA" sz="1000" baseline="0" dirty="0" smtClean="0"/>
              <a:t> l</a:t>
            </a:r>
            <a:r>
              <a:rPr lang="fr-CA" sz="1000" dirty="0" smtClean="0"/>
              <a:t>e participant qui </a:t>
            </a:r>
            <a:r>
              <a:rPr lang="fr-CA" sz="1000" dirty="0"/>
              <a:t>ne voit pas l’écran réalise un dessin sur la feuille de papier à partir des explications de son </a:t>
            </a:r>
            <a:r>
              <a:rPr lang="fr-CA" sz="1000" dirty="0" smtClean="0"/>
              <a:t>partenaire </a:t>
            </a:r>
            <a:r>
              <a:rPr lang="fr-CA" sz="1000" dirty="0"/>
              <a:t>(son partenaire décrit ce qu’il voit à l’écran</a:t>
            </a:r>
            <a:r>
              <a:rPr lang="fr-CA" sz="1000" dirty="0" smtClean="0"/>
              <a:t>).</a:t>
            </a:r>
            <a:endParaRPr lang="fr-CA" sz="1000" dirty="0"/>
          </a:p>
          <a:p>
            <a:endParaRPr lang="fr-CA" sz="1000" dirty="0"/>
          </a:p>
          <a:p>
            <a:r>
              <a:rPr lang="fr-CA" sz="1000" dirty="0" smtClean="0"/>
              <a:t>Le</a:t>
            </a:r>
            <a:r>
              <a:rPr lang="fr-CA" sz="1000" baseline="0" dirty="0" smtClean="0"/>
              <a:t> t</a:t>
            </a:r>
            <a:r>
              <a:rPr lang="fr-CA" sz="1000" dirty="0" smtClean="0"/>
              <a:t>emps </a:t>
            </a:r>
            <a:r>
              <a:rPr lang="fr-CA" sz="1000" dirty="0"/>
              <a:t>alloué pour cette </a:t>
            </a:r>
            <a:r>
              <a:rPr lang="fr-CA" sz="1000" dirty="0" smtClean="0"/>
              <a:t>partie</a:t>
            </a:r>
            <a:r>
              <a:rPr lang="fr-CA" sz="1000" baseline="0" dirty="0" smtClean="0"/>
              <a:t> est</a:t>
            </a:r>
            <a:r>
              <a:rPr lang="fr-CA" sz="1000" dirty="0" smtClean="0"/>
              <a:t> d’une minute.</a:t>
            </a:r>
          </a:p>
          <a:p>
            <a:endParaRPr lang="fr-CA" sz="1000" dirty="0"/>
          </a:p>
          <a:p>
            <a:r>
              <a:rPr lang="fr-CA" sz="1000" dirty="0" smtClean="0"/>
              <a:t>CONCLUSION DE L’EXERCICE (ÉCHANGE AVEC LES PARTICIPANTS)</a:t>
            </a:r>
            <a:r>
              <a:rPr lang="fr-CA" sz="1000" baseline="0" dirty="0" smtClean="0"/>
              <a:t> :</a:t>
            </a:r>
            <a:endParaRPr lang="fr-CA" sz="1000" dirty="0" smtClean="0"/>
          </a:p>
          <a:p>
            <a:endParaRPr lang="fr-CA" sz="1000" dirty="0"/>
          </a:p>
          <a:p>
            <a:r>
              <a:rPr lang="fr-CA" sz="1000" dirty="0" smtClean="0"/>
              <a:t>QUESTION 1 : Quel était le dessin le plus facile à réaliser?</a:t>
            </a:r>
          </a:p>
          <a:p>
            <a:r>
              <a:rPr lang="fr-CA" sz="1000" dirty="0" smtClean="0"/>
              <a:t>Dans la grande majorité des cas, on dira que c’était le premier,</a:t>
            </a:r>
            <a:r>
              <a:rPr lang="fr-CA" sz="1000" baseline="0" dirty="0" smtClean="0"/>
              <a:t> alors</a:t>
            </a:r>
            <a:r>
              <a:rPr lang="fr-CA" sz="1000" dirty="0" smtClean="0"/>
              <a:t> le groupe conviendra que c’était effectivement le premier.</a:t>
            </a:r>
          </a:p>
          <a:p>
            <a:endParaRPr lang="fr-CA" sz="1000" dirty="0"/>
          </a:p>
          <a:p>
            <a:r>
              <a:rPr lang="fr-CA" sz="1000" dirty="0" smtClean="0"/>
              <a:t>QUESTION 2 : Pourquoi?</a:t>
            </a:r>
          </a:p>
          <a:p>
            <a:r>
              <a:rPr lang="fr-CA" sz="1000" dirty="0" smtClean="0"/>
              <a:t>En fait, dans le premier dessin, il y a des références communes, soit un carré, un cercle, des petits ronds</a:t>
            </a:r>
            <a:r>
              <a:rPr lang="fr-CA" sz="1000" baseline="0" dirty="0" smtClean="0"/>
              <a:t> et</a:t>
            </a:r>
            <a:r>
              <a:rPr lang="fr-CA" sz="1000" dirty="0" smtClean="0"/>
              <a:t> une flèche. Bref, c’est assez facile à décrire. En contrepartie, dans le deuxième dessin, ce n’est pas le cas</a:t>
            </a:r>
            <a:r>
              <a:rPr lang="fr-CA" sz="1000" baseline="0" dirty="0" smtClean="0"/>
              <a:t> et</a:t>
            </a:r>
            <a:r>
              <a:rPr lang="fr-CA" sz="1000" dirty="0" smtClean="0"/>
              <a:t> on perd nos références. Comment décrire ce que l’on voit?</a:t>
            </a:r>
          </a:p>
          <a:p>
            <a:endParaRPr lang="fr-CA" sz="1000" dirty="0" smtClean="0"/>
          </a:p>
          <a:p>
            <a:r>
              <a:rPr lang="fr-CA" sz="1000" dirty="0" smtClean="0"/>
              <a:t>En conclusion, de façon générale, pour bien travailler ensemble sur des projets, l’équipe ou le groupe doit se donner des références.  </a:t>
            </a:r>
          </a:p>
          <a:p>
            <a:endParaRPr lang="fr-CA" dirty="0" smtClean="0"/>
          </a:p>
          <a:p>
            <a:r>
              <a:rPr lang="fr-CA" dirty="0" smtClean="0"/>
              <a:t>Passer</a:t>
            </a:r>
            <a:r>
              <a:rPr lang="fr-CA" baseline="0" dirty="0" smtClean="0"/>
              <a:t> à la diapositive suivante.</a:t>
            </a:r>
            <a:endParaRPr lang="fr-CA" dirty="0" smtClean="0"/>
          </a:p>
          <a:p>
            <a:endParaRPr lang="fr-CA" dirty="0" smtClean="0"/>
          </a:p>
          <a:p>
            <a:endParaRPr lang="fr-CA" dirty="0"/>
          </a:p>
          <a:p>
            <a:endParaRPr lang="fr-CA" dirty="0"/>
          </a:p>
          <a:p>
            <a:endParaRPr lang="fr-CA" dirty="0"/>
          </a:p>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8</a:t>
            </a:fld>
            <a:endParaRPr lang="fr-CA"/>
          </a:p>
        </p:txBody>
      </p:sp>
      <p:sp>
        <p:nvSpPr>
          <p:cNvPr id="5" name="ZoneTexte 4"/>
          <p:cNvSpPr txBox="1"/>
          <p:nvPr/>
        </p:nvSpPr>
        <p:spPr>
          <a:xfrm>
            <a:off x="1524000" y="3625334"/>
            <a:ext cx="2590800" cy="215444"/>
          </a:xfrm>
          <a:prstGeom prst="rect">
            <a:avLst/>
          </a:prstGeom>
          <a:noFill/>
        </p:spPr>
        <p:txBody>
          <a:bodyPr wrap="square" rtlCol="0">
            <a:spAutoFit/>
          </a:bodyPr>
          <a:lstStyle/>
          <a:p>
            <a:r>
              <a:rPr lang="fr-CA" sz="800" dirty="0" smtClean="0"/>
              <a:t>Droits réservés The Natural </a:t>
            </a:r>
            <a:r>
              <a:rPr lang="fr-CA" sz="800" dirty="0" err="1" smtClean="0"/>
              <a:t>Step</a:t>
            </a:r>
            <a:endParaRPr lang="fr-CA" sz="800" dirty="0"/>
          </a:p>
        </p:txBody>
      </p:sp>
    </p:spTree>
    <p:extLst>
      <p:ext uri="{BB962C8B-B14F-4D97-AF65-F5344CB8AC3E}">
        <p14:creationId xmlns:p14="http://schemas.microsoft.com/office/powerpoint/2010/main" val="18321418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dirty="0" smtClean="0"/>
              <a:t>Pour conclure l’exercice…</a:t>
            </a:r>
          </a:p>
          <a:p>
            <a:endParaRPr lang="fr-CA" dirty="0"/>
          </a:p>
          <a:p>
            <a:r>
              <a:rPr lang="fr-CA" dirty="0" smtClean="0"/>
              <a:t>En fait, lorsqu’on parle de développement durable, la même préoccupation est abordée. Il faut un référentiel commun, un langage commun pour bien progresser ensemble.  </a:t>
            </a:r>
          </a:p>
          <a:p>
            <a:endParaRPr lang="fr-CA" dirty="0"/>
          </a:p>
          <a:p>
            <a:r>
              <a:rPr lang="fr-CA" dirty="0" smtClean="0"/>
              <a:t>La norme BNQ 21000 est une référence proposée à l’ensemble des organisations du Québec. Elle permettra aux organisations de mieux évoluer et de progresser dans une perspective de développement durable.</a:t>
            </a:r>
          </a:p>
          <a:p>
            <a:endParaRPr lang="fr-CA" dirty="0" smtClean="0"/>
          </a:p>
          <a:p>
            <a:r>
              <a:rPr lang="fr-CA" dirty="0" smtClean="0"/>
              <a:t>Le présent atelier a comme objectif principal de se doter de bases communes pour faciliter l’implantation d’une culture organisationnelle axée sur le développement durable.</a:t>
            </a:r>
          </a:p>
          <a:p>
            <a:endParaRPr lang="fr-CA" dirty="0"/>
          </a:p>
        </p:txBody>
      </p:sp>
      <p:sp>
        <p:nvSpPr>
          <p:cNvPr id="4" name="Espace réservé du numéro de diapositive 3"/>
          <p:cNvSpPr>
            <a:spLocks noGrp="1"/>
          </p:cNvSpPr>
          <p:nvPr>
            <p:ph type="sldNum" sz="quarter" idx="10"/>
          </p:nvPr>
        </p:nvSpPr>
        <p:spPr/>
        <p:txBody>
          <a:bodyPr/>
          <a:lstStyle/>
          <a:p>
            <a:pPr>
              <a:defRPr/>
            </a:pPr>
            <a:fld id="{49C66813-4660-4071-A3DA-45D67858CD7D}" type="slidenum">
              <a:rPr lang="fr-CA" smtClean="0"/>
              <a:pPr>
                <a:defRPr/>
              </a:pPr>
              <a:t>9</a:t>
            </a:fld>
            <a:endParaRPr lang="fr-CA"/>
          </a:p>
        </p:txBody>
      </p:sp>
    </p:spTree>
    <p:extLst>
      <p:ext uri="{BB962C8B-B14F-4D97-AF65-F5344CB8AC3E}">
        <p14:creationId xmlns:p14="http://schemas.microsoft.com/office/powerpoint/2010/main" val="94261047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9.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6.png"/><Relationship Id="rId7" Type="http://schemas.openxmlformats.org/officeDocument/2006/relationships/image" Target="../media/image8.png"/><Relationship Id="rId2" Type="http://schemas.openxmlformats.org/officeDocument/2006/relationships/image" Target="../media/image20.jpe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8.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6.png"/><Relationship Id="rId7" Type="http://schemas.openxmlformats.org/officeDocument/2006/relationships/image" Target="../media/image8.png"/><Relationship Id="rId2" Type="http://schemas.openxmlformats.org/officeDocument/2006/relationships/image" Target="../media/image20.jpe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8.png"/></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6.png"/><Relationship Id="rId7" Type="http://schemas.openxmlformats.org/officeDocument/2006/relationships/image" Target="../media/image8.png"/><Relationship Id="rId2" Type="http://schemas.openxmlformats.org/officeDocument/2006/relationships/image" Target="../media/image20.jpe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8.png"/></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6.png"/><Relationship Id="rId7" Type="http://schemas.openxmlformats.org/officeDocument/2006/relationships/image" Target="../media/image8.png"/><Relationship Id="rId2" Type="http://schemas.openxmlformats.org/officeDocument/2006/relationships/image" Target="../media/image20.jpe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8.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8.png"/><Relationship Id="rId1" Type="http://schemas.openxmlformats.org/officeDocument/2006/relationships/slideMaster" Target="../slideMasters/slideMaster1.xml"/><Relationship Id="rId4" Type="http://schemas.openxmlformats.org/officeDocument/2006/relationships/image" Target="../media/image22.png"/></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1.png"/><Relationship Id="rId7"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image" Target="../media/image22.pn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1.png"/><Relationship Id="rId7"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image" Target="../media/image22.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8.png"/><Relationship Id="rId1" Type="http://schemas.openxmlformats.org/officeDocument/2006/relationships/slideMaster" Target="../slideMasters/slideMaster1.xml"/><Relationship Id="rId4" Type="http://schemas.openxmlformats.org/officeDocument/2006/relationships/image" Target="../media/image2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8.png"/><Relationship Id="rId1" Type="http://schemas.openxmlformats.org/officeDocument/2006/relationships/slideMaster" Target="../slideMasters/slideMaster1.xml"/><Relationship Id="rId4" Type="http://schemas.openxmlformats.org/officeDocument/2006/relationships/image" Target="../media/image22.png"/></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1.png"/><Relationship Id="rId7"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image" Target="../media/image22.png"/></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1.png"/><Relationship Id="rId7"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image" Target="../media/image22.png"/></Relationships>
</file>

<file path=ppt/slideLayouts/_rels/slideLayout2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8.png"/><Relationship Id="rId7" Type="http://schemas.openxmlformats.org/officeDocument/2006/relationships/image" Target="../media/image8.png"/><Relationship Id="rId2" Type="http://schemas.openxmlformats.org/officeDocument/2006/relationships/image" Target="../media/image21.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image" Target="../media/image2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4.png"/></Relationships>
</file>

<file path=ppt/slideLayouts/_rels/slideLayout30.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8.png"/><Relationship Id="rId7" Type="http://schemas.openxmlformats.org/officeDocument/2006/relationships/image" Target="../media/image8.png"/><Relationship Id="rId2" Type="http://schemas.openxmlformats.org/officeDocument/2006/relationships/image" Target="../media/image21.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image" Target="../media/image22.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1.png"/><Relationship Id="rId1" Type="http://schemas.openxmlformats.org/officeDocument/2006/relationships/slideMaster" Target="../slideMasters/slideMaster1.xml"/><Relationship Id="rId4" Type="http://schemas.openxmlformats.org/officeDocument/2006/relationships/image" Target="../media/image22.png"/></Relationships>
</file>

<file path=ppt/slideLayouts/_rels/slideLayout3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6.png"/><Relationship Id="rId7" Type="http://schemas.openxmlformats.org/officeDocument/2006/relationships/image" Target="../media/image8.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8.png"/></Relationships>
</file>

<file path=ppt/slideLayouts/_rels/slideLayout3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1.png"/><Relationship Id="rId7"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image" Target="../media/image2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eg"/><Relationship Id="rId1" Type="http://schemas.openxmlformats.org/officeDocument/2006/relationships/slideMaster" Target="../slideMasters/slideMaster1.xml"/><Relationship Id="rId4" Type="http://schemas.openxmlformats.org/officeDocument/2006/relationships/image" Target="../media/image15.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5" name="Picture 1" descr="THEME BNQ.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2" descr="Bande roug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1438" y="0"/>
            <a:ext cx="3413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ctrTitle"/>
          </p:nvPr>
        </p:nvSpPr>
        <p:spPr>
          <a:xfrm>
            <a:off x="5500694" y="928670"/>
            <a:ext cx="3100382" cy="2500329"/>
          </a:xfrm>
          <a:prstGeom prst="rect">
            <a:avLst/>
          </a:prstGeom>
        </p:spPr>
        <p:txBody>
          <a:bodyPr/>
          <a:lstStyle>
            <a:lvl1pPr algn="r">
              <a:lnSpc>
                <a:spcPts val="4200"/>
              </a:lnSpc>
              <a:defRPr sz="4000">
                <a:solidFill>
                  <a:schemeClr val="tx1">
                    <a:lumMod val="65000"/>
                    <a:lumOff val="35000"/>
                  </a:schemeClr>
                </a:solidFill>
                <a:latin typeface="Arial" pitchFamily="34" charset="0"/>
                <a:cs typeface="Arial" pitchFamily="34" charset="0"/>
              </a:defRPr>
            </a:lvl1pPr>
          </a:lstStyle>
          <a:p>
            <a:r>
              <a:rPr lang="en-US" smtClean="0"/>
              <a:t>Click to edit Master title style</a:t>
            </a:r>
            <a:endParaRPr lang="fr-CA" dirty="0"/>
          </a:p>
        </p:txBody>
      </p:sp>
      <p:sp>
        <p:nvSpPr>
          <p:cNvPr id="10" name="Espace réservé pour une image  9"/>
          <p:cNvSpPr>
            <a:spLocks noGrp="1"/>
          </p:cNvSpPr>
          <p:nvPr>
            <p:ph type="pic" sz="quarter" idx="10"/>
          </p:nvPr>
        </p:nvSpPr>
        <p:spPr>
          <a:xfrm>
            <a:off x="6215074" y="5786454"/>
            <a:ext cx="2428892" cy="714358"/>
          </a:xfrm>
          <a:prstGeom prst="rect">
            <a:avLst/>
          </a:prstGeom>
        </p:spPr>
        <p:txBody>
          <a:bodyPr/>
          <a:lstStyle>
            <a:lvl1pPr>
              <a:defRPr/>
            </a:lvl1pPr>
          </a:lstStyle>
          <a:p>
            <a:pPr lvl="0"/>
            <a:r>
              <a:rPr lang="en-US" noProof="0" smtClean="0"/>
              <a:t>Click icon to add picture</a:t>
            </a:r>
            <a:endParaRPr lang="fr-CA" noProof="0" dirty="0"/>
          </a:p>
        </p:txBody>
      </p:sp>
      <p:sp>
        <p:nvSpPr>
          <p:cNvPr id="12" name="Espace réservé du texte 11"/>
          <p:cNvSpPr>
            <a:spLocks noGrp="1"/>
          </p:cNvSpPr>
          <p:nvPr>
            <p:ph type="body" sz="quarter" idx="11"/>
          </p:nvPr>
        </p:nvSpPr>
        <p:spPr>
          <a:xfrm>
            <a:off x="1928823" y="5786459"/>
            <a:ext cx="4071937" cy="642937"/>
          </a:xfrm>
          <a:prstGeom prst="rect">
            <a:avLst/>
          </a:prstGeom>
        </p:spPr>
        <p:txBody>
          <a:bodyPr anchor="t"/>
          <a:lstStyle>
            <a:lvl1pPr algn="r">
              <a:lnSpc>
                <a:spcPts val="3000"/>
              </a:lnSpc>
              <a:spcAft>
                <a:spcPts val="0"/>
              </a:spcAft>
              <a:defRPr sz="180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39501314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VERT_titre 2 lignes_citation/image">
    <p:spTree>
      <p:nvGrpSpPr>
        <p:cNvPr id="1" name=""/>
        <p:cNvGrpSpPr/>
        <p:nvPr/>
      </p:nvGrpSpPr>
      <p:grpSpPr>
        <a:xfrm>
          <a:off x="0" y="0"/>
          <a:ext cx="0" cy="0"/>
          <a:chOff x="0" y="0"/>
          <a:chExt cx="0" cy="0"/>
        </a:xfrm>
      </p:grpSpPr>
      <p:pic>
        <p:nvPicPr>
          <p:cNvPr id="6" name="Image 7" descr="Bande verte.png"/>
          <p:cNvPicPr>
            <a:picLocks noChangeAspect="1"/>
          </p:cNvPicPr>
          <p:nvPr userDrawn="1"/>
        </p:nvPicPr>
        <p:blipFill>
          <a:blip r:embed="rId2">
            <a:extLst>
              <a:ext uri="{28A0092B-C50C-407E-A947-70E740481C1C}">
                <a14:useLocalDpi xmlns:a14="http://schemas.microsoft.com/office/drawing/2010/main" val="0"/>
              </a:ext>
            </a:extLst>
          </a:blip>
          <a:srcRect l="9" t="19791" r="-4642"/>
          <a:stretch>
            <a:fillRect/>
          </a:stretch>
        </p:blipFill>
        <p:spPr bwMode="auto">
          <a:xfrm>
            <a:off x="0" y="1357313"/>
            <a:ext cx="357188" cy="550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2"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357313"/>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8"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Espace réservé pour une image  17"/>
          <p:cNvSpPr>
            <a:spLocks noGrp="1"/>
          </p:cNvSpPr>
          <p:nvPr>
            <p:ph type="pic" sz="quarter" idx="13"/>
          </p:nvPr>
        </p:nvSpPr>
        <p:spPr>
          <a:xfrm>
            <a:off x="0" y="4357694"/>
            <a:ext cx="3214678" cy="2500306"/>
          </a:xfrm>
          <a:prstGeom prst="rect">
            <a:avLst/>
          </a:prstGeom>
        </p:spPr>
        <p:txBody>
          <a:bodyPr rtlCol="0">
            <a:normAutofit/>
          </a:bodyPr>
          <a:lstStyle/>
          <a:p>
            <a:pPr lvl="0"/>
            <a:endParaRPr lang="fr-CA" noProof="0" dirty="0" smtClean="0"/>
          </a:p>
        </p:txBody>
      </p:sp>
      <p:sp>
        <p:nvSpPr>
          <p:cNvPr id="11" name="Espace réservé du texte 10"/>
          <p:cNvSpPr>
            <a:spLocks noGrp="1"/>
          </p:cNvSpPr>
          <p:nvPr>
            <p:ph type="body" sz="quarter" idx="15"/>
          </p:nvPr>
        </p:nvSpPr>
        <p:spPr>
          <a:xfrm>
            <a:off x="928688" y="3857628"/>
            <a:ext cx="7858125" cy="714384"/>
          </a:xfrm>
          <a:prstGeom prst="rect">
            <a:avLst/>
          </a:prstGeom>
        </p:spPr>
        <p:txBody>
          <a:bodyPr/>
          <a:lstStyle>
            <a:lvl1pPr marL="0" indent="0">
              <a:lnSpc>
                <a:spcPts val="1900"/>
              </a:lnSpc>
              <a:buNone/>
              <a:defRPr sz="1600" b="1">
                <a:solidFill>
                  <a:schemeClr val="tx1">
                    <a:lumMod val="65000"/>
                    <a:lumOff val="35000"/>
                  </a:schemeClr>
                </a:solidFill>
                <a:latin typeface="Arial" pitchFamily="34" charset="0"/>
                <a:cs typeface="Arial" pitchFamily="34" charset="0"/>
              </a:defRPr>
            </a:lvl1pPr>
          </a:lstStyle>
          <a:p>
            <a:pPr lvl="0"/>
            <a:r>
              <a:rPr lang="fr-FR" smtClean="0"/>
              <a:t>Cliquez pour modifier les styles du texte du masque</a:t>
            </a:r>
          </a:p>
        </p:txBody>
      </p:sp>
      <p:sp>
        <p:nvSpPr>
          <p:cNvPr id="2" name="Titre 1"/>
          <p:cNvSpPr>
            <a:spLocks noGrp="1"/>
          </p:cNvSpPr>
          <p:nvPr>
            <p:ph type="title"/>
          </p:nvPr>
        </p:nvSpPr>
        <p:spPr>
          <a:xfrm>
            <a:off x="928662" y="214290"/>
            <a:ext cx="7786742" cy="1071570"/>
          </a:xfrm>
          <a:prstGeom prst="rect">
            <a:avLst/>
          </a:prstGeom>
        </p:spPr>
        <p:txBody>
          <a:bodyPr>
            <a:normAutofit/>
          </a:bodyPr>
          <a:lstStyle>
            <a:lvl1pPr marL="0" indent="0" algn="l" defTabSz="900000">
              <a:lnSpc>
                <a:spcPts val="3400"/>
              </a:lnSpc>
              <a:tabLst>
                <a:tab pos="900000" algn="l"/>
              </a:tabLst>
              <a:defRPr sz="2800" b="1">
                <a:solidFill>
                  <a:srgbClr val="009A00"/>
                </a:solidFill>
                <a:latin typeface="Arial" pitchFamily="34" charset="0"/>
                <a:cs typeface="Arial" pitchFamily="34" charset="0"/>
              </a:defRPr>
            </a:lvl1pPr>
          </a:lstStyle>
          <a:p>
            <a:r>
              <a:rPr lang="fr-FR" dirty="0" smtClean="0"/>
              <a:t>Cliquez pour modifier le style du titre</a:t>
            </a:r>
            <a:endParaRPr lang="fr-CA" dirty="0"/>
          </a:p>
        </p:txBody>
      </p:sp>
      <p:sp>
        <p:nvSpPr>
          <p:cNvPr id="9" name="Espace réservé du texte 8"/>
          <p:cNvSpPr>
            <a:spLocks noGrp="1"/>
          </p:cNvSpPr>
          <p:nvPr>
            <p:ph type="body" sz="quarter" idx="14"/>
          </p:nvPr>
        </p:nvSpPr>
        <p:spPr>
          <a:xfrm>
            <a:off x="928717" y="2000251"/>
            <a:ext cx="7786687" cy="1785940"/>
          </a:xfrm>
          <a:prstGeom prst="rect">
            <a:avLst/>
          </a:prstGeom>
        </p:spPr>
        <p:txBody>
          <a:bodyPr/>
          <a:lstStyle>
            <a:lvl1pPr marL="0" indent="0">
              <a:lnSpc>
                <a:spcPts val="3400"/>
              </a:lnSpc>
              <a:buNone/>
              <a:defRPr sz="280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13407734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VERT_titre 2 lignes_texte">
    <p:spTree>
      <p:nvGrpSpPr>
        <p:cNvPr id="1" name=""/>
        <p:cNvGrpSpPr/>
        <p:nvPr/>
      </p:nvGrpSpPr>
      <p:grpSpPr>
        <a:xfrm>
          <a:off x="0" y="0"/>
          <a:ext cx="0" cy="0"/>
          <a:chOff x="0" y="0"/>
          <a:chExt cx="0" cy="0"/>
        </a:xfrm>
      </p:grpSpPr>
      <p:pic>
        <p:nvPicPr>
          <p:cNvPr id="4" name="Image 7" descr="Bande verte.png"/>
          <p:cNvPicPr>
            <a:picLocks noChangeAspect="1"/>
          </p:cNvPicPr>
          <p:nvPr userDrawn="1"/>
        </p:nvPicPr>
        <p:blipFill>
          <a:blip r:embed="rId2">
            <a:extLst>
              <a:ext uri="{28A0092B-C50C-407E-A947-70E740481C1C}">
                <a14:useLocalDpi xmlns:a14="http://schemas.microsoft.com/office/drawing/2010/main" val="0"/>
              </a:ext>
            </a:extLst>
          </a:blip>
          <a:srcRect l="9" t="19791" r="-4642"/>
          <a:stretch>
            <a:fillRect/>
          </a:stretch>
        </p:blipFill>
        <p:spPr bwMode="auto">
          <a:xfrm>
            <a:off x="0" y="1357313"/>
            <a:ext cx="357188" cy="550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6"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357313"/>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1071570"/>
          </a:xfrm>
          <a:prstGeom prst="rect">
            <a:avLst/>
          </a:prstGeom>
        </p:spPr>
        <p:txBody>
          <a:bodyPr>
            <a:normAutofit/>
          </a:bodyPr>
          <a:lstStyle>
            <a:lvl1pPr marL="0" indent="0" algn="l" defTabSz="900000">
              <a:lnSpc>
                <a:spcPts val="3400"/>
              </a:lnSpc>
              <a:tabLst>
                <a:tab pos="900000" algn="l"/>
              </a:tabLst>
              <a:defRPr sz="2800" b="1">
                <a:solidFill>
                  <a:srgbClr val="009A00"/>
                </a:solidFill>
                <a:latin typeface="Arial" pitchFamily="34" charset="0"/>
                <a:cs typeface="Arial" pitchFamily="34" charset="0"/>
              </a:defRPr>
            </a:lvl1pPr>
          </a:lstStyle>
          <a:p>
            <a:r>
              <a:rPr lang="en-US" smtClean="0"/>
              <a:t>Click to edit Master title style</a:t>
            </a:r>
            <a:endParaRPr lang="fr-CA" dirty="0"/>
          </a:p>
        </p:txBody>
      </p:sp>
      <p:sp>
        <p:nvSpPr>
          <p:cNvPr id="12" name="Espace réservé du contenu 13"/>
          <p:cNvSpPr>
            <a:spLocks noGrp="1"/>
          </p:cNvSpPr>
          <p:nvPr>
            <p:ph sz="quarter" idx="14"/>
          </p:nvPr>
        </p:nvSpPr>
        <p:spPr>
          <a:xfrm>
            <a:off x="428596" y="1571625"/>
            <a:ext cx="8286808" cy="3714763"/>
          </a:xfrm>
          <a:prstGeom prst="rect">
            <a:avLst/>
          </a:prstGeom>
        </p:spPr>
        <p:txBody>
          <a:bodyPr>
            <a:normAutofit/>
          </a:bodyPr>
          <a:lstStyle>
            <a:lvl1pPr marL="531813" indent="-531813">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260475" indent="-536575">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1976438" indent="-528638">
              <a:lnSpc>
                <a:spcPts val="3400"/>
              </a:lnSpc>
              <a:buFontTx/>
              <a:buBlip>
                <a:blip r:embed="rId7"/>
              </a:buBlip>
              <a:defRPr sz="2800">
                <a:solidFill>
                  <a:schemeClr val="tx1">
                    <a:lumMod val="65000"/>
                    <a:lumOff val="35000"/>
                  </a:schemeClr>
                </a:solidFill>
                <a:latin typeface="Arial" pitchFamily="34" charset="0"/>
                <a:cs typeface="Arial" pitchFamily="34" charset="0"/>
              </a:defRPr>
            </a:lvl3pPr>
            <a:lvl4pPr marL="2693988" indent="-534988">
              <a:lnSpc>
                <a:spcPts val="3400"/>
              </a:lnSpc>
              <a:buFontTx/>
              <a:buBlip>
                <a:blip r:embed="rId8"/>
              </a:buBlip>
              <a:defRPr sz="2800">
                <a:solidFill>
                  <a:schemeClr val="tx1">
                    <a:lumMod val="65000"/>
                    <a:lumOff val="35000"/>
                  </a:schemeClr>
                </a:solidFill>
                <a:latin typeface="Arial" pitchFamily="34" charset="0"/>
                <a:cs typeface="Arial" pitchFamily="34" charset="0"/>
              </a:defRPr>
            </a:lvl4pPr>
            <a:lvl5pPr>
              <a:lnSpc>
                <a:spcPts val="3400"/>
              </a:lnSpc>
              <a:defRPr sz="2800">
                <a:solidFill>
                  <a:schemeClr val="tx1">
                    <a:lumMod val="50000"/>
                    <a:lumOff val="50000"/>
                  </a:schemeClr>
                </a:solidFill>
                <a:latin typeface="Arial" pitchFamily="34" charset="0"/>
                <a:cs typeface="Arial" pitchFamily="34" charset="0"/>
              </a:defRPr>
            </a:lvl5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p:txBody>
      </p:sp>
    </p:spTree>
    <p:extLst>
      <p:ext uri="{BB962C8B-B14F-4D97-AF65-F5344CB8AC3E}">
        <p14:creationId xmlns:p14="http://schemas.microsoft.com/office/powerpoint/2010/main" val="29418305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VERT_titre 2 lignes_texte_fond gris">
    <p:spTree>
      <p:nvGrpSpPr>
        <p:cNvPr id="1" name=""/>
        <p:cNvGrpSpPr/>
        <p:nvPr/>
      </p:nvGrpSpPr>
      <p:grpSpPr>
        <a:xfrm>
          <a:off x="0" y="0"/>
          <a:ext cx="0" cy="0"/>
          <a:chOff x="0" y="0"/>
          <a:chExt cx="0" cy="0"/>
        </a:xfrm>
      </p:grpSpPr>
      <p:sp>
        <p:nvSpPr>
          <p:cNvPr id="4" name="Rectangle 3"/>
          <p:cNvSpPr/>
          <p:nvPr userDrawn="1"/>
        </p:nvSpPr>
        <p:spPr>
          <a:xfrm>
            <a:off x="285750" y="2500313"/>
            <a:ext cx="8858250" cy="30003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5" name="Image 7" descr="Bande verte.png"/>
          <p:cNvPicPr>
            <a:picLocks noChangeAspect="1"/>
          </p:cNvPicPr>
          <p:nvPr userDrawn="1"/>
        </p:nvPicPr>
        <p:blipFill>
          <a:blip r:embed="rId2">
            <a:extLst>
              <a:ext uri="{28A0092B-C50C-407E-A947-70E740481C1C}">
                <a14:useLocalDpi xmlns:a14="http://schemas.microsoft.com/office/drawing/2010/main" val="0"/>
              </a:ext>
            </a:extLst>
          </a:blip>
          <a:srcRect l="9" t="19791" r="-4642"/>
          <a:stretch>
            <a:fillRect/>
          </a:stretch>
        </p:blipFill>
        <p:spPr bwMode="auto">
          <a:xfrm>
            <a:off x="0" y="1357313"/>
            <a:ext cx="357188" cy="550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6"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357313"/>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8"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1071570"/>
          </a:xfrm>
          <a:prstGeom prst="rect">
            <a:avLst/>
          </a:prstGeom>
        </p:spPr>
        <p:txBody>
          <a:bodyPr>
            <a:normAutofit/>
          </a:bodyPr>
          <a:lstStyle>
            <a:lvl1pPr marL="0" indent="0" algn="l" defTabSz="900000">
              <a:lnSpc>
                <a:spcPts val="3400"/>
              </a:lnSpc>
              <a:tabLst>
                <a:tab pos="900000" algn="l"/>
              </a:tabLst>
              <a:defRPr sz="2800" b="1" baseline="0">
                <a:solidFill>
                  <a:srgbClr val="009A00"/>
                </a:solidFill>
                <a:latin typeface="Arial" pitchFamily="34" charset="0"/>
                <a:cs typeface="Arial" pitchFamily="34" charset="0"/>
              </a:defRPr>
            </a:lvl1pPr>
          </a:lstStyle>
          <a:p>
            <a:r>
              <a:rPr lang="en-US" smtClean="0"/>
              <a:t>Click to edit Master title style</a:t>
            </a:r>
            <a:endParaRPr lang="fr-CA" dirty="0"/>
          </a:p>
        </p:txBody>
      </p:sp>
      <p:sp>
        <p:nvSpPr>
          <p:cNvPr id="12" name="Espace réservé du contenu 13"/>
          <p:cNvSpPr>
            <a:spLocks noGrp="1"/>
          </p:cNvSpPr>
          <p:nvPr>
            <p:ph sz="quarter" idx="14"/>
          </p:nvPr>
        </p:nvSpPr>
        <p:spPr>
          <a:xfrm>
            <a:off x="428596" y="1571625"/>
            <a:ext cx="8286808" cy="3714763"/>
          </a:xfrm>
          <a:prstGeom prst="rect">
            <a:avLst/>
          </a:prstGeom>
        </p:spPr>
        <p:txBody>
          <a:bodyPr>
            <a:normAutofit/>
          </a:bodyPr>
          <a:lstStyle>
            <a:lvl1pPr marL="531813" indent="-531813">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265238" indent="-525463">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1976438" indent="-528638">
              <a:lnSpc>
                <a:spcPts val="3400"/>
              </a:lnSpc>
              <a:buFontTx/>
              <a:buBlip>
                <a:blip r:embed="rId7"/>
              </a:buBlip>
              <a:defRPr sz="2800">
                <a:solidFill>
                  <a:schemeClr val="tx1">
                    <a:lumMod val="65000"/>
                    <a:lumOff val="35000"/>
                  </a:schemeClr>
                </a:solidFill>
                <a:latin typeface="Arial" pitchFamily="34" charset="0"/>
                <a:cs typeface="Arial" pitchFamily="34" charset="0"/>
              </a:defRPr>
            </a:lvl3pPr>
            <a:lvl4pPr marL="2693988" indent="-534988">
              <a:lnSpc>
                <a:spcPts val="3400"/>
              </a:lnSpc>
              <a:buFontTx/>
              <a:buBlip>
                <a:blip r:embed="rId8"/>
              </a:buBlip>
              <a:defRPr sz="2800">
                <a:solidFill>
                  <a:schemeClr val="tx1">
                    <a:lumMod val="65000"/>
                    <a:lumOff val="35000"/>
                  </a:schemeClr>
                </a:solidFill>
                <a:latin typeface="Arial" pitchFamily="34" charset="0"/>
                <a:cs typeface="Arial" pitchFamily="34" charset="0"/>
              </a:defRPr>
            </a:lvl4pPr>
            <a:lvl5pPr>
              <a:lnSpc>
                <a:spcPts val="3400"/>
              </a:lnSpc>
              <a:defRPr sz="2800">
                <a:solidFill>
                  <a:schemeClr val="tx1">
                    <a:lumMod val="50000"/>
                    <a:lumOff val="50000"/>
                  </a:schemeClr>
                </a:solidFill>
                <a:latin typeface="Arial" pitchFamily="34" charset="0"/>
                <a:cs typeface="Arial" pitchFamily="34" charset="0"/>
              </a:defRPr>
            </a:lvl5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p:txBody>
      </p:sp>
    </p:spTree>
    <p:extLst>
      <p:ext uri="{BB962C8B-B14F-4D97-AF65-F5344CB8AC3E}">
        <p14:creationId xmlns:p14="http://schemas.microsoft.com/office/powerpoint/2010/main" val="18149044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ERT_titre 1 ligne_texte">
    <p:spTree>
      <p:nvGrpSpPr>
        <p:cNvPr id="1" name=""/>
        <p:cNvGrpSpPr/>
        <p:nvPr/>
      </p:nvGrpSpPr>
      <p:grpSpPr>
        <a:xfrm>
          <a:off x="0" y="0"/>
          <a:ext cx="0" cy="0"/>
          <a:chOff x="0" y="0"/>
          <a:chExt cx="0" cy="0"/>
        </a:xfrm>
      </p:grpSpPr>
      <p:pic>
        <p:nvPicPr>
          <p:cNvPr id="4" name="Image 6" descr="Bande verte.png"/>
          <p:cNvPicPr>
            <a:picLocks noChangeAspect="1"/>
          </p:cNvPicPr>
          <p:nvPr userDrawn="1"/>
        </p:nvPicPr>
        <p:blipFill>
          <a:blip r:embed="rId2">
            <a:extLst>
              <a:ext uri="{28A0092B-C50C-407E-A947-70E740481C1C}">
                <a14:useLocalDpi xmlns:a14="http://schemas.microsoft.com/office/drawing/2010/main" val="0"/>
              </a:ext>
            </a:extLst>
          </a:blip>
          <a:srcRect l="9" t="14581"/>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baseline="0">
                <a:solidFill>
                  <a:srgbClr val="009A00"/>
                </a:solidFill>
                <a:latin typeface="Arial" pitchFamily="34" charset="0"/>
                <a:cs typeface="Arial" pitchFamily="34" charset="0"/>
              </a:defRPr>
            </a:lvl1pPr>
          </a:lstStyle>
          <a:p>
            <a:r>
              <a:rPr lang="en-US" smtClean="0"/>
              <a:t>Click to edit Master title style</a:t>
            </a:r>
            <a:endParaRPr lang="fr-CA" dirty="0"/>
          </a:p>
        </p:txBody>
      </p:sp>
      <p:sp>
        <p:nvSpPr>
          <p:cNvPr id="14" name="Espace réservé du contenu 13"/>
          <p:cNvSpPr>
            <a:spLocks noGrp="1"/>
          </p:cNvSpPr>
          <p:nvPr>
            <p:ph sz="quarter" idx="14"/>
          </p:nvPr>
        </p:nvSpPr>
        <p:spPr>
          <a:xfrm>
            <a:off x="428596" y="1571625"/>
            <a:ext cx="8286808" cy="3714763"/>
          </a:xfrm>
          <a:prstGeom prst="rect">
            <a:avLst/>
          </a:prstGeom>
        </p:spPr>
        <p:txBody>
          <a:bodyPr>
            <a:normAutofit/>
          </a:bodyPr>
          <a:lstStyle>
            <a:lvl1pPr marL="531813" indent="-531813">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260475" indent="-536575">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1976438" indent="-528638">
              <a:lnSpc>
                <a:spcPts val="3400"/>
              </a:lnSpc>
              <a:buFontTx/>
              <a:buBlip>
                <a:blip r:embed="rId7"/>
              </a:buBlip>
              <a:defRPr sz="2800">
                <a:solidFill>
                  <a:schemeClr val="tx1">
                    <a:lumMod val="65000"/>
                    <a:lumOff val="35000"/>
                  </a:schemeClr>
                </a:solidFill>
                <a:latin typeface="Arial" pitchFamily="34" charset="0"/>
                <a:cs typeface="Arial" pitchFamily="34" charset="0"/>
              </a:defRPr>
            </a:lvl3pPr>
            <a:lvl4pPr marL="2693988" indent="-534988">
              <a:lnSpc>
                <a:spcPts val="3400"/>
              </a:lnSpc>
              <a:buFontTx/>
              <a:buBlip>
                <a:blip r:embed="rId8"/>
              </a:buBlip>
              <a:defRPr sz="2800">
                <a:solidFill>
                  <a:schemeClr val="tx1">
                    <a:lumMod val="65000"/>
                    <a:lumOff val="35000"/>
                  </a:schemeClr>
                </a:solidFill>
                <a:latin typeface="Arial" pitchFamily="34" charset="0"/>
                <a:cs typeface="Arial" pitchFamily="34" charset="0"/>
              </a:defRPr>
            </a:lvl4pPr>
            <a:lvl5pPr>
              <a:lnSpc>
                <a:spcPts val="3400"/>
              </a:lnSpc>
              <a:defRPr sz="2800">
                <a:solidFill>
                  <a:schemeClr val="tx1">
                    <a:lumMod val="50000"/>
                    <a:lumOff val="50000"/>
                  </a:schemeClr>
                </a:solidFill>
                <a:latin typeface="Arial" pitchFamily="34" charset="0"/>
                <a:cs typeface="Arial" pitchFamily="34" charset="0"/>
              </a:defRPr>
            </a:lvl5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p:txBody>
      </p:sp>
    </p:spTree>
    <p:extLst>
      <p:ext uri="{BB962C8B-B14F-4D97-AF65-F5344CB8AC3E}">
        <p14:creationId xmlns:p14="http://schemas.microsoft.com/office/powerpoint/2010/main" val="17257722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VERT_titre 1 ligne_texte_fond">
    <p:spTree>
      <p:nvGrpSpPr>
        <p:cNvPr id="1" name=""/>
        <p:cNvGrpSpPr/>
        <p:nvPr/>
      </p:nvGrpSpPr>
      <p:grpSpPr>
        <a:xfrm>
          <a:off x="0" y="0"/>
          <a:ext cx="0" cy="0"/>
          <a:chOff x="0" y="0"/>
          <a:chExt cx="0" cy="0"/>
        </a:xfrm>
      </p:grpSpPr>
      <p:sp>
        <p:nvSpPr>
          <p:cNvPr id="4" name="Rectangle 3"/>
          <p:cNvSpPr/>
          <p:nvPr userDrawn="1"/>
        </p:nvSpPr>
        <p:spPr>
          <a:xfrm>
            <a:off x="285750" y="2500313"/>
            <a:ext cx="8858250" cy="30003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5" name="Image 6" descr="Bande verte.png"/>
          <p:cNvPicPr>
            <a:picLocks noChangeAspect="1"/>
          </p:cNvPicPr>
          <p:nvPr userDrawn="1"/>
        </p:nvPicPr>
        <p:blipFill>
          <a:blip r:embed="rId2">
            <a:extLst>
              <a:ext uri="{28A0092B-C50C-407E-A947-70E740481C1C}">
                <a14:useLocalDpi xmlns:a14="http://schemas.microsoft.com/office/drawing/2010/main" val="0"/>
              </a:ext>
            </a:extLst>
          </a:blip>
          <a:srcRect l="9" t="14581"/>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7"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8"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baseline="0">
                <a:solidFill>
                  <a:srgbClr val="009A00"/>
                </a:solidFill>
                <a:latin typeface="Arial" pitchFamily="34" charset="0"/>
                <a:cs typeface="Arial" pitchFamily="34" charset="0"/>
              </a:defRPr>
            </a:lvl1pPr>
          </a:lstStyle>
          <a:p>
            <a:r>
              <a:rPr lang="en-US" smtClean="0"/>
              <a:t>Click to edit Master title style</a:t>
            </a:r>
            <a:endParaRPr lang="fr-CA" dirty="0"/>
          </a:p>
        </p:txBody>
      </p:sp>
      <p:sp>
        <p:nvSpPr>
          <p:cNvPr id="14" name="Espace réservé du contenu 13"/>
          <p:cNvSpPr>
            <a:spLocks noGrp="1"/>
          </p:cNvSpPr>
          <p:nvPr>
            <p:ph sz="quarter" idx="14"/>
          </p:nvPr>
        </p:nvSpPr>
        <p:spPr>
          <a:xfrm>
            <a:off x="428596" y="1571625"/>
            <a:ext cx="8286808" cy="3714763"/>
          </a:xfrm>
          <a:prstGeom prst="rect">
            <a:avLst/>
          </a:prstGeom>
        </p:spPr>
        <p:txBody>
          <a:bodyPr>
            <a:normAutofit/>
          </a:bodyPr>
          <a:lstStyle>
            <a:lvl1pPr marL="531813" indent="-531813">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260475" indent="-536575">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1976438" indent="-528638">
              <a:lnSpc>
                <a:spcPts val="3400"/>
              </a:lnSpc>
              <a:buFontTx/>
              <a:buBlip>
                <a:blip r:embed="rId7"/>
              </a:buBlip>
              <a:defRPr sz="2800">
                <a:solidFill>
                  <a:schemeClr val="tx1">
                    <a:lumMod val="65000"/>
                    <a:lumOff val="35000"/>
                  </a:schemeClr>
                </a:solidFill>
                <a:latin typeface="Arial" pitchFamily="34" charset="0"/>
                <a:cs typeface="Arial" pitchFamily="34" charset="0"/>
              </a:defRPr>
            </a:lvl3pPr>
            <a:lvl4pPr marL="2693988" indent="-534988">
              <a:lnSpc>
                <a:spcPts val="3400"/>
              </a:lnSpc>
              <a:buFontTx/>
              <a:buBlip>
                <a:blip r:embed="rId8"/>
              </a:buBlip>
              <a:defRPr sz="2800">
                <a:solidFill>
                  <a:schemeClr val="tx1">
                    <a:lumMod val="65000"/>
                    <a:lumOff val="35000"/>
                  </a:schemeClr>
                </a:solidFill>
                <a:latin typeface="Arial" pitchFamily="34" charset="0"/>
                <a:cs typeface="Arial" pitchFamily="34" charset="0"/>
              </a:defRPr>
            </a:lvl4pPr>
            <a:lvl5pPr>
              <a:lnSpc>
                <a:spcPts val="3400"/>
              </a:lnSpc>
              <a:defRPr sz="2800">
                <a:solidFill>
                  <a:schemeClr val="tx1">
                    <a:lumMod val="50000"/>
                    <a:lumOff val="50000"/>
                  </a:schemeClr>
                </a:solidFill>
                <a:latin typeface="Arial" pitchFamily="34" charset="0"/>
                <a:cs typeface="Arial" pitchFamily="34" charset="0"/>
              </a:defRPr>
            </a:lvl5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p:txBody>
      </p:sp>
    </p:spTree>
    <p:extLst>
      <p:ext uri="{BB962C8B-B14F-4D97-AF65-F5344CB8AC3E}">
        <p14:creationId xmlns:p14="http://schemas.microsoft.com/office/powerpoint/2010/main" val="20660664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VERT_titre 1 ligne_citation/image">
    <p:spTree>
      <p:nvGrpSpPr>
        <p:cNvPr id="1" name=""/>
        <p:cNvGrpSpPr/>
        <p:nvPr/>
      </p:nvGrpSpPr>
      <p:grpSpPr>
        <a:xfrm>
          <a:off x="0" y="0"/>
          <a:ext cx="0" cy="0"/>
          <a:chOff x="0" y="0"/>
          <a:chExt cx="0" cy="0"/>
        </a:xfrm>
      </p:grpSpPr>
      <p:pic>
        <p:nvPicPr>
          <p:cNvPr id="6" name="Image 1" descr="Bande verte.png"/>
          <p:cNvPicPr>
            <a:picLocks noChangeAspect="1"/>
          </p:cNvPicPr>
          <p:nvPr userDrawn="1"/>
        </p:nvPicPr>
        <p:blipFill>
          <a:blip r:embed="rId2">
            <a:extLst>
              <a:ext uri="{28A0092B-C50C-407E-A947-70E740481C1C}">
                <a14:useLocalDpi xmlns:a14="http://schemas.microsoft.com/office/drawing/2010/main" val="0"/>
              </a:ext>
            </a:extLst>
          </a:blip>
          <a:srcRect l="9" t="14581"/>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7"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Image 8"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009A00"/>
                </a:solidFill>
                <a:latin typeface="Arial" pitchFamily="34" charset="0"/>
                <a:cs typeface="Arial" pitchFamily="34" charset="0"/>
              </a:defRPr>
            </a:lvl1pPr>
          </a:lstStyle>
          <a:p>
            <a:r>
              <a:rPr lang="fr-FR" smtClean="0"/>
              <a:t>Cliquez pour modifier le style du titre</a:t>
            </a:r>
            <a:endParaRPr lang="fr-CA" dirty="0"/>
          </a:p>
        </p:txBody>
      </p:sp>
      <p:sp>
        <p:nvSpPr>
          <p:cNvPr id="8" name="Espace réservé du texte 8"/>
          <p:cNvSpPr>
            <a:spLocks noGrp="1"/>
          </p:cNvSpPr>
          <p:nvPr>
            <p:ph type="body" sz="quarter" idx="14"/>
          </p:nvPr>
        </p:nvSpPr>
        <p:spPr>
          <a:xfrm>
            <a:off x="3929058" y="2643193"/>
            <a:ext cx="4786346" cy="928683"/>
          </a:xfrm>
          <a:prstGeom prst="rect">
            <a:avLst/>
          </a:prstGeom>
        </p:spPr>
        <p:txBody>
          <a:bodyPr/>
          <a:lstStyle>
            <a:lvl1pPr marL="0" indent="0">
              <a:lnSpc>
                <a:spcPts val="3400"/>
              </a:lnSpc>
              <a:buNone/>
              <a:defRPr sz="2800">
                <a:solidFill>
                  <a:schemeClr val="tx1">
                    <a:lumMod val="65000"/>
                    <a:lumOff val="35000"/>
                  </a:schemeClr>
                </a:solidFill>
                <a:latin typeface="Arial" pitchFamily="34" charset="0"/>
                <a:cs typeface="Arial" pitchFamily="34" charset="0"/>
              </a:defRPr>
            </a:lvl1pPr>
          </a:lstStyle>
          <a:p>
            <a:pPr lvl="0"/>
            <a:r>
              <a:rPr lang="fr-FR" smtClean="0"/>
              <a:t>Cliquez pour modifier les styles du texte du masque</a:t>
            </a:r>
          </a:p>
        </p:txBody>
      </p:sp>
      <p:sp>
        <p:nvSpPr>
          <p:cNvPr id="9" name="Espace réservé du texte 10"/>
          <p:cNvSpPr>
            <a:spLocks noGrp="1"/>
          </p:cNvSpPr>
          <p:nvPr>
            <p:ph type="body" sz="quarter" idx="15"/>
          </p:nvPr>
        </p:nvSpPr>
        <p:spPr>
          <a:xfrm>
            <a:off x="3929058" y="3643310"/>
            <a:ext cx="4857755" cy="714384"/>
          </a:xfrm>
          <a:prstGeom prst="rect">
            <a:avLst/>
          </a:prstGeom>
        </p:spPr>
        <p:txBody>
          <a:bodyPr/>
          <a:lstStyle>
            <a:lvl1pPr marL="0" indent="0">
              <a:lnSpc>
                <a:spcPts val="1900"/>
              </a:lnSpc>
              <a:buNone/>
              <a:defRPr sz="1600" b="1">
                <a:solidFill>
                  <a:schemeClr val="tx1">
                    <a:lumMod val="65000"/>
                    <a:lumOff val="35000"/>
                  </a:schemeClr>
                </a:solidFill>
                <a:latin typeface="Arial" pitchFamily="34" charset="0"/>
                <a:cs typeface="Arial" pitchFamily="34" charset="0"/>
              </a:defRPr>
            </a:lvl1pPr>
          </a:lstStyle>
          <a:p>
            <a:pPr lvl="0"/>
            <a:r>
              <a:rPr lang="fr-FR" smtClean="0"/>
              <a:t>Cliquez pour modifier les styles du texte du masque</a:t>
            </a:r>
          </a:p>
        </p:txBody>
      </p:sp>
      <p:sp>
        <p:nvSpPr>
          <p:cNvPr id="10" name="Espace réservé pour une image  17"/>
          <p:cNvSpPr>
            <a:spLocks noGrp="1"/>
          </p:cNvSpPr>
          <p:nvPr>
            <p:ph type="pic" sz="quarter" idx="13"/>
          </p:nvPr>
        </p:nvSpPr>
        <p:spPr>
          <a:xfrm>
            <a:off x="0" y="1428736"/>
            <a:ext cx="3500430" cy="5429264"/>
          </a:xfrm>
          <a:prstGeom prst="rect">
            <a:avLst/>
          </a:prstGeom>
        </p:spPr>
        <p:txBody>
          <a:bodyPr rtlCol="0">
            <a:normAutofit/>
          </a:bodyPr>
          <a:lstStyle/>
          <a:p>
            <a:pPr lvl="0"/>
            <a:endParaRPr lang="fr-CA" noProof="0" dirty="0" smtClean="0"/>
          </a:p>
        </p:txBody>
      </p:sp>
    </p:spTree>
    <p:extLst>
      <p:ext uri="{BB962C8B-B14F-4D97-AF65-F5344CB8AC3E}">
        <p14:creationId xmlns:p14="http://schemas.microsoft.com/office/powerpoint/2010/main" val="32957261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VERT_titre 1 ligne_citation/imageS_2e option">
    <p:spTree>
      <p:nvGrpSpPr>
        <p:cNvPr id="1" name=""/>
        <p:cNvGrpSpPr/>
        <p:nvPr/>
      </p:nvGrpSpPr>
      <p:grpSpPr>
        <a:xfrm>
          <a:off x="0" y="0"/>
          <a:ext cx="0" cy="0"/>
          <a:chOff x="0" y="0"/>
          <a:chExt cx="0" cy="0"/>
        </a:xfrm>
      </p:grpSpPr>
      <p:pic>
        <p:nvPicPr>
          <p:cNvPr id="5" name="Image 6" descr="Bande verte.png"/>
          <p:cNvPicPr>
            <a:picLocks noChangeAspect="1"/>
          </p:cNvPicPr>
          <p:nvPr userDrawn="1"/>
        </p:nvPicPr>
        <p:blipFill>
          <a:blip r:embed="rId2">
            <a:extLst>
              <a:ext uri="{28A0092B-C50C-407E-A947-70E740481C1C}">
                <a14:useLocalDpi xmlns:a14="http://schemas.microsoft.com/office/drawing/2010/main" val="0"/>
              </a:ext>
            </a:extLst>
          </a:blip>
          <a:srcRect l="9" t="14581"/>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7"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8"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Espace réservé du texte 8"/>
          <p:cNvSpPr>
            <a:spLocks noGrp="1"/>
          </p:cNvSpPr>
          <p:nvPr>
            <p:ph type="body" sz="quarter" idx="14"/>
          </p:nvPr>
        </p:nvSpPr>
        <p:spPr>
          <a:xfrm>
            <a:off x="3929058" y="2643193"/>
            <a:ext cx="4786346" cy="928683"/>
          </a:xfrm>
          <a:prstGeom prst="rect">
            <a:avLst/>
          </a:prstGeom>
        </p:spPr>
        <p:txBody>
          <a:bodyPr/>
          <a:lstStyle>
            <a:lvl1pPr marL="0" indent="0">
              <a:lnSpc>
                <a:spcPts val="3400"/>
              </a:lnSpc>
              <a:buNone/>
              <a:defRPr sz="280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
        <p:nvSpPr>
          <p:cNvPr id="9" name="Espace réservé du texte 10"/>
          <p:cNvSpPr>
            <a:spLocks noGrp="1"/>
          </p:cNvSpPr>
          <p:nvPr>
            <p:ph type="body" sz="quarter" idx="15"/>
          </p:nvPr>
        </p:nvSpPr>
        <p:spPr>
          <a:xfrm>
            <a:off x="3929058" y="3643310"/>
            <a:ext cx="4857755" cy="714384"/>
          </a:xfrm>
          <a:prstGeom prst="rect">
            <a:avLst/>
          </a:prstGeom>
        </p:spPr>
        <p:txBody>
          <a:bodyPr/>
          <a:lstStyle>
            <a:lvl1pPr marL="0" indent="0">
              <a:lnSpc>
                <a:spcPts val="1900"/>
              </a:lnSpc>
              <a:buNone/>
              <a:defRPr sz="1600" b="1">
                <a:solidFill>
                  <a:schemeClr val="tx1">
                    <a:lumMod val="65000"/>
                    <a:lumOff val="35000"/>
                  </a:schemeClr>
                </a:solidFill>
                <a:latin typeface="Arial" pitchFamily="34" charset="0"/>
                <a:cs typeface="Arial" pitchFamily="34" charset="0"/>
              </a:defRPr>
            </a:lvl1pPr>
          </a:lstStyle>
          <a:p>
            <a:pPr lvl="0"/>
            <a:r>
              <a:rPr lang="fr-FR" smtClean="0"/>
              <a:t>Cliquez pour modifier les styles du texte du masque</a:t>
            </a:r>
          </a:p>
        </p:txBody>
      </p:sp>
      <p:sp>
        <p:nvSpPr>
          <p:cNvPr id="10" name="Espace réservé pour une image  17"/>
          <p:cNvSpPr>
            <a:spLocks noGrp="1"/>
          </p:cNvSpPr>
          <p:nvPr>
            <p:ph type="pic" sz="quarter" idx="13"/>
          </p:nvPr>
        </p:nvSpPr>
        <p:spPr>
          <a:xfrm>
            <a:off x="0" y="1428736"/>
            <a:ext cx="3500430" cy="5429264"/>
          </a:xfrm>
          <a:prstGeom prst="rect">
            <a:avLst/>
          </a:prstGeom>
        </p:spPr>
        <p:txBody>
          <a:bodyPr rtlCol="0">
            <a:normAutofit/>
          </a:bodyPr>
          <a:lstStyle/>
          <a:p>
            <a:pPr lvl="0"/>
            <a:endParaRPr lang="fr-CA" noProof="0" dirty="0" smtClean="0"/>
          </a:p>
        </p:txBody>
      </p:sp>
    </p:spTree>
    <p:extLst>
      <p:ext uri="{BB962C8B-B14F-4D97-AF65-F5344CB8AC3E}">
        <p14:creationId xmlns:p14="http://schemas.microsoft.com/office/powerpoint/2010/main" val="39628829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VERT_titre 2 lignes_citation/image_3e option">
    <p:spTree>
      <p:nvGrpSpPr>
        <p:cNvPr id="1" name=""/>
        <p:cNvGrpSpPr/>
        <p:nvPr/>
      </p:nvGrpSpPr>
      <p:grpSpPr>
        <a:xfrm>
          <a:off x="0" y="0"/>
          <a:ext cx="0" cy="0"/>
          <a:chOff x="0" y="0"/>
          <a:chExt cx="0" cy="0"/>
        </a:xfrm>
      </p:grpSpPr>
      <p:pic>
        <p:nvPicPr>
          <p:cNvPr id="5" name="Image 7" descr="Bande verte.png"/>
          <p:cNvPicPr>
            <a:picLocks noChangeAspect="1"/>
          </p:cNvPicPr>
          <p:nvPr userDrawn="1"/>
        </p:nvPicPr>
        <p:blipFill>
          <a:blip r:embed="rId2">
            <a:extLst>
              <a:ext uri="{28A0092B-C50C-407E-A947-70E740481C1C}">
                <a14:useLocalDpi xmlns:a14="http://schemas.microsoft.com/office/drawing/2010/main" val="0"/>
              </a:ext>
            </a:extLst>
          </a:blip>
          <a:srcRect l="9" t="23958" r="-4642"/>
          <a:stretch>
            <a:fillRect/>
          </a:stretch>
        </p:blipFill>
        <p:spPr bwMode="auto">
          <a:xfrm>
            <a:off x="0" y="1643063"/>
            <a:ext cx="357188" cy="521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7"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630363"/>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8"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Espace réservé du texte 10"/>
          <p:cNvSpPr>
            <a:spLocks noGrp="1"/>
          </p:cNvSpPr>
          <p:nvPr>
            <p:ph type="body" sz="quarter" idx="15"/>
          </p:nvPr>
        </p:nvSpPr>
        <p:spPr>
          <a:xfrm>
            <a:off x="500034" y="928670"/>
            <a:ext cx="8286779" cy="714384"/>
          </a:xfrm>
          <a:prstGeom prst="rect">
            <a:avLst/>
          </a:prstGeom>
        </p:spPr>
        <p:txBody>
          <a:bodyPr/>
          <a:lstStyle>
            <a:lvl1pPr marL="0" indent="0">
              <a:lnSpc>
                <a:spcPts val="2200"/>
              </a:lnSpc>
              <a:buNone/>
              <a:defRPr sz="2200" b="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
        <p:nvSpPr>
          <p:cNvPr id="2" name="Titre 1"/>
          <p:cNvSpPr>
            <a:spLocks noGrp="1"/>
          </p:cNvSpPr>
          <p:nvPr>
            <p:ph type="title"/>
          </p:nvPr>
        </p:nvSpPr>
        <p:spPr>
          <a:xfrm>
            <a:off x="500034" y="214290"/>
            <a:ext cx="8286808" cy="714380"/>
          </a:xfrm>
          <a:prstGeom prst="rect">
            <a:avLst/>
          </a:prstGeom>
        </p:spPr>
        <p:txBody>
          <a:bodyPr>
            <a:normAutofit/>
          </a:bodyPr>
          <a:lstStyle>
            <a:lvl1pPr marL="0" indent="0" algn="l" defTabSz="900000">
              <a:lnSpc>
                <a:spcPts val="3400"/>
              </a:lnSpc>
              <a:tabLst>
                <a:tab pos="900000" algn="l"/>
              </a:tabLst>
              <a:defRPr sz="2800" b="1">
                <a:solidFill>
                  <a:srgbClr val="009A00"/>
                </a:solidFill>
                <a:latin typeface="Arial" pitchFamily="34" charset="0"/>
                <a:cs typeface="Arial" pitchFamily="34" charset="0"/>
              </a:defRPr>
            </a:lvl1pPr>
          </a:lstStyle>
          <a:p>
            <a:r>
              <a:rPr lang="en-US" smtClean="0"/>
              <a:t>Click to edit Master title style</a:t>
            </a:r>
            <a:endParaRPr lang="fr-CA" dirty="0"/>
          </a:p>
        </p:txBody>
      </p:sp>
      <p:sp>
        <p:nvSpPr>
          <p:cNvPr id="10" name="Espace réservé pour une image  17"/>
          <p:cNvSpPr>
            <a:spLocks noGrp="1"/>
          </p:cNvSpPr>
          <p:nvPr>
            <p:ph type="pic" sz="quarter" idx="13"/>
          </p:nvPr>
        </p:nvSpPr>
        <p:spPr>
          <a:xfrm>
            <a:off x="2928958" y="1928802"/>
            <a:ext cx="3214678" cy="4929198"/>
          </a:xfrm>
          <a:prstGeom prst="rect">
            <a:avLst/>
          </a:prstGeom>
        </p:spPr>
        <p:txBody>
          <a:bodyPr rtlCol="0">
            <a:normAutofit/>
          </a:bodyPr>
          <a:lstStyle/>
          <a:p>
            <a:pPr lvl="0"/>
            <a:endParaRPr lang="fr-CA" noProof="0" dirty="0" smtClean="0"/>
          </a:p>
        </p:txBody>
      </p:sp>
    </p:spTree>
    <p:extLst>
      <p:ext uri="{BB962C8B-B14F-4D97-AF65-F5344CB8AC3E}">
        <p14:creationId xmlns:p14="http://schemas.microsoft.com/office/powerpoint/2010/main" val="4116266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VERT_titre 1 ligne_bande grise">
    <p:spTree>
      <p:nvGrpSpPr>
        <p:cNvPr id="1" name=""/>
        <p:cNvGrpSpPr/>
        <p:nvPr/>
      </p:nvGrpSpPr>
      <p:grpSpPr>
        <a:xfrm>
          <a:off x="0" y="0"/>
          <a:ext cx="0" cy="0"/>
          <a:chOff x="0" y="0"/>
          <a:chExt cx="0" cy="0"/>
        </a:xfrm>
      </p:grpSpPr>
      <p:sp>
        <p:nvSpPr>
          <p:cNvPr id="6" name="Rectangle 5"/>
          <p:cNvSpPr/>
          <p:nvPr userDrawn="1"/>
        </p:nvSpPr>
        <p:spPr>
          <a:xfrm>
            <a:off x="285750" y="2143125"/>
            <a:ext cx="8858250" cy="31432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7" name="Image 2" descr="Bande verte.png"/>
          <p:cNvPicPr>
            <a:picLocks noChangeAspect="1"/>
          </p:cNvPicPr>
          <p:nvPr userDrawn="1"/>
        </p:nvPicPr>
        <p:blipFill>
          <a:blip r:embed="rId2">
            <a:extLst>
              <a:ext uri="{28A0092B-C50C-407E-A947-70E740481C1C}">
                <a14:useLocalDpi xmlns:a14="http://schemas.microsoft.com/office/drawing/2010/main" val="0"/>
              </a:ext>
            </a:extLst>
          </a:blip>
          <a:srcRect l="9" t="14581"/>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3"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age 4"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009A00"/>
                </a:solidFill>
                <a:latin typeface="Arial" pitchFamily="34" charset="0"/>
                <a:cs typeface="Arial" pitchFamily="34" charset="0"/>
              </a:defRPr>
            </a:lvl1pPr>
          </a:lstStyle>
          <a:p>
            <a:r>
              <a:rPr lang="en-US" smtClean="0"/>
              <a:t>Click to edit Master title style</a:t>
            </a:r>
            <a:endParaRPr lang="fr-CA" dirty="0"/>
          </a:p>
        </p:txBody>
      </p:sp>
      <p:sp>
        <p:nvSpPr>
          <p:cNvPr id="13" name="Espace réservé pour une image  12"/>
          <p:cNvSpPr>
            <a:spLocks noGrp="1"/>
          </p:cNvSpPr>
          <p:nvPr>
            <p:ph type="pic" sz="quarter" idx="13"/>
          </p:nvPr>
        </p:nvSpPr>
        <p:spPr>
          <a:xfrm>
            <a:off x="928688" y="1643051"/>
            <a:ext cx="4143378" cy="3214709"/>
          </a:xfrm>
          <a:prstGeom prst="rect">
            <a:avLst/>
          </a:prstGeom>
        </p:spPr>
        <p:txBody>
          <a:bodyPr rtlCol="0">
            <a:normAutofit/>
          </a:bodyPr>
          <a:lstStyle>
            <a:lvl1pPr>
              <a:defRPr/>
            </a:lvl1pPr>
          </a:lstStyle>
          <a:p>
            <a:pPr lvl="0"/>
            <a:r>
              <a:rPr lang="en-US" noProof="0" smtClean="0"/>
              <a:t>Click icon to add picture</a:t>
            </a:r>
            <a:endParaRPr lang="fr-CA" noProof="0" dirty="0" smtClean="0"/>
          </a:p>
        </p:txBody>
      </p:sp>
      <p:sp>
        <p:nvSpPr>
          <p:cNvPr id="16" name="Espace réservé du texte 15"/>
          <p:cNvSpPr>
            <a:spLocks noGrp="1"/>
          </p:cNvSpPr>
          <p:nvPr>
            <p:ph type="body" sz="quarter" idx="14"/>
          </p:nvPr>
        </p:nvSpPr>
        <p:spPr>
          <a:xfrm>
            <a:off x="5357813" y="1571625"/>
            <a:ext cx="3357562" cy="500063"/>
          </a:xfrm>
          <a:prstGeom prst="rect">
            <a:avLst/>
          </a:prstGeom>
        </p:spPr>
        <p:txBody>
          <a:bodyPr>
            <a:normAutofit/>
          </a:bodyPr>
          <a:lstStyle>
            <a:lvl1pPr>
              <a:buNone/>
              <a:defRPr sz="2400" b="1">
                <a:solidFill>
                  <a:schemeClr val="tx1">
                    <a:lumMod val="65000"/>
                    <a:lumOff val="35000"/>
                  </a:schemeClr>
                </a:solidFill>
                <a:latin typeface="Arial" pitchFamily="34" charset="0"/>
                <a:cs typeface="Arial" pitchFamily="34" charset="0"/>
              </a:defRPr>
            </a:lvl1pPr>
          </a:lstStyle>
          <a:p>
            <a:pPr lvl="0"/>
            <a:r>
              <a:rPr lang="en-US" smtClean="0"/>
              <a:t>Click to edit Master text styles</a:t>
            </a:r>
          </a:p>
        </p:txBody>
      </p:sp>
      <p:sp>
        <p:nvSpPr>
          <p:cNvPr id="18" name="Espace réservé du texte 17"/>
          <p:cNvSpPr>
            <a:spLocks noGrp="1"/>
          </p:cNvSpPr>
          <p:nvPr>
            <p:ph type="body" sz="quarter" idx="15"/>
          </p:nvPr>
        </p:nvSpPr>
        <p:spPr>
          <a:xfrm>
            <a:off x="5357813" y="2428875"/>
            <a:ext cx="3357562" cy="2571750"/>
          </a:xfrm>
          <a:prstGeom prst="rect">
            <a:avLst/>
          </a:prstGeom>
          <a:ln>
            <a:noFill/>
          </a:ln>
        </p:spPr>
        <p:txBody>
          <a:bodyPr>
            <a:normAutofit/>
          </a:bodyPr>
          <a:lstStyle>
            <a:lvl1pPr marL="0" indent="0">
              <a:lnSpc>
                <a:spcPts val="2600"/>
              </a:lnSpc>
              <a:buNone/>
              <a:defRPr sz="220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10912090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VERT_titre 1 ligne_bande verte">
    <p:spTree>
      <p:nvGrpSpPr>
        <p:cNvPr id="1" name=""/>
        <p:cNvGrpSpPr/>
        <p:nvPr/>
      </p:nvGrpSpPr>
      <p:grpSpPr>
        <a:xfrm>
          <a:off x="0" y="0"/>
          <a:ext cx="0" cy="0"/>
          <a:chOff x="0" y="0"/>
          <a:chExt cx="0" cy="0"/>
        </a:xfrm>
      </p:grpSpPr>
      <p:sp>
        <p:nvSpPr>
          <p:cNvPr id="6" name="Rectangle 5"/>
          <p:cNvSpPr/>
          <p:nvPr userDrawn="1"/>
        </p:nvSpPr>
        <p:spPr>
          <a:xfrm>
            <a:off x="285750" y="2143125"/>
            <a:ext cx="8858250" cy="3500438"/>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7" name="Image 2" descr="Bande verte.png"/>
          <p:cNvPicPr>
            <a:picLocks noChangeAspect="1"/>
          </p:cNvPicPr>
          <p:nvPr userDrawn="1"/>
        </p:nvPicPr>
        <p:blipFill>
          <a:blip r:embed="rId2">
            <a:extLst>
              <a:ext uri="{28A0092B-C50C-407E-A947-70E740481C1C}">
                <a14:useLocalDpi xmlns:a14="http://schemas.microsoft.com/office/drawing/2010/main" val="0"/>
              </a:ext>
            </a:extLst>
          </a:blip>
          <a:srcRect l="9" t="14581"/>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3"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age 4"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009A00"/>
                </a:solidFill>
                <a:latin typeface="Arial" pitchFamily="34" charset="0"/>
                <a:cs typeface="Arial" pitchFamily="34" charset="0"/>
              </a:defRPr>
            </a:lvl1pPr>
          </a:lstStyle>
          <a:p>
            <a:r>
              <a:rPr lang="en-US" smtClean="0"/>
              <a:t>Click to edit Master title style</a:t>
            </a:r>
            <a:endParaRPr lang="fr-CA" dirty="0"/>
          </a:p>
        </p:txBody>
      </p:sp>
      <p:sp>
        <p:nvSpPr>
          <p:cNvPr id="13" name="Espace réservé pour une image  12"/>
          <p:cNvSpPr>
            <a:spLocks noGrp="1"/>
          </p:cNvSpPr>
          <p:nvPr>
            <p:ph type="pic" sz="quarter" idx="13"/>
          </p:nvPr>
        </p:nvSpPr>
        <p:spPr>
          <a:xfrm>
            <a:off x="928688" y="1643051"/>
            <a:ext cx="4143378" cy="3214709"/>
          </a:xfrm>
          <a:prstGeom prst="rect">
            <a:avLst/>
          </a:prstGeom>
        </p:spPr>
        <p:txBody>
          <a:bodyPr rtlCol="0">
            <a:normAutofit/>
          </a:bodyPr>
          <a:lstStyle>
            <a:lvl1pPr>
              <a:defRPr/>
            </a:lvl1pPr>
          </a:lstStyle>
          <a:p>
            <a:pPr lvl="0"/>
            <a:r>
              <a:rPr lang="en-US" noProof="0" smtClean="0"/>
              <a:t>Click icon to add picture</a:t>
            </a:r>
            <a:endParaRPr lang="fr-CA" noProof="0" dirty="0" smtClean="0"/>
          </a:p>
        </p:txBody>
      </p:sp>
      <p:sp>
        <p:nvSpPr>
          <p:cNvPr id="16" name="Espace réservé du texte 15"/>
          <p:cNvSpPr>
            <a:spLocks noGrp="1"/>
          </p:cNvSpPr>
          <p:nvPr>
            <p:ph type="body" sz="quarter" idx="14"/>
          </p:nvPr>
        </p:nvSpPr>
        <p:spPr>
          <a:xfrm>
            <a:off x="5357813" y="1571625"/>
            <a:ext cx="3357562" cy="500063"/>
          </a:xfrm>
          <a:prstGeom prst="rect">
            <a:avLst/>
          </a:prstGeom>
        </p:spPr>
        <p:txBody>
          <a:bodyPr>
            <a:normAutofit/>
          </a:bodyPr>
          <a:lstStyle>
            <a:lvl1pPr>
              <a:buNone/>
              <a:defRPr sz="2400" b="1">
                <a:solidFill>
                  <a:srgbClr val="009A00"/>
                </a:solidFill>
                <a:latin typeface="Arial" pitchFamily="34" charset="0"/>
                <a:cs typeface="Arial" pitchFamily="34" charset="0"/>
              </a:defRPr>
            </a:lvl1pPr>
          </a:lstStyle>
          <a:p>
            <a:pPr lvl="0"/>
            <a:r>
              <a:rPr lang="en-US" smtClean="0"/>
              <a:t>Click to edit Master text styles</a:t>
            </a:r>
          </a:p>
        </p:txBody>
      </p:sp>
      <p:sp>
        <p:nvSpPr>
          <p:cNvPr id="18" name="Espace réservé du texte 17"/>
          <p:cNvSpPr>
            <a:spLocks noGrp="1"/>
          </p:cNvSpPr>
          <p:nvPr>
            <p:ph type="body" sz="quarter" idx="15"/>
          </p:nvPr>
        </p:nvSpPr>
        <p:spPr>
          <a:xfrm>
            <a:off x="5357813" y="2428875"/>
            <a:ext cx="3357562" cy="2571750"/>
          </a:xfrm>
          <a:prstGeom prst="rect">
            <a:avLst/>
          </a:prstGeom>
          <a:ln>
            <a:noFill/>
          </a:ln>
        </p:spPr>
        <p:txBody>
          <a:bodyPr>
            <a:normAutofit/>
          </a:bodyPr>
          <a:lstStyle>
            <a:lvl1pPr marL="0" indent="0">
              <a:lnSpc>
                <a:spcPts val="2600"/>
              </a:lnSpc>
              <a:buNone/>
              <a:defRPr sz="220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18121708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Question public - Bois">
    <p:spTree>
      <p:nvGrpSpPr>
        <p:cNvPr id="1" name=""/>
        <p:cNvGrpSpPr/>
        <p:nvPr/>
      </p:nvGrpSpPr>
      <p:grpSpPr>
        <a:xfrm>
          <a:off x="0" y="0"/>
          <a:ext cx="0" cy="0"/>
          <a:chOff x="0" y="0"/>
          <a:chExt cx="0" cy="0"/>
        </a:xfrm>
      </p:grpSpPr>
      <p:pic>
        <p:nvPicPr>
          <p:cNvPr id="4" name="Image 6" descr="Fond vert.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8" descr="BNQ2100_Blanc.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86625" y="585787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9" descr="ligne orange.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000125"/>
            <a:ext cx="9144000" cy="2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358114" cy="796908"/>
          </a:xfrm>
          <a:prstGeom prst="rect">
            <a:avLst/>
          </a:prstGeom>
        </p:spPr>
        <p:txBody>
          <a:bodyPr>
            <a:normAutofit/>
          </a:bodyPr>
          <a:lstStyle>
            <a:lvl1pPr marL="0" indent="0" algn="l" defTabSz="900000">
              <a:lnSpc>
                <a:spcPts val="3400"/>
              </a:lnSpc>
              <a:tabLst>
                <a:tab pos="900000" algn="l"/>
              </a:tabLst>
              <a:defRPr sz="2800" b="1">
                <a:solidFill>
                  <a:schemeClr val="bg1"/>
                </a:solidFill>
                <a:latin typeface="Arial" pitchFamily="34" charset="0"/>
                <a:cs typeface="Arial" pitchFamily="34" charset="0"/>
              </a:defRPr>
            </a:lvl1pPr>
          </a:lstStyle>
          <a:p>
            <a:r>
              <a:rPr lang="fr-FR" dirty="0" smtClean="0"/>
              <a:t>Cliquez pour modifier le style du titre</a:t>
            </a:r>
            <a:endParaRPr lang="fr-CA" dirty="0"/>
          </a:p>
        </p:txBody>
      </p:sp>
      <p:sp>
        <p:nvSpPr>
          <p:cNvPr id="17" name="Espace réservé du texte 16"/>
          <p:cNvSpPr>
            <a:spLocks noGrp="1"/>
          </p:cNvSpPr>
          <p:nvPr>
            <p:ph type="body" sz="quarter" idx="11"/>
          </p:nvPr>
        </p:nvSpPr>
        <p:spPr>
          <a:xfrm>
            <a:off x="500063" y="1571625"/>
            <a:ext cx="7786714" cy="4071938"/>
          </a:xfrm>
          <a:prstGeom prst="rect">
            <a:avLst/>
          </a:prstGeom>
        </p:spPr>
        <p:txBody>
          <a:bodyPr>
            <a:normAutofit/>
          </a:bodyPr>
          <a:lstStyle>
            <a:lvl1pPr>
              <a:lnSpc>
                <a:spcPts val="3400"/>
              </a:lnSpc>
              <a:buFontTx/>
              <a:buBlip>
                <a:blip r:embed="rId5"/>
              </a:buBlip>
              <a:defRPr sz="2800">
                <a:solidFill>
                  <a:schemeClr val="bg1"/>
                </a:solidFill>
                <a:latin typeface="Arial" pitchFamily="34" charset="0"/>
                <a:cs typeface="Arial" pitchFamily="34" charset="0"/>
              </a:defRPr>
            </a:lvl1pPr>
            <a:lvl2pPr marL="1074738" indent="-349250">
              <a:lnSpc>
                <a:spcPts val="3400"/>
              </a:lnSpc>
              <a:buFontTx/>
              <a:buBlip>
                <a:blip r:embed="rId6"/>
              </a:buBlip>
              <a:defRPr sz="2800">
                <a:solidFill>
                  <a:schemeClr val="bg1"/>
                </a:solidFill>
                <a:latin typeface="Arial" pitchFamily="34" charset="0"/>
                <a:cs typeface="Arial" pitchFamily="34" charset="0"/>
              </a:defRPr>
            </a:lvl2pPr>
            <a:lvl3pPr marL="1882775" indent="-352425">
              <a:lnSpc>
                <a:spcPts val="3400"/>
              </a:lnSpc>
              <a:buFontTx/>
              <a:buBlip>
                <a:blip r:embed="rId7"/>
              </a:buBlip>
              <a:defRPr sz="2800">
                <a:solidFill>
                  <a:schemeClr val="bg1"/>
                </a:solidFill>
                <a:latin typeface="Arial" pitchFamily="34" charset="0"/>
                <a:cs typeface="Arial" pitchFamily="34" charset="0"/>
              </a:defRPr>
            </a:lvl3pPr>
            <a:lvl4pPr marL="3043238" indent="-361950">
              <a:lnSpc>
                <a:spcPts val="3400"/>
              </a:lnSpc>
              <a:buFontTx/>
              <a:buBlip>
                <a:blip r:embed="rId8"/>
              </a:buBlip>
              <a:defRPr sz="2800">
                <a:solidFill>
                  <a:schemeClr val="bg1"/>
                </a:solidFill>
                <a:latin typeface="Arial" pitchFamily="34" charset="0"/>
                <a:cs typeface="Arial" pitchFamily="34" charset="0"/>
              </a:defRPr>
            </a:lvl4pPr>
            <a:lvl5pPr marL="355600" indent="-355600">
              <a:lnSpc>
                <a:spcPts val="3400"/>
              </a:lnSpc>
              <a:defRPr sz="2800">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extLst>
      <p:ext uri="{BB962C8B-B14F-4D97-AF65-F5344CB8AC3E}">
        <p14:creationId xmlns:p14="http://schemas.microsoft.com/office/powerpoint/2010/main" val="25730756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VERT_titre 1 ligne_bande orange">
    <p:spTree>
      <p:nvGrpSpPr>
        <p:cNvPr id="1" name=""/>
        <p:cNvGrpSpPr/>
        <p:nvPr/>
      </p:nvGrpSpPr>
      <p:grpSpPr>
        <a:xfrm>
          <a:off x="0" y="0"/>
          <a:ext cx="0" cy="0"/>
          <a:chOff x="0" y="0"/>
          <a:chExt cx="0" cy="0"/>
        </a:xfrm>
      </p:grpSpPr>
      <p:sp>
        <p:nvSpPr>
          <p:cNvPr id="6" name="Rectangle 5"/>
          <p:cNvSpPr/>
          <p:nvPr userDrawn="1"/>
        </p:nvSpPr>
        <p:spPr>
          <a:xfrm>
            <a:off x="285750" y="2143125"/>
            <a:ext cx="8858250" cy="3143250"/>
          </a:xfrm>
          <a:prstGeom prst="rect">
            <a:avLst/>
          </a:prstGeom>
          <a:solidFill>
            <a:srgbClr val="FEF0C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7" name="Image 2" descr="Bande verte.png"/>
          <p:cNvPicPr>
            <a:picLocks noChangeAspect="1"/>
          </p:cNvPicPr>
          <p:nvPr userDrawn="1"/>
        </p:nvPicPr>
        <p:blipFill>
          <a:blip r:embed="rId2">
            <a:extLst>
              <a:ext uri="{28A0092B-C50C-407E-A947-70E740481C1C}">
                <a14:useLocalDpi xmlns:a14="http://schemas.microsoft.com/office/drawing/2010/main" val="0"/>
              </a:ext>
            </a:extLst>
          </a:blip>
          <a:srcRect l="9" t="14581"/>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3"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age 4"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009A00"/>
                </a:solidFill>
                <a:latin typeface="Arial" pitchFamily="34" charset="0"/>
                <a:cs typeface="Arial" pitchFamily="34" charset="0"/>
              </a:defRPr>
            </a:lvl1pPr>
          </a:lstStyle>
          <a:p>
            <a:r>
              <a:rPr lang="en-US" smtClean="0"/>
              <a:t>Click to edit Master title style</a:t>
            </a:r>
            <a:endParaRPr lang="fr-CA" dirty="0"/>
          </a:p>
        </p:txBody>
      </p:sp>
      <p:sp>
        <p:nvSpPr>
          <p:cNvPr id="13" name="Espace réservé pour une image  12"/>
          <p:cNvSpPr>
            <a:spLocks noGrp="1"/>
          </p:cNvSpPr>
          <p:nvPr>
            <p:ph type="pic" sz="quarter" idx="13"/>
          </p:nvPr>
        </p:nvSpPr>
        <p:spPr>
          <a:xfrm>
            <a:off x="928688" y="1643051"/>
            <a:ext cx="4143378" cy="3214709"/>
          </a:xfrm>
          <a:prstGeom prst="rect">
            <a:avLst/>
          </a:prstGeom>
        </p:spPr>
        <p:txBody>
          <a:bodyPr rtlCol="0">
            <a:normAutofit/>
          </a:bodyPr>
          <a:lstStyle>
            <a:lvl1pPr>
              <a:defRPr/>
            </a:lvl1pPr>
          </a:lstStyle>
          <a:p>
            <a:pPr lvl="0"/>
            <a:r>
              <a:rPr lang="en-US" noProof="0" smtClean="0"/>
              <a:t>Click icon to add picture</a:t>
            </a:r>
            <a:endParaRPr lang="fr-CA" noProof="0" dirty="0" smtClean="0"/>
          </a:p>
        </p:txBody>
      </p:sp>
      <p:sp>
        <p:nvSpPr>
          <p:cNvPr id="16" name="Espace réservé du texte 15"/>
          <p:cNvSpPr>
            <a:spLocks noGrp="1"/>
          </p:cNvSpPr>
          <p:nvPr>
            <p:ph type="body" sz="quarter" idx="14"/>
          </p:nvPr>
        </p:nvSpPr>
        <p:spPr>
          <a:xfrm>
            <a:off x="5357813" y="1571625"/>
            <a:ext cx="3357562" cy="500063"/>
          </a:xfrm>
          <a:prstGeom prst="rect">
            <a:avLst/>
          </a:prstGeom>
        </p:spPr>
        <p:txBody>
          <a:bodyPr>
            <a:normAutofit/>
          </a:bodyPr>
          <a:lstStyle>
            <a:lvl1pPr>
              <a:buNone/>
              <a:defRPr sz="2400" b="1">
                <a:solidFill>
                  <a:srgbClr val="FDB813"/>
                </a:solidFill>
                <a:latin typeface="Arial" pitchFamily="34" charset="0"/>
                <a:cs typeface="Arial" pitchFamily="34" charset="0"/>
              </a:defRPr>
            </a:lvl1pPr>
          </a:lstStyle>
          <a:p>
            <a:pPr lvl="0"/>
            <a:r>
              <a:rPr lang="en-US" smtClean="0"/>
              <a:t>Click to edit Master text styles</a:t>
            </a:r>
          </a:p>
        </p:txBody>
      </p:sp>
      <p:sp>
        <p:nvSpPr>
          <p:cNvPr id="18" name="Espace réservé du texte 17"/>
          <p:cNvSpPr>
            <a:spLocks noGrp="1"/>
          </p:cNvSpPr>
          <p:nvPr>
            <p:ph type="body" sz="quarter" idx="15"/>
          </p:nvPr>
        </p:nvSpPr>
        <p:spPr>
          <a:xfrm>
            <a:off x="5357813" y="2428875"/>
            <a:ext cx="3357562" cy="2571750"/>
          </a:xfrm>
          <a:prstGeom prst="rect">
            <a:avLst/>
          </a:prstGeom>
          <a:ln>
            <a:noFill/>
          </a:ln>
        </p:spPr>
        <p:txBody>
          <a:bodyPr>
            <a:normAutofit/>
          </a:bodyPr>
          <a:lstStyle>
            <a:lvl1pPr marL="0" indent="0">
              <a:lnSpc>
                <a:spcPts val="2600"/>
              </a:lnSpc>
              <a:buNone/>
              <a:defRPr sz="220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32779844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VERT_titre 1 ligne_bande bleue">
    <p:spTree>
      <p:nvGrpSpPr>
        <p:cNvPr id="1" name=""/>
        <p:cNvGrpSpPr/>
        <p:nvPr/>
      </p:nvGrpSpPr>
      <p:grpSpPr>
        <a:xfrm>
          <a:off x="0" y="0"/>
          <a:ext cx="0" cy="0"/>
          <a:chOff x="0" y="0"/>
          <a:chExt cx="0" cy="0"/>
        </a:xfrm>
      </p:grpSpPr>
      <p:sp>
        <p:nvSpPr>
          <p:cNvPr id="6" name="Rectangle 5"/>
          <p:cNvSpPr/>
          <p:nvPr userDrawn="1"/>
        </p:nvSpPr>
        <p:spPr>
          <a:xfrm>
            <a:off x="285750" y="2143125"/>
            <a:ext cx="8858250" cy="31432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7" name="Image 2" descr="Bande verte.png"/>
          <p:cNvPicPr>
            <a:picLocks noChangeAspect="1"/>
          </p:cNvPicPr>
          <p:nvPr userDrawn="1"/>
        </p:nvPicPr>
        <p:blipFill>
          <a:blip r:embed="rId2">
            <a:extLst>
              <a:ext uri="{28A0092B-C50C-407E-A947-70E740481C1C}">
                <a14:useLocalDpi xmlns:a14="http://schemas.microsoft.com/office/drawing/2010/main" val="0"/>
              </a:ext>
            </a:extLst>
          </a:blip>
          <a:srcRect l="9" t="14581"/>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3" descr="ligne vert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age 4"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009A00"/>
                </a:solidFill>
                <a:latin typeface="Arial" pitchFamily="34" charset="0"/>
                <a:cs typeface="Arial" pitchFamily="34" charset="0"/>
              </a:defRPr>
            </a:lvl1pPr>
          </a:lstStyle>
          <a:p>
            <a:r>
              <a:rPr lang="en-US" smtClean="0"/>
              <a:t>Click to edit Master title style</a:t>
            </a:r>
            <a:endParaRPr lang="fr-CA" dirty="0"/>
          </a:p>
        </p:txBody>
      </p:sp>
      <p:sp>
        <p:nvSpPr>
          <p:cNvPr id="13" name="Espace réservé pour une image  12"/>
          <p:cNvSpPr>
            <a:spLocks noGrp="1"/>
          </p:cNvSpPr>
          <p:nvPr>
            <p:ph type="pic" sz="quarter" idx="13"/>
          </p:nvPr>
        </p:nvSpPr>
        <p:spPr>
          <a:xfrm>
            <a:off x="928688" y="1643051"/>
            <a:ext cx="4143378" cy="3214709"/>
          </a:xfrm>
          <a:prstGeom prst="rect">
            <a:avLst/>
          </a:prstGeom>
        </p:spPr>
        <p:txBody>
          <a:bodyPr rtlCol="0">
            <a:normAutofit/>
          </a:bodyPr>
          <a:lstStyle>
            <a:lvl1pPr>
              <a:defRPr/>
            </a:lvl1pPr>
          </a:lstStyle>
          <a:p>
            <a:pPr lvl="0"/>
            <a:r>
              <a:rPr lang="en-US" noProof="0" smtClean="0"/>
              <a:t>Click icon to add picture</a:t>
            </a:r>
            <a:endParaRPr lang="fr-CA" noProof="0" dirty="0" smtClean="0"/>
          </a:p>
        </p:txBody>
      </p:sp>
      <p:sp>
        <p:nvSpPr>
          <p:cNvPr id="16" name="Espace réservé du texte 15"/>
          <p:cNvSpPr>
            <a:spLocks noGrp="1"/>
          </p:cNvSpPr>
          <p:nvPr>
            <p:ph type="body" sz="quarter" idx="14"/>
          </p:nvPr>
        </p:nvSpPr>
        <p:spPr>
          <a:xfrm>
            <a:off x="5357813" y="1571625"/>
            <a:ext cx="3357562" cy="500063"/>
          </a:xfrm>
          <a:prstGeom prst="rect">
            <a:avLst/>
          </a:prstGeom>
        </p:spPr>
        <p:txBody>
          <a:bodyPr>
            <a:normAutofit/>
          </a:bodyPr>
          <a:lstStyle>
            <a:lvl1pPr>
              <a:buNone/>
              <a:defRPr sz="2400" b="1" baseline="0">
                <a:solidFill>
                  <a:schemeClr val="accent5">
                    <a:lumMod val="75000"/>
                  </a:schemeClr>
                </a:solidFill>
                <a:latin typeface="Arial" pitchFamily="34" charset="0"/>
                <a:cs typeface="Arial" pitchFamily="34" charset="0"/>
              </a:defRPr>
            </a:lvl1pPr>
          </a:lstStyle>
          <a:p>
            <a:pPr lvl="0"/>
            <a:r>
              <a:rPr lang="en-US" smtClean="0"/>
              <a:t>Click to edit Master text styles</a:t>
            </a:r>
          </a:p>
        </p:txBody>
      </p:sp>
      <p:sp>
        <p:nvSpPr>
          <p:cNvPr id="18" name="Espace réservé du texte 17"/>
          <p:cNvSpPr>
            <a:spLocks noGrp="1"/>
          </p:cNvSpPr>
          <p:nvPr>
            <p:ph type="body" sz="quarter" idx="15"/>
          </p:nvPr>
        </p:nvSpPr>
        <p:spPr>
          <a:xfrm>
            <a:off x="5357813" y="2428875"/>
            <a:ext cx="3357562" cy="2571750"/>
          </a:xfrm>
          <a:prstGeom prst="rect">
            <a:avLst/>
          </a:prstGeom>
          <a:ln>
            <a:noFill/>
          </a:ln>
        </p:spPr>
        <p:txBody>
          <a:bodyPr>
            <a:normAutofit/>
          </a:bodyPr>
          <a:lstStyle>
            <a:lvl1pPr marL="0" indent="0">
              <a:lnSpc>
                <a:spcPts val="2600"/>
              </a:lnSpc>
              <a:buNone/>
              <a:defRPr sz="220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381157888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ORANGE_titre 1 ligne_étapes projet">
    <p:spTree>
      <p:nvGrpSpPr>
        <p:cNvPr id="1" name=""/>
        <p:cNvGrpSpPr/>
        <p:nvPr/>
      </p:nvGrpSpPr>
      <p:grpSpPr>
        <a:xfrm>
          <a:off x="0" y="0"/>
          <a:ext cx="0" cy="0"/>
          <a:chOff x="0" y="0"/>
          <a:chExt cx="0" cy="0"/>
        </a:xfrm>
      </p:grpSpPr>
      <p:sp>
        <p:nvSpPr>
          <p:cNvPr id="11" name="Rectangle 10"/>
          <p:cNvSpPr/>
          <p:nvPr userDrawn="1"/>
        </p:nvSpPr>
        <p:spPr>
          <a:xfrm>
            <a:off x="285750" y="2143125"/>
            <a:ext cx="8858250" cy="3429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12" name="Image 7" descr="BNQ2100_COuleur_small.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Image 8" descr="Bande Orange.png"/>
          <p:cNvPicPr>
            <a:picLocks noChangeAspect="1"/>
          </p:cNvPicPr>
          <p:nvPr userDrawn="1"/>
        </p:nvPicPr>
        <p:blipFill>
          <a:blip r:embed="rId3">
            <a:extLst>
              <a:ext uri="{28A0092B-C50C-407E-A947-70E740481C1C}">
                <a14:useLocalDpi xmlns:a14="http://schemas.microsoft.com/office/drawing/2010/main" val="0"/>
              </a:ext>
            </a:extLst>
          </a:blip>
          <a:srcRect t="14580"/>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Image 9"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F68222"/>
                </a:solidFill>
                <a:latin typeface="Arial" pitchFamily="34" charset="0"/>
                <a:cs typeface="Arial" pitchFamily="34" charset="0"/>
              </a:defRPr>
            </a:lvl1pPr>
          </a:lstStyle>
          <a:p>
            <a:r>
              <a:rPr lang="fr-FR" dirty="0" smtClean="0"/>
              <a:t>Cliquez pour modifier le style du titre</a:t>
            </a:r>
            <a:endParaRPr lang="fr-CA" dirty="0"/>
          </a:p>
        </p:txBody>
      </p:sp>
      <p:sp>
        <p:nvSpPr>
          <p:cNvPr id="16" name="Espace réservé du texte 15"/>
          <p:cNvSpPr>
            <a:spLocks noGrp="1"/>
          </p:cNvSpPr>
          <p:nvPr>
            <p:ph type="body" sz="quarter" idx="14"/>
          </p:nvPr>
        </p:nvSpPr>
        <p:spPr>
          <a:xfrm>
            <a:off x="928686" y="1500174"/>
            <a:ext cx="3357562" cy="500063"/>
          </a:xfrm>
          <a:prstGeom prst="rect">
            <a:avLst/>
          </a:prstGeom>
        </p:spPr>
        <p:txBody>
          <a:bodyPr>
            <a:noAutofit/>
          </a:bodyPr>
          <a:lstStyle>
            <a:lvl1pPr>
              <a:lnSpc>
                <a:spcPts val="3400"/>
              </a:lnSpc>
              <a:buNone/>
              <a:defRPr sz="2800" b="1">
                <a:solidFill>
                  <a:schemeClr val="tx1">
                    <a:lumMod val="65000"/>
                    <a:lumOff val="35000"/>
                  </a:schemeClr>
                </a:solidFill>
                <a:latin typeface="Arial" pitchFamily="34" charset="0"/>
                <a:cs typeface="Arial" pitchFamily="34" charset="0"/>
              </a:defRPr>
            </a:lvl1pPr>
          </a:lstStyle>
          <a:p>
            <a:pPr lvl="0"/>
            <a:r>
              <a:rPr lang="en-US" smtClean="0"/>
              <a:t>Click to edit Master text styles</a:t>
            </a:r>
          </a:p>
        </p:txBody>
      </p:sp>
      <p:sp>
        <p:nvSpPr>
          <p:cNvPr id="17" name="Espace réservé du texte 16"/>
          <p:cNvSpPr>
            <a:spLocks noGrp="1"/>
          </p:cNvSpPr>
          <p:nvPr>
            <p:ph type="body" sz="quarter" idx="18"/>
          </p:nvPr>
        </p:nvSpPr>
        <p:spPr>
          <a:xfrm>
            <a:off x="928663" y="3071811"/>
            <a:ext cx="3357586" cy="2357453"/>
          </a:xfrm>
          <a:prstGeom prst="rect">
            <a:avLst/>
          </a:prstGeom>
        </p:spPr>
        <p:txBody>
          <a:bodyPr>
            <a:normAutofit/>
          </a:bodyPr>
          <a:lstStyle>
            <a:lvl1pPr marL="0" indent="0">
              <a:lnSpc>
                <a:spcPts val="2600"/>
              </a:lnSpc>
              <a:buNone/>
              <a:defRPr sz="220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
        <p:nvSpPr>
          <p:cNvPr id="22" name="Espace réservé du texte 21"/>
          <p:cNvSpPr>
            <a:spLocks noGrp="1"/>
          </p:cNvSpPr>
          <p:nvPr>
            <p:ph type="body" sz="quarter" idx="19"/>
          </p:nvPr>
        </p:nvSpPr>
        <p:spPr>
          <a:xfrm>
            <a:off x="928688" y="2428871"/>
            <a:ext cx="3357562" cy="428625"/>
          </a:xfrm>
          <a:prstGeom prst="rect">
            <a:avLst/>
          </a:prstGeom>
        </p:spPr>
        <p:txBody>
          <a:bodyPr>
            <a:noAutofit/>
          </a:bodyPr>
          <a:lstStyle>
            <a:lvl1pPr>
              <a:buNone/>
              <a:defRPr sz="2400" b="1">
                <a:solidFill>
                  <a:srgbClr val="F68222"/>
                </a:solidFill>
                <a:latin typeface="Arial" pitchFamily="34" charset="0"/>
                <a:cs typeface="Arial" pitchFamily="34" charset="0"/>
              </a:defRPr>
            </a:lvl1pPr>
          </a:lstStyle>
          <a:p>
            <a:pPr lvl="0"/>
            <a:r>
              <a:rPr lang="en-US" smtClean="0"/>
              <a:t>Click to edit Master text styles</a:t>
            </a:r>
          </a:p>
        </p:txBody>
      </p:sp>
      <p:sp>
        <p:nvSpPr>
          <p:cNvPr id="23" name="Espace réservé du texte 21"/>
          <p:cNvSpPr>
            <a:spLocks noGrp="1"/>
          </p:cNvSpPr>
          <p:nvPr>
            <p:ph type="body" sz="quarter" idx="20"/>
          </p:nvPr>
        </p:nvSpPr>
        <p:spPr>
          <a:xfrm>
            <a:off x="4786338" y="2428871"/>
            <a:ext cx="3357562" cy="428625"/>
          </a:xfrm>
          <a:prstGeom prst="rect">
            <a:avLst/>
          </a:prstGeom>
        </p:spPr>
        <p:txBody>
          <a:bodyPr>
            <a:noAutofit/>
          </a:bodyPr>
          <a:lstStyle>
            <a:lvl1pPr>
              <a:buNone/>
              <a:defRPr sz="2400" b="1">
                <a:solidFill>
                  <a:srgbClr val="F68222"/>
                </a:solidFill>
                <a:latin typeface="Arial" pitchFamily="34" charset="0"/>
                <a:cs typeface="Arial" pitchFamily="34" charset="0"/>
              </a:defRPr>
            </a:lvl1pPr>
          </a:lstStyle>
          <a:p>
            <a:pPr lvl="0"/>
            <a:r>
              <a:rPr lang="en-US" smtClean="0"/>
              <a:t>Click to edit Master text styles</a:t>
            </a:r>
          </a:p>
        </p:txBody>
      </p:sp>
      <p:sp>
        <p:nvSpPr>
          <p:cNvPr id="29" name="Espace réservé pour une image  28"/>
          <p:cNvSpPr>
            <a:spLocks noGrp="1"/>
          </p:cNvSpPr>
          <p:nvPr>
            <p:ph type="pic" sz="quarter" idx="21"/>
          </p:nvPr>
        </p:nvSpPr>
        <p:spPr>
          <a:xfrm>
            <a:off x="6786563" y="1214438"/>
            <a:ext cx="785833" cy="714375"/>
          </a:xfrm>
          <a:prstGeom prst="rect">
            <a:avLst/>
          </a:prstGeom>
        </p:spPr>
        <p:txBody>
          <a:bodyPr rtlCol="0">
            <a:normAutofit/>
          </a:bodyPr>
          <a:lstStyle/>
          <a:p>
            <a:pPr lvl="0"/>
            <a:r>
              <a:rPr lang="en-US" noProof="0" smtClean="0"/>
              <a:t>Click icon to add picture</a:t>
            </a:r>
            <a:endParaRPr lang="fr-CA" noProof="0" dirty="0" smtClean="0"/>
          </a:p>
        </p:txBody>
      </p:sp>
      <p:sp>
        <p:nvSpPr>
          <p:cNvPr id="30" name="Espace réservé pour une image  28"/>
          <p:cNvSpPr>
            <a:spLocks noGrp="1"/>
          </p:cNvSpPr>
          <p:nvPr>
            <p:ph type="pic" sz="quarter" idx="22"/>
          </p:nvPr>
        </p:nvSpPr>
        <p:spPr>
          <a:xfrm>
            <a:off x="7929592" y="1214422"/>
            <a:ext cx="785812" cy="714375"/>
          </a:xfrm>
          <a:prstGeom prst="rect">
            <a:avLst/>
          </a:prstGeom>
        </p:spPr>
        <p:txBody>
          <a:bodyPr rtlCol="0">
            <a:normAutofit/>
          </a:bodyPr>
          <a:lstStyle/>
          <a:p>
            <a:pPr lvl="0"/>
            <a:r>
              <a:rPr lang="en-US" noProof="0" smtClean="0"/>
              <a:t>Click icon to add picture</a:t>
            </a:r>
            <a:endParaRPr lang="fr-CA" noProof="0" dirty="0" smtClean="0"/>
          </a:p>
        </p:txBody>
      </p:sp>
      <p:sp>
        <p:nvSpPr>
          <p:cNvPr id="31" name="Espace réservé pour une image  28"/>
          <p:cNvSpPr>
            <a:spLocks noGrp="1"/>
          </p:cNvSpPr>
          <p:nvPr>
            <p:ph type="pic" sz="quarter" idx="23"/>
          </p:nvPr>
        </p:nvSpPr>
        <p:spPr>
          <a:xfrm>
            <a:off x="5572132" y="1214422"/>
            <a:ext cx="857256" cy="714375"/>
          </a:xfrm>
          <a:prstGeom prst="rect">
            <a:avLst/>
          </a:prstGeom>
        </p:spPr>
        <p:txBody>
          <a:bodyPr rtlCol="0">
            <a:normAutofit/>
          </a:bodyPr>
          <a:lstStyle/>
          <a:p>
            <a:pPr lvl="0"/>
            <a:r>
              <a:rPr lang="en-US" noProof="0" smtClean="0"/>
              <a:t>Click icon to add picture</a:t>
            </a:r>
            <a:endParaRPr lang="fr-CA" noProof="0" dirty="0" smtClean="0"/>
          </a:p>
        </p:txBody>
      </p:sp>
      <p:sp>
        <p:nvSpPr>
          <p:cNvPr id="19" name="Espace réservé du texte 16"/>
          <p:cNvSpPr>
            <a:spLocks noGrp="1"/>
          </p:cNvSpPr>
          <p:nvPr>
            <p:ph type="body" sz="quarter" idx="24"/>
          </p:nvPr>
        </p:nvSpPr>
        <p:spPr>
          <a:xfrm>
            <a:off x="4786314" y="3071811"/>
            <a:ext cx="3357586" cy="2357453"/>
          </a:xfrm>
          <a:prstGeom prst="rect">
            <a:avLst/>
          </a:prstGeom>
        </p:spPr>
        <p:txBody>
          <a:bodyPr>
            <a:normAutofit/>
          </a:bodyPr>
          <a:lstStyle>
            <a:lvl1pPr marL="0" indent="0">
              <a:lnSpc>
                <a:spcPts val="2600"/>
              </a:lnSpc>
              <a:buNone/>
              <a:defRPr sz="220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264330429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ORANGE_titre 1 ligne_étapes projet simple">
    <p:spTree>
      <p:nvGrpSpPr>
        <p:cNvPr id="1" name=""/>
        <p:cNvGrpSpPr/>
        <p:nvPr/>
      </p:nvGrpSpPr>
      <p:grpSpPr>
        <a:xfrm>
          <a:off x="0" y="0"/>
          <a:ext cx="0" cy="0"/>
          <a:chOff x="0" y="0"/>
          <a:chExt cx="0" cy="0"/>
        </a:xfrm>
      </p:grpSpPr>
      <p:sp>
        <p:nvSpPr>
          <p:cNvPr id="5" name="Rectangle 4"/>
          <p:cNvSpPr/>
          <p:nvPr userDrawn="1"/>
        </p:nvSpPr>
        <p:spPr>
          <a:xfrm>
            <a:off x="285750" y="2143125"/>
            <a:ext cx="8858250" cy="3429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6" name="Image 7" descr="BNQ2100_COuleur_small.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8" descr="Bande Orange.png"/>
          <p:cNvPicPr>
            <a:picLocks noChangeAspect="1"/>
          </p:cNvPicPr>
          <p:nvPr userDrawn="1"/>
        </p:nvPicPr>
        <p:blipFill>
          <a:blip r:embed="rId3">
            <a:extLst>
              <a:ext uri="{28A0092B-C50C-407E-A947-70E740481C1C}">
                <a14:useLocalDpi xmlns:a14="http://schemas.microsoft.com/office/drawing/2010/main" val="0"/>
              </a:ext>
            </a:extLst>
          </a:blip>
          <a:srcRect t="14580"/>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9"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F68222"/>
                </a:solidFill>
                <a:latin typeface="Arial" pitchFamily="34" charset="0"/>
                <a:cs typeface="Arial" pitchFamily="34" charset="0"/>
              </a:defRPr>
            </a:lvl1pPr>
          </a:lstStyle>
          <a:p>
            <a:r>
              <a:rPr lang="en-US" smtClean="0"/>
              <a:t>Click to edit Master title style</a:t>
            </a:r>
            <a:endParaRPr lang="fr-CA" dirty="0"/>
          </a:p>
        </p:txBody>
      </p:sp>
      <p:sp>
        <p:nvSpPr>
          <p:cNvPr id="16" name="Espace réservé du texte 15"/>
          <p:cNvSpPr>
            <a:spLocks noGrp="1"/>
          </p:cNvSpPr>
          <p:nvPr>
            <p:ph type="body" sz="quarter" idx="14"/>
          </p:nvPr>
        </p:nvSpPr>
        <p:spPr>
          <a:xfrm>
            <a:off x="928686" y="1500174"/>
            <a:ext cx="7358090" cy="500063"/>
          </a:xfrm>
          <a:prstGeom prst="rect">
            <a:avLst/>
          </a:prstGeom>
        </p:spPr>
        <p:txBody>
          <a:bodyPr>
            <a:noAutofit/>
          </a:bodyPr>
          <a:lstStyle>
            <a:lvl1pPr>
              <a:lnSpc>
                <a:spcPts val="3400"/>
              </a:lnSpc>
              <a:buNone/>
              <a:defRPr sz="2800" b="1">
                <a:solidFill>
                  <a:schemeClr val="tx1">
                    <a:lumMod val="65000"/>
                    <a:lumOff val="35000"/>
                  </a:schemeClr>
                </a:solidFill>
                <a:latin typeface="Arial" pitchFamily="34" charset="0"/>
                <a:cs typeface="Arial" pitchFamily="34" charset="0"/>
              </a:defRPr>
            </a:lvl1pPr>
          </a:lstStyle>
          <a:p>
            <a:pPr lvl="0"/>
            <a:r>
              <a:rPr lang="en-US" smtClean="0"/>
              <a:t>Click to edit Master text styles</a:t>
            </a:r>
          </a:p>
        </p:txBody>
      </p:sp>
      <p:sp>
        <p:nvSpPr>
          <p:cNvPr id="18" name="Espace réservé du texte 15"/>
          <p:cNvSpPr>
            <a:spLocks noGrp="1"/>
          </p:cNvSpPr>
          <p:nvPr>
            <p:ph type="body" sz="quarter" idx="15"/>
          </p:nvPr>
        </p:nvSpPr>
        <p:spPr>
          <a:xfrm>
            <a:off x="428625" y="2285992"/>
            <a:ext cx="8286750" cy="3143245"/>
          </a:xfrm>
          <a:prstGeom prst="rect">
            <a:avLst/>
          </a:prstGeom>
        </p:spPr>
        <p:txBody>
          <a:bodyPr>
            <a:normAutofit/>
          </a:bodyPr>
          <a:lstStyle>
            <a:lvl1pPr marL="533400" indent="-533400">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431925" indent="-533400">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2157413" indent="-533400">
              <a:lnSpc>
                <a:spcPts val="3400"/>
              </a:lnSpc>
              <a:buFontTx/>
              <a:buBlip>
                <a:blip r:embed="rId7"/>
              </a:buBlip>
              <a:defRPr sz="2800">
                <a:solidFill>
                  <a:schemeClr val="tx1">
                    <a:lumMod val="65000"/>
                    <a:lumOff val="35000"/>
                  </a:schemeClr>
                </a:solidFill>
                <a:latin typeface="Arial" pitchFamily="34" charset="0"/>
                <a:cs typeface="Arial" pitchFamily="34" charset="0"/>
              </a:defRPr>
            </a:lvl3pPr>
            <a:lvl4pPr marL="2865438" indent="-533400">
              <a:lnSpc>
                <a:spcPts val="3400"/>
              </a:lnSpc>
              <a:buFontTx/>
              <a:buBlip>
                <a:blip r:embed="rId8"/>
              </a:buBlip>
              <a:defRPr sz="2800">
                <a:solidFill>
                  <a:schemeClr val="tx1">
                    <a:lumMod val="65000"/>
                    <a:lumOff val="35000"/>
                  </a:schemeClr>
                </a:solidFill>
                <a:latin typeface="Arial" pitchFamily="34" charset="0"/>
                <a:cs typeface="Arial" pitchFamily="34" charset="0"/>
              </a:defRPr>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extLst>
      <p:ext uri="{BB962C8B-B14F-4D97-AF65-F5344CB8AC3E}">
        <p14:creationId xmlns:p14="http://schemas.microsoft.com/office/powerpoint/2010/main" val="301608624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ORANGE_titre 1 ligne_étapes projet simple_2e modèle">
    <p:spTree>
      <p:nvGrpSpPr>
        <p:cNvPr id="1" name=""/>
        <p:cNvGrpSpPr/>
        <p:nvPr/>
      </p:nvGrpSpPr>
      <p:grpSpPr>
        <a:xfrm>
          <a:off x="0" y="0"/>
          <a:ext cx="0" cy="0"/>
          <a:chOff x="0" y="0"/>
          <a:chExt cx="0" cy="0"/>
        </a:xfrm>
      </p:grpSpPr>
      <p:sp>
        <p:nvSpPr>
          <p:cNvPr id="5" name="Rectangle 4"/>
          <p:cNvSpPr/>
          <p:nvPr userDrawn="1"/>
        </p:nvSpPr>
        <p:spPr>
          <a:xfrm>
            <a:off x="285750" y="2643188"/>
            <a:ext cx="8858250" cy="292893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6" name="Image 7" descr="BNQ2100_COuleur_small.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8" descr="Bande Orange.png"/>
          <p:cNvPicPr>
            <a:picLocks noChangeAspect="1"/>
          </p:cNvPicPr>
          <p:nvPr userDrawn="1"/>
        </p:nvPicPr>
        <p:blipFill>
          <a:blip r:embed="rId3">
            <a:extLst>
              <a:ext uri="{28A0092B-C50C-407E-A947-70E740481C1C}">
                <a14:useLocalDpi xmlns:a14="http://schemas.microsoft.com/office/drawing/2010/main" val="0"/>
              </a:ext>
            </a:extLst>
          </a:blip>
          <a:srcRect t="14580"/>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9"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F68222"/>
                </a:solidFill>
                <a:latin typeface="Arial" pitchFamily="34" charset="0"/>
                <a:cs typeface="Arial" pitchFamily="34" charset="0"/>
              </a:defRPr>
            </a:lvl1pPr>
          </a:lstStyle>
          <a:p>
            <a:r>
              <a:rPr lang="en-US" smtClean="0"/>
              <a:t>Click to edit Master title style</a:t>
            </a:r>
            <a:endParaRPr lang="fr-CA" dirty="0"/>
          </a:p>
        </p:txBody>
      </p:sp>
      <p:sp>
        <p:nvSpPr>
          <p:cNvPr id="16" name="Espace réservé du texte 15"/>
          <p:cNvSpPr>
            <a:spLocks noGrp="1"/>
          </p:cNvSpPr>
          <p:nvPr>
            <p:ph type="body" sz="quarter" idx="14"/>
          </p:nvPr>
        </p:nvSpPr>
        <p:spPr>
          <a:xfrm>
            <a:off x="928686" y="1071546"/>
            <a:ext cx="7786718" cy="1428760"/>
          </a:xfrm>
          <a:prstGeom prst="rect">
            <a:avLst/>
          </a:prstGeom>
        </p:spPr>
        <p:txBody>
          <a:bodyPr>
            <a:noAutofit/>
          </a:bodyPr>
          <a:lstStyle>
            <a:lvl1pPr marL="0" indent="0">
              <a:lnSpc>
                <a:spcPts val="3400"/>
              </a:lnSpc>
              <a:buNone/>
              <a:defRPr sz="2800" b="1" baseline="0">
                <a:solidFill>
                  <a:schemeClr val="tx1">
                    <a:lumMod val="65000"/>
                    <a:lumOff val="35000"/>
                  </a:schemeClr>
                </a:solidFill>
                <a:latin typeface="Arial" pitchFamily="34" charset="0"/>
                <a:cs typeface="Arial" pitchFamily="34" charset="0"/>
              </a:defRPr>
            </a:lvl1pPr>
          </a:lstStyle>
          <a:p>
            <a:pPr lvl="0"/>
            <a:r>
              <a:rPr lang="en-US" smtClean="0"/>
              <a:t>Click to edit Master text styles</a:t>
            </a:r>
          </a:p>
          <a:p>
            <a:pPr lvl="1"/>
            <a:r>
              <a:rPr lang="en-US" smtClean="0"/>
              <a:t>Second level</a:t>
            </a:r>
          </a:p>
        </p:txBody>
      </p:sp>
      <p:sp>
        <p:nvSpPr>
          <p:cNvPr id="18" name="Espace réservé du texte 15"/>
          <p:cNvSpPr>
            <a:spLocks noGrp="1"/>
          </p:cNvSpPr>
          <p:nvPr>
            <p:ph type="body" sz="quarter" idx="15"/>
          </p:nvPr>
        </p:nvSpPr>
        <p:spPr>
          <a:xfrm>
            <a:off x="428625" y="2786058"/>
            <a:ext cx="8286750" cy="2643179"/>
          </a:xfrm>
          <a:prstGeom prst="rect">
            <a:avLst/>
          </a:prstGeom>
        </p:spPr>
        <p:txBody>
          <a:bodyPr>
            <a:normAutofit/>
          </a:bodyPr>
          <a:lstStyle>
            <a:lvl1pPr marL="533400" indent="-533400">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257300" indent="-533400">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1966913" indent="-533400">
              <a:lnSpc>
                <a:spcPts val="3400"/>
              </a:lnSpc>
              <a:buFontTx/>
              <a:buBlip>
                <a:blip r:embed="rId7"/>
              </a:buBlip>
              <a:defRPr sz="2800">
                <a:solidFill>
                  <a:schemeClr val="tx1">
                    <a:lumMod val="65000"/>
                    <a:lumOff val="35000"/>
                  </a:schemeClr>
                </a:solidFill>
                <a:latin typeface="Arial" pitchFamily="34" charset="0"/>
                <a:cs typeface="Arial" pitchFamily="34" charset="0"/>
              </a:defRPr>
            </a:lvl3pPr>
            <a:lvl4pPr marL="2692400" indent="-533400">
              <a:lnSpc>
                <a:spcPts val="3400"/>
              </a:lnSpc>
              <a:buFontTx/>
              <a:buBlip>
                <a:blip r:embed="rId8"/>
              </a:buBlip>
              <a:tabLst/>
              <a:defRPr sz="2800">
                <a:solidFill>
                  <a:schemeClr val="tx1">
                    <a:lumMod val="65000"/>
                    <a:lumOff val="35000"/>
                  </a:schemeClr>
                </a:solidFill>
                <a:latin typeface="Arial" pitchFamily="34" charset="0"/>
                <a:cs typeface="Arial" pitchFamily="34" charset="0"/>
              </a:defRPr>
            </a:lvl4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p:txBody>
      </p:sp>
    </p:spTree>
    <p:extLst>
      <p:ext uri="{BB962C8B-B14F-4D97-AF65-F5344CB8AC3E}">
        <p14:creationId xmlns:p14="http://schemas.microsoft.com/office/powerpoint/2010/main" val="4025437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ORANGE_titre 1 ligne_étapes projet 2">
    <p:spTree>
      <p:nvGrpSpPr>
        <p:cNvPr id="1" name=""/>
        <p:cNvGrpSpPr/>
        <p:nvPr/>
      </p:nvGrpSpPr>
      <p:grpSpPr>
        <a:xfrm>
          <a:off x="0" y="0"/>
          <a:ext cx="0" cy="0"/>
          <a:chOff x="0" y="0"/>
          <a:chExt cx="0" cy="0"/>
        </a:xfrm>
      </p:grpSpPr>
      <p:sp>
        <p:nvSpPr>
          <p:cNvPr id="18" name="Rectangle 17"/>
          <p:cNvSpPr/>
          <p:nvPr userDrawn="1"/>
        </p:nvSpPr>
        <p:spPr>
          <a:xfrm>
            <a:off x="285750" y="2214563"/>
            <a:ext cx="8858250" cy="3429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21" name="Image 7" descr="BNQ2100_COuleur_small.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Image 8" descr="Bande Orange.png"/>
          <p:cNvPicPr>
            <a:picLocks noChangeAspect="1"/>
          </p:cNvPicPr>
          <p:nvPr userDrawn="1"/>
        </p:nvPicPr>
        <p:blipFill>
          <a:blip r:embed="rId3">
            <a:extLst>
              <a:ext uri="{28A0092B-C50C-407E-A947-70E740481C1C}">
                <a14:useLocalDpi xmlns:a14="http://schemas.microsoft.com/office/drawing/2010/main" val="0"/>
              </a:ext>
            </a:extLst>
          </a:blip>
          <a:srcRect t="14580"/>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Image 9"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F68222"/>
                </a:solidFill>
                <a:latin typeface="Arial" pitchFamily="34" charset="0"/>
                <a:cs typeface="Arial" pitchFamily="34" charset="0"/>
              </a:defRPr>
            </a:lvl1pPr>
          </a:lstStyle>
          <a:p>
            <a:r>
              <a:rPr lang="fr-FR" smtClean="0"/>
              <a:t>Cliquez pour modifier le style du titre</a:t>
            </a:r>
            <a:endParaRPr lang="fr-CA" dirty="0"/>
          </a:p>
        </p:txBody>
      </p:sp>
      <p:sp>
        <p:nvSpPr>
          <p:cNvPr id="16" name="Espace réservé du texte 15"/>
          <p:cNvSpPr>
            <a:spLocks noGrp="1"/>
          </p:cNvSpPr>
          <p:nvPr>
            <p:ph type="body" sz="quarter" idx="14"/>
          </p:nvPr>
        </p:nvSpPr>
        <p:spPr>
          <a:xfrm>
            <a:off x="928686" y="1500174"/>
            <a:ext cx="7858156" cy="500063"/>
          </a:xfrm>
          <a:prstGeom prst="rect">
            <a:avLst/>
          </a:prstGeom>
        </p:spPr>
        <p:txBody>
          <a:bodyPr>
            <a:noAutofit/>
          </a:bodyPr>
          <a:lstStyle>
            <a:lvl1pPr>
              <a:lnSpc>
                <a:spcPts val="3400"/>
              </a:lnSpc>
              <a:buNone/>
              <a:defRPr sz="2800" b="1">
                <a:solidFill>
                  <a:schemeClr val="tx1">
                    <a:lumMod val="65000"/>
                    <a:lumOff val="35000"/>
                  </a:schemeClr>
                </a:solidFill>
                <a:latin typeface="Arial" pitchFamily="34" charset="0"/>
                <a:cs typeface="Arial" pitchFamily="34" charset="0"/>
              </a:defRPr>
            </a:lvl1pPr>
          </a:lstStyle>
          <a:p>
            <a:pPr lvl="0"/>
            <a:r>
              <a:rPr lang="en-US" smtClean="0"/>
              <a:t>Click to edit Master text styles</a:t>
            </a:r>
          </a:p>
        </p:txBody>
      </p:sp>
      <p:sp>
        <p:nvSpPr>
          <p:cNvPr id="17" name="Espace réservé du texte 16"/>
          <p:cNvSpPr>
            <a:spLocks noGrp="1"/>
          </p:cNvSpPr>
          <p:nvPr>
            <p:ph type="body" sz="quarter" idx="18"/>
          </p:nvPr>
        </p:nvSpPr>
        <p:spPr>
          <a:xfrm>
            <a:off x="857224" y="5786454"/>
            <a:ext cx="6000792" cy="714380"/>
          </a:xfrm>
          <a:prstGeom prst="rect">
            <a:avLst/>
          </a:prstGeom>
        </p:spPr>
        <p:txBody>
          <a:bodyPr>
            <a:normAutofit/>
          </a:bodyPr>
          <a:lstStyle>
            <a:lvl1pPr marL="177800" indent="-177800">
              <a:lnSpc>
                <a:spcPts val="1600"/>
              </a:lnSpc>
              <a:buNone/>
              <a:defRPr sz="1300">
                <a:solidFill>
                  <a:schemeClr val="tx1">
                    <a:lumMod val="65000"/>
                    <a:lumOff val="35000"/>
                  </a:schemeClr>
                </a:solidFill>
                <a:latin typeface="Arial" pitchFamily="34" charset="0"/>
                <a:cs typeface="Arial" pitchFamily="34" charset="0"/>
              </a:defRPr>
            </a:lvl1pPr>
          </a:lstStyle>
          <a:p>
            <a:pPr lvl="0"/>
            <a:r>
              <a:rPr lang="fr-FR" dirty="0" smtClean="0"/>
              <a:t>Cliquez pour modifier les styles du texte du masque</a:t>
            </a:r>
          </a:p>
        </p:txBody>
      </p:sp>
      <p:sp>
        <p:nvSpPr>
          <p:cNvPr id="22" name="Espace réservé du texte 21"/>
          <p:cNvSpPr>
            <a:spLocks noGrp="1"/>
          </p:cNvSpPr>
          <p:nvPr>
            <p:ph type="body" sz="quarter" idx="19"/>
          </p:nvPr>
        </p:nvSpPr>
        <p:spPr>
          <a:xfrm>
            <a:off x="928688" y="2357430"/>
            <a:ext cx="7786716" cy="857256"/>
          </a:xfrm>
          <a:prstGeom prst="rect">
            <a:avLst/>
          </a:prstGeom>
        </p:spPr>
        <p:txBody>
          <a:bodyPr>
            <a:noAutofit/>
          </a:bodyPr>
          <a:lstStyle>
            <a:lvl1pPr>
              <a:lnSpc>
                <a:spcPts val="2400"/>
              </a:lnSpc>
              <a:buNone/>
              <a:defRPr sz="2400" b="1">
                <a:solidFill>
                  <a:schemeClr val="tx1">
                    <a:lumMod val="65000"/>
                    <a:lumOff val="35000"/>
                  </a:schemeClr>
                </a:solidFill>
                <a:latin typeface="Arial" pitchFamily="34" charset="0"/>
                <a:cs typeface="Arial" pitchFamily="34" charset="0"/>
              </a:defRPr>
            </a:lvl1pPr>
          </a:lstStyle>
          <a:p>
            <a:pPr lvl="0"/>
            <a:r>
              <a:rPr lang="en-US" smtClean="0"/>
              <a:t>Click to edit Master text styles</a:t>
            </a:r>
          </a:p>
        </p:txBody>
      </p:sp>
      <p:sp>
        <p:nvSpPr>
          <p:cNvPr id="19" name="Espace réservé du texte 16"/>
          <p:cNvSpPr>
            <a:spLocks noGrp="1"/>
          </p:cNvSpPr>
          <p:nvPr>
            <p:ph type="body" sz="quarter" idx="24"/>
          </p:nvPr>
        </p:nvSpPr>
        <p:spPr>
          <a:xfrm>
            <a:off x="928662" y="5000636"/>
            <a:ext cx="1428760" cy="428628"/>
          </a:xfrm>
          <a:prstGeom prst="rect">
            <a:avLst/>
          </a:prstGeom>
        </p:spPr>
        <p:txBody>
          <a:bodyPr>
            <a:noAutofit/>
          </a:bodyPr>
          <a:lstStyle>
            <a:lvl1pPr marL="0" indent="0" algn="ctr">
              <a:lnSpc>
                <a:spcPts val="2600"/>
              </a:lnSpc>
              <a:buNone/>
              <a:defRPr sz="1900" b="1">
                <a:solidFill>
                  <a:schemeClr val="tx1">
                    <a:lumMod val="65000"/>
                    <a:lumOff val="35000"/>
                  </a:schemeClr>
                </a:solidFill>
                <a:latin typeface="Arial" pitchFamily="34" charset="0"/>
                <a:cs typeface="Arial" pitchFamily="34" charset="0"/>
              </a:defRPr>
            </a:lvl1pPr>
          </a:lstStyle>
          <a:p>
            <a:pPr lvl="0"/>
            <a:r>
              <a:rPr lang="en-US" smtClean="0"/>
              <a:t>Click to edit Master text styles</a:t>
            </a:r>
          </a:p>
        </p:txBody>
      </p:sp>
      <p:sp>
        <p:nvSpPr>
          <p:cNvPr id="20" name="Espace réservé pour une image  19"/>
          <p:cNvSpPr>
            <a:spLocks noGrp="1"/>
          </p:cNvSpPr>
          <p:nvPr>
            <p:ph type="pic" sz="quarter" idx="25"/>
          </p:nvPr>
        </p:nvSpPr>
        <p:spPr>
          <a:xfrm>
            <a:off x="928688" y="3429001"/>
            <a:ext cx="1428734" cy="1143007"/>
          </a:xfrm>
          <a:prstGeom prst="rect">
            <a:avLst/>
          </a:prstGeom>
        </p:spPr>
        <p:txBody>
          <a:bodyPr/>
          <a:lstStyle>
            <a:lvl1pPr>
              <a:defRPr sz="1400"/>
            </a:lvl1pPr>
          </a:lstStyle>
          <a:p>
            <a:pPr lvl="0"/>
            <a:r>
              <a:rPr lang="en-US" noProof="0" smtClean="0"/>
              <a:t>Click icon to add picture</a:t>
            </a:r>
            <a:endParaRPr lang="fr-CA" noProof="0" dirty="0"/>
          </a:p>
        </p:txBody>
      </p:sp>
      <p:sp>
        <p:nvSpPr>
          <p:cNvPr id="24" name="Espace réservé pour une image  19"/>
          <p:cNvSpPr>
            <a:spLocks noGrp="1"/>
          </p:cNvSpPr>
          <p:nvPr>
            <p:ph type="pic" sz="quarter" idx="26"/>
          </p:nvPr>
        </p:nvSpPr>
        <p:spPr>
          <a:xfrm>
            <a:off x="3071802" y="3429001"/>
            <a:ext cx="1357322" cy="1143007"/>
          </a:xfrm>
          <a:prstGeom prst="rect">
            <a:avLst/>
          </a:prstGeom>
        </p:spPr>
        <p:txBody>
          <a:bodyPr/>
          <a:lstStyle>
            <a:lvl1pPr marL="342900" marR="0" indent="-342900" algn="l" defTabSz="914400" rtl="0" eaLnBrk="0" fontAlgn="base" latinLnBrk="0" hangingPunct="0">
              <a:lnSpc>
                <a:spcPct val="100000"/>
              </a:lnSpc>
              <a:spcBef>
                <a:spcPct val="20000"/>
              </a:spcBef>
              <a:spcAft>
                <a:spcPct val="0"/>
              </a:spcAft>
              <a:buClrTx/>
              <a:buSzTx/>
              <a:buFont typeface="Arial" charset="0"/>
              <a:buNone/>
              <a:tabLst/>
              <a:defRPr sz="1400"/>
            </a:lvl1pPr>
          </a:lstStyle>
          <a:p>
            <a:pPr lvl="0"/>
            <a:r>
              <a:rPr lang="en-US" noProof="0" smtClean="0"/>
              <a:t>Click icon to add picture</a:t>
            </a:r>
            <a:endParaRPr lang="fr-CA" noProof="0" dirty="0"/>
          </a:p>
        </p:txBody>
      </p:sp>
      <p:sp>
        <p:nvSpPr>
          <p:cNvPr id="25" name="Espace réservé pour une image  19"/>
          <p:cNvSpPr>
            <a:spLocks noGrp="1"/>
          </p:cNvSpPr>
          <p:nvPr>
            <p:ph type="pic" sz="quarter" idx="27"/>
          </p:nvPr>
        </p:nvSpPr>
        <p:spPr>
          <a:xfrm>
            <a:off x="5072066" y="3429000"/>
            <a:ext cx="1357322" cy="1143008"/>
          </a:xfrm>
          <a:prstGeom prst="rect">
            <a:avLst/>
          </a:prstGeom>
        </p:spPr>
        <p:txBody>
          <a:bodyPr/>
          <a:lstStyle>
            <a:lvl1pPr>
              <a:defRPr sz="1400"/>
            </a:lvl1pPr>
          </a:lstStyle>
          <a:p>
            <a:pPr lvl="0"/>
            <a:r>
              <a:rPr lang="en-US" noProof="0" smtClean="0"/>
              <a:t>Click icon to add picture</a:t>
            </a:r>
            <a:endParaRPr lang="fr-CA" noProof="0" dirty="0"/>
          </a:p>
        </p:txBody>
      </p:sp>
      <p:sp>
        <p:nvSpPr>
          <p:cNvPr id="26" name="Espace réservé pour une image  19"/>
          <p:cNvSpPr>
            <a:spLocks noGrp="1"/>
          </p:cNvSpPr>
          <p:nvPr>
            <p:ph type="pic" sz="quarter" idx="28"/>
          </p:nvPr>
        </p:nvSpPr>
        <p:spPr>
          <a:xfrm>
            <a:off x="7072344" y="3295649"/>
            <a:ext cx="1643060" cy="1347797"/>
          </a:xfrm>
          <a:prstGeom prst="rect">
            <a:avLst/>
          </a:prstGeom>
        </p:spPr>
        <p:txBody>
          <a:bodyPr/>
          <a:lstStyle>
            <a:lvl1pPr>
              <a:defRPr sz="1400"/>
            </a:lvl1pPr>
          </a:lstStyle>
          <a:p>
            <a:pPr lvl="0"/>
            <a:r>
              <a:rPr lang="en-US" noProof="0" smtClean="0"/>
              <a:t>Click icon to add picture</a:t>
            </a:r>
            <a:endParaRPr lang="fr-CA" noProof="0" dirty="0"/>
          </a:p>
        </p:txBody>
      </p:sp>
      <p:sp>
        <p:nvSpPr>
          <p:cNvPr id="28" name="Espace réservé du texte 27"/>
          <p:cNvSpPr>
            <a:spLocks noGrp="1"/>
          </p:cNvSpPr>
          <p:nvPr>
            <p:ph type="body" sz="quarter" idx="29"/>
          </p:nvPr>
        </p:nvSpPr>
        <p:spPr>
          <a:xfrm>
            <a:off x="2357422" y="2857498"/>
            <a:ext cx="571500" cy="1214444"/>
          </a:xfrm>
          <a:prstGeom prst="rect">
            <a:avLst/>
          </a:prstGeom>
        </p:spPr>
        <p:txBody>
          <a:bodyPr/>
          <a:lstStyle>
            <a:lvl1pPr>
              <a:lnSpc>
                <a:spcPct val="100000"/>
              </a:lnSpc>
              <a:buNone/>
              <a:defRPr sz="7200" b="1">
                <a:solidFill>
                  <a:schemeClr val="bg1"/>
                </a:solidFill>
                <a:latin typeface="Arial" pitchFamily="34" charset="0"/>
                <a:cs typeface="Arial" pitchFamily="34" charset="0"/>
              </a:defRPr>
            </a:lvl1pPr>
          </a:lstStyle>
          <a:p>
            <a:pPr lvl="0"/>
            <a:r>
              <a:rPr lang="en-US" smtClean="0"/>
              <a:t>Click to edit Master text styles</a:t>
            </a:r>
          </a:p>
        </p:txBody>
      </p:sp>
      <p:sp>
        <p:nvSpPr>
          <p:cNvPr id="32" name="Espace réservé du texte 27"/>
          <p:cNvSpPr>
            <a:spLocks noGrp="1"/>
          </p:cNvSpPr>
          <p:nvPr>
            <p:ph type="body" sz="quarter" idx="30"/>
          </p:nvPr>
        </p:nvSpPr>
        <p:spPr>
          <a:xfrm>
            <a:off x="4429124" y="2857498"/>
            <a:ext cx="571500" cy="1214444"/>
          </a:xfrm>
          <a:prstGeom prst="rect">
            <a:avLst/>
          </a:prstGeom>
        </p:spPr>
        <p:txBody>
          <a:bodyPr/>
          <a:lstStyle>
            <a:lvl1pPr>
              <a:lnSpc>
                <a:spcPct val="100000"/>
              </a:lnSpc>
              <a:buNone/>
              <a:defRPr sz="7200" b="1">
                <a:solidFill>
                  <a:schemeClr val="bg1"/>
                </a:solidFill>
                <a:latin typeface="Arial" pitchFamily="34" charset="0"/>
                <a:cs typeface="Arial" pitchFamily="34" charset="0"/>
              </a:defRPr>
            </a:lvl1pPr>
          </a:lstStyle>
          <a:p>
            <a:pPr lvl="0"/>
            <a:r>
              <a:rPr lang="en-US" smtClean="0"/>
              <a:t>Click to edit Master text styles</a:t>
            </a:r>
          </a:p>
        </p:txBody>
      </p:sp>
      <p:sp>
        <p:nvSpPr>
          <p:cNvPr id="33" name="Espace réservé du texte 27"/>
          <p:cNvSpPr>
            <a:spLocks noGrp="1"/>
          </p:cNvSpPr>
          <p:nvPr>
            <p:ph type="body" sz="quarter" idx="31"/>
          </p:nvPr>
        </p:nvSpPr>
        <p:spPr>
          <a:xfrm>
            <a:off x="6429392" y="2857498"/>
            <a:ext cx="571500" cy="1214444"/>
          </a:xfrm>
          <a:prstGeom prst="rect">
            <a:avLst/>
          </a:prstGeom>
        </p:spPr>
        <p:txBody>
          <a:bodyPr/>
          <a:lstStyle>
            <a:lvl1pPr>
              <a:lnSpc>
                <a:spcPct val="100000"/>
              </a:lnSpc>
              <a:buNone/>
              <a:defRPr sz="7200" b="1">
                <a:solidFill>
                  <a:schemeClr val="bg1"/>
                </a:solidFill>
                <a:latin typeface="Arial" pitchFamily="34" charset="0"/>
                <a:cs typeface="Arial" pitchFamily="34" charset="0"/>
              </a:defRPr>
            </a:lvl1pPr>
          </a:lstStyle>
          <a:p>
            <a:pPr lvl="0"/>
            <a:r>
              <a:rPr lang="en-US" smtClean="0"/>
              <a:t>Click to edit Master text styles</a:t>
            </a:r>
          </a:p>
        </p:txBody>
      </p:sp>
      <p:sp>
        <p:nvSpPr>
          <p:cNvPr id="34" name="Espace réservé du texte 16"/>
          <p:cNvSpPr>
            <a:spLocks noGrp="1"/>
          </p:cNvSpPr>
          <p:nvPr>
            <p:ph type="body" sz="quarter" idx="32"/>
          </p:nvPr>
        </p:nvSpPr>
        <p:spPr>
          <a:xfrm>
            <a:off x="2928926" y="5000636"/>
            <a:ext cx="1643074" cy="428628"/>
          </a:xfrm>
          <a:prstGeom prst="rect">
            <a:avLst/>
          </a:prstGeom>
        </p:spPr>
        <p:txBody>
          <a:bodyPr>
            <a:noAutofit/>
          </a:bodyPr>
          <a:lstStyle>
            <a:lvl1pPr marL="0" indent="0" algn="ctr">
              <a:lnSpc>
                <a:spcPts val="2600"/>
              </a:lnSpc>
              <a:buNone/>
              <a:defRPr sz="1900" b="1">
                <a:solidFill>
                  <a:schemeClr val="tx1">
                    <a:lumMod val="65000"/>
                    <a:lumOff val="35000"/>
                  </a:schemeClr>
                </a:solidFill>
                <a:latin typeface="Arial" pitchFamily="34" charset="0"/>
                <a:cs typeface="Arial" pitchFamily="34" charset="0"/>
              </a:defRPr>
            </a:lvl1pPr>
          </a:lstStyle>
          <a:p>
            <a:pPr lvl="0"/>
            <a:r>
              <a:rPr lang="en-US" smtClean="0"/>
              <a:t>Click to edit Master text styles</a:t>
            </a:r>
          </a:p>
        </p:txBody>
      </p:sp>
      <p:sp>
        <p:nvSpPr>
          <p:cNvPr id="35" name="Espace réservé du texte 16"/>
          <p:cNvSpPr>
            <a:spLocks noGrp="1"/>
          </p:cNvSpPr>
          <p:nvPr>
            <p:ph type="body" sz="quarter" idx="33"/>
          </p:nvPr>
        </p:nvSpPr>
        <p:spPr>
          <a:xfrm>
            <a:off x="4714876" y="4714884"/>
            <a:ext cx="2071702" cy="714380"/>
          </a:xfrm>
          <a:prstGeom prst="rect">
            <a:avLst/>
          </a:prstGeom>
        </p:spPr>
        <p:txBody>
          <a:bodyPr>
            <a:noAutofit/>
          </a:bodyPr>
          <a:lstStyle>
            <a:lvl1pPr marL="0" indent="0" algn="ctr">
              <a:lnSpc>
                <a:spcPts val="2600"/>
              </a:lnSpc>
              <a:buNone/>
              <a:defRPr sz="1900" b="1">
                <a:solidFill>
                  <a:schemeClr val="tx1">
                    <a:lumMod val="65000"/>
                    <a:lumOff val="35000"/>
                  </a:schemeClr>
                </a:solidFill>
                <a:latin typeface="Arial" pitchFamily="34" charset="0"/>
                <a:cs typeface="Arial" pitchFamily="34" charset="0"/>
              </a:defRPr>
            </a:lvl1pPr>
          </a:lstStyle>
          <a:p>
            <a:pPr lvl="0"/>
            <a:r>
              <a:rPr lang="en-US" smtClean="0"/>
              <a:t>Click to edit Master text styles</a:t>
            </a:r>
          </a:p>
          <a:p>
            <a:pPr lvl="1"/>
            <a:r>
              <a:rPr lang="en-US" smtClean="0"/>
              <a:t>Second level</a:t>
            </a:r>
          </a:p>
        </p:txBody>
      </p:sp>
      <p:sp>
        <p:nvSpPr>
          <p:cNvPr id="31" name="Espace réservé du contenu 30"/>
          <p:cNvSpPr>
            <a:spLocks noGrp="1"/>
          </p:cNvSpPr>
          <p:nvPr>
            <p:ph sz="quarter" idx="34"/>
          </p:nvPr>
        </p:nvSpPr>
        <p:spPr>
          <a:xfrm>
            <a:off x="857224" y="6429396"/>
            <a:ext cx="6000776" cy="214292"/>
          </a:xfrm>
          <a:prstGeom prst="rect">
            <a:avLst/>
          </a:prstGeom>
        </p:spPr>
        <p:txBody>
          <a:bodyPr/>
          <a:lstStyle>
            <a:lvl1pPr>
              <a:buNone/>
              <a:defRPr sz="1300">
                <a:solidFill>
                  <a:schemeClr val="tx1">
                    <a:lumMod val="65000"/>
                    <a:lumOff val="35000"/>
                  </a:schemeClr>
                </a:solidFill>
                <a:latin typeface="Arial" pitchFamily="34" charset="0"/>
                <a:cs typeface="Arial" pitchFamily="34" charset="0"/>
              </a:defRPr>
            </a:lvl1pPr>
          </a:lstStyle>
          <a:p>
            <a:pPr lvl="0"/>
            <a:endParaRPr lang="fr-CA" dirty="0"/>
          </a:p>
        </p:txBody>
      </p:sp>
    </p:spTree>
    <p:extLst>
      <p:ext uri="{BB962C8B-B14F-4D97-AF65-F5344CB8AC3E}">
        <p14:creationId xmlns:p14="http://schemas.microsoft.com/office/powerpoint/2010/main" val="262803434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ORANGE_titre 2 lignes_image">
    <p:spTree>
      <p:nvGrpSpPr>
        <p:cNvPr id="1" name=""/>
        <p:cNvGrpSpPr/>
        <p:nvPr/>
      </p:nvGrpSpPr>
      <p:grpSpPr>
        <a:xfrm>
          <a:off x="0" y="0"/>
          <a:ext cx="0" cy="0"/>
          <a:chOff x="0" y="0"/>
          <a:chExt cx="0" cy="0"/>
        </a:xfrm>
      </p:grpSpPr>
      <p:pic>
        <p:nvPicPr>
          <p:cNvPr id="4" name="Image 6" descr="BNQ2100_COuleur_small.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Bande Orange.png"/>
          <p:cNvPicPr>
            <a:picLocks noChangeAspect="1"/>
          </p:cNvPicPr>
          <p:nvPr userDrawn="1"/>
        </p:nvPicPr>
        <p:blipFill>
          <a:blip r:embed="rId3">
            <a:extLst>
              <a:ext uri="{28A0092B-C50C-407E-A947-70E740481C1C}">
                <a14:useLocalDpi xmlns:a14="http://schemas.microsoft.com/office/drawing/2010/main" val="0"/>
              </a:ext>
            </a:extLst>
          </a:blip>
          <a:srcRect l="9" t="19785"/>
          <a:stretch>
            <a:fillRect/>
          </a:stretch>
        </p:blipFill>
        <p:spPr bwMode="auto">
          <a:xfrm>
            <a:off x="0" y="1357313"/>
            <a:ext cx="341313" cy="550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357313"/>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488952"/>
            <a:ext cx="7786742" cy="796908"/>
          </a:xfrm>
          <a:prstGeom prst="rect">
            <a:avLst/>
          </a:prstGeom>
        </p:spPr>
        <p:txBody>
          <a:bodyPr>
            <a:noAutofit/>
          </a:bodyPr>
          <a:lstStyle>
            <a:lvl1pPr marL="0" indent="0" algn="l" defTabSz="900000">
              <a:lnSpc>
                <a:spcPts val="3400"/>
              </a:lnSpc>
              <a:tabLst>
                <a:tab pos="900000" algn="l"/>
              </a:tabLst>
              <a:defRPr sz="2800" b="1">
                <a:solidFill>
                  <a:srgbClr val="F68222"/>
                </a:solidFill>
                <a:latin typeface="Arial" pitchFamily="34" charset="0"/>
                <a:cs typeface="Arial" pitchFamily="34" charset="0"/>
              </a:defRPr>
            </a:lvl1pPr>
          </a:lstStyle>
          <a:p>
            <a:r>
              <a:rPr lang="fr-FR" dirty="0" smtClean="0"/>
              <a:t>Cliquez pour modifier le style du titre</a:t>
            </a:r>
            <a:endParaRPr lang="fr-CA" dirty="0"/>
          </a:p>
        </p:txBody>
      </p:sp>
      <p:sp>
        <p:nvSpPr>
          <p:cNvPr id="18" name="Espace réservé pour une image  17"/>
          <p:cNvSpPr>
            <a:spLocks noGrp="1"/>
          </p:cNvSpPr>
          <p:nvPr>
            <p:ph type="pic" sz="quarter" idx="13"/>
          </p:nvPr>
        </p:nvSpPr>
        <p:spPr>
          <a:xfrm>
            <a:off x="928688" y="1571624"/>
            <a:ext cx="5929328" cy="5286376"/>
          </a:xfrm>
          <a:prstGeom prst="rect">
            <a:avLst/>
          </a:prstGeom>
        </p:spPr>
        <p:txBody>
          <a:bodyPr rtlCol="0">
            <a:normAutofit/>
          </a:bodyPr>
          <a:lstStyle/>
          <a:p>
            <a:pPr lvl="0"/>
            <a:endParaRPr lang="fr-CA" noProof="0" dirty="0" smtClean="0"/>
          </a:p>
        </p:txBody>
      </p:sp>
    </p:spTree>
    <p:extLst>
      <p:ext uri="{BB962C8B-B14F-4D97-AF65-F5344CB8AC3E}">
        <p14:creationId xmlns:p14="http://schemas.microsoft.com/office/powerpoint/2010/main" val="29157255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ORANGE_titre 2 lignes_texte">
    <p:spTree>
      <p:nvGrpSpPr>
        <p:cNvPr id="1" name=""/>
        <p:cNvGrpSpPr/>
        <p:nvPr/>
      </p:nvGrpSpPr>
      <p:grpSpPr>
        <a:xfrm>
          <a:off x="0" y="0"/>
          <a:ext cx="0" cy="0"/>
          <a:chOff x="0" y="0"/>
          <a:chExt cx="0" cy="0"/>
        </a:xfrm>
      </p:grpSpPr>
      <p:pic>
        <p:nvPicPr>
          <p:cNvPr id="4" name="Image 6" descr="BNQ2100_COuleur_small.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Bande Orange.png"/>
          <p:cNvPicPr>
            <a:picLocks noChangeAspect="1"/>
          </p:cNvPicPr>
          <p:nvPr userDrawn="1"/>
        </p:nvPicPr>
        <p:blipFill>
          <a:blip r:embed="rId3">
            <a:extLst>
              <a:ext uri="{28A0092B-C50C-407E-A947-70E740481C1C}">
                <a14:useLocalDpi xmlns:a14="http://schemas.microsoft.com/office/drawing/2010/main" val="0"/>
              </a:ext>
            </a:extLst>
          </a:blip>
          <a:srcRect l="9" t="19785"/>
          <a:stretch>
            <a:fillRect/>
          </a:stretch>
        </p:blipFill>
        <p:spPr bwMode="auto">
          <a:xfrm>
            <a:off x="0" y="1357313"/>
            <a:ext cx="341313" cy="550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357313"/>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488952"/>
            <a:ext cx="7786742" cy="796908"/>
          </a:xfrm>
          <a:prstGeom prst="rect">
            <a:avLst/>
          </a:prstGeom>
        </p:spPr>
        <p:txBody>
          <a:bodyPr>
            <a:noAutofit/>
          </a:bodyPr>
          <a:lstStyle>
            <a:lvl1pPr marL="0" indent="0" algn="l" defTabSz="900000">
              <a:lnSpc>
                <a:spcPts val="3400"/>
              </a:lnSpc>
              <a:tabLst>
                <a:tab pos="900000" algn="l"/>
              </a:tabLst>
              <a:defRPr sz="2800" b="1">
                <a:solidFill>
                  <a:srgbClr val="F68222"/>
                </a:solidFill>
                <a:latin typeface="Arial" pitchFamily="34" charset="0"/>
                <a:cs typeface="Arial" pitchFamily="34" charset="0"/>
              </a:defRPr>
            </a:lvl1pPr>
          </a:lstStyle>
          <a:p>
            <a:r>
              <a:rPr lang="en-US" smtClean="0"/>
              <a:t>Click to edit Master title style</a:t>
            </a:r>
            <a:endParaRPr lang="fr-CA" dirty="0"/>
          </a:p>
        </p:txBody>
      </p:sp>
      <p:sp>
        <p:nvSpPr>
          <p:cNvPr id="9" name="Espace réservé du texte 15"/>
          <p:cNvSpPr>
            <a:spLocks noGrp="1"/>
          </p:cNvSpPr>
          <p:nvPr>
            <p:ph type="body" sz="quarter" idx="15"/>
          </p:nvPr>
        </p:nvSpPr>
        <p:spPr>
          <a:xfrm>
            <a:off x="428625" y="1571612"/>
            <a:ext cx="8286750" cy="3857625"/>
          </a:xfrm>
          <a:prstGeom prst="rect">
            <a:avLst/>
          </a:prstGeom>
        </p:spPr>
        <p:txBody>
          <a:bodyPr>
            <a:normAutofit/>
          </a:bodyPr>
          <a:lstStyle>
            <a:lvl1pPr marL="533400" indent="-533400">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068388" indent="-533400">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1873250" indent="-531813">
              <a:lnSpc>
                <a:spcPts val="3400"/>
              </a:lnSpc>
              <a:buFontTx/>
              <a:buBlip>
                <a:blip r:embed="rId7"/>
              </a:buBlip>
              <a:tabLst/>
              <a:defRPr sz="2800">
                <a:solidFill>
                  <a:schemeClr val="tx1">
                    <a:lumMod val="65000"/>
                    <a:lumOff val="35000"/>
                  </a:schemeClr>
                </a:solidFill>
                <a:latin typeface="Arial" pitchFamily="34" charset="0"/>
                <a:cs typeface="Arial" pitchFamily="34" charset="0"/>
              </a:defRPr>
            </a:lvl3pPr>
            <a:lvl4pPr marL="2865438" indent="-533400">
              <a:lnSpc>
                <a:spcPts val="3400"/>
              </a:lnSpc>
              <a:buFontTx/>
              <a:buBlip>
                <a:blip r:embed="rId8"/>
              </a:buBlip>
              <a:defRPr sz="2800">
                <a:solidFill>
                  <a:schemeClr val="tx1">
                    <a:lumMod val="65000"/>
                    <a:lumOff val="35000"/>
                  </a:schemeClr>
                </a:solidFill>
                <a:latin typeface="Arial" pitchFamily="34" charset="0"/>
                <a:cs typeface="Arial" pitchFamily="34" charset="0"/>
              </a:defRPr>
            </a:lvl4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p:txBody>
      </p:sp>
    </p:spTree>
    <p:extLst>
      <p:ext uri="{BB962C8B-B14F-4D97-AF65-F5344CB8AC3E}">
        <p14:creationId xmlns:p14="http://schemas.microsoft.com/office/powerpoint/2010/main" val="79117414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ORANGE_titre 2 lignes_texte_fond">
    <p:spTree>
      <p:nvGrpSpPr>
        <p:cNvPr id="1" name=""/>
        <p:cNvGrpSpPr/>
        <p:nvPr/>
      </p:nvGrpSpPr>
      <p:grpSpPr>
        <a:xfrm>
          <a:off x="0" y="0"/>
          <a:ext cx="0" cy="0"/>
          <a:chOff x="0" y="0"/>
          <a:chExt cx="0" cy="0"/>
        </a:xfrm>
      </p:grpSpPr>
      <p:sp>
        <p:nvSpPr>
          <p:cNvPr id="4" name="Rectangle 3"/>
          <p:cNvSpPr/>
          <p:nvPr userDrawn="1"/>
        </p:nvSpPr>
        <p:spPr>
          <a:xfrm>
            <a:off x="285750" y="2071688"/>
            <a:ext cx="8858250" cy="350043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5" name="Image 6" descr="BNQ2100_COuleur_small.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7" descr="Bande Orange.png"/>
          <p:cNvPicPr>
            <a:picLocks noChangeAspect="1"/>
          </p:cNvPicPr>
          <p:nvPr userDrawn="1"/>
        </p:nvPicPr>
        <p:blipFill>
          <a:blip r:embed="rId3">
            <a:extLst>
              <a:ext uri="{28A0092B-C50C-407E-A947-70E740481C1C}">
                <a14:useLocalDpi xmlns:a14="http://schemas.microsoft.com/office/drawing/2010/main" val="0"/>
              </a:ext>
            </a:extLst>
          </a:blip>
          <a:srcRect l="9" t="19785"/>
          <a:stretch>
            <a:fillRect/>
          </a:stretch>
        </p:blipFill>
        <p:spPr bwMode="auto">
          <a:xfrm>
            <a:off x="0" y="1357313"/>
            <a:ext cx="341313" cy="550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8"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357313"/>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488952"/>
            <a:ext cx="7786742" cy="796908"/>
          </a:xfrm>
          <a:prstGeom prst="rect">
            <a:avLst/>
          </a:prstGeom>
        </p:spPr>
        <p:txBody>
          <a:bodyPr>
            <a:noAutofit/>
          </a:bodyPr>
          <a:lstStyle>
            <a:lvl1pPr marL="0" indent="0" algn="l" defTabSz="900000">
              <a:lnSpc>
                <a:spcPts val="3400"/>
              </a:lnSpc>
              <a:tabLst>
                <a:tab pos="900000" algn="l"/>
              </a:tabLst>
              <a:defRPr sz="2800" b="1">
                <a:solidFill>
                  <a:srgbClr val="F68222"/>
                </a:solidFill>
                <a:latin typeface="Arial" pitchFamily="34" charset="0"/>
                <a:cs typeface="Arial" pitchFamily="34" charset="0"/>
              </a:defRPr>
            </a:lvl1pPr>
          </a:lstStyle>
          <a:p>
            <a:r>
              <a:rPr lang="en-US" smtClean="0"/>
              <a:t>Click to edit Master title style</a:t>
            </a:r>
            <a:endParaRPr lang="fr-CA" dirty="0"/>
          </a:p>
        </p:txBody>
      </p:sp>
      <p:sp>
        <p:nvSpPr>
          <p:cNvPr id="9" name="Espace réservé du texte 15"/>
          <p:cNvSpPr>
            <a:spLocks noGrp="1"/>
          </p:cNvSpPr>
          <p:nvPr>
            <p:ph type="body" sz="quarter" idx="15"/>
          </p:nvPr>
        </p:nvSpPr>
        <p:spPr>
          <a:xfrm>
            <a:off x="428625" y="2071678"/>
            <a:ext cx="8286750" cy="3357559"/>
          </a:xfrm>
          <a:prstGeom prst="rect">
            <a:avLst/>
          </a:prstGeom>
        </p:spPr>
        <p:txBody>
          <a:bodyPr>
            <a:normAutofit/>
          </a:bodyPr>
          <a:lstStyle>
            <a:lvl1pPr marL="533400" indent="-533400">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068388" indent="-533400">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1873250" indent="-531813">
              <a:lnSpc>
                <a:spcPts val="3400"/>
              </a:lnSpc>
              <a:buFontTx/>
              <a:buBlip>
                <a:blip r:embed="rId7"/>
              </a:buBlip>
              <a:tabLst/>
              <a:defRPr sz="2800">
                <a:solidFill>
                  <a:schemeClr val="tx1">
                    <a:lumMod val="65000"/>
                    <a:lumOff val="35000"/>
                  </a:schemeClr>
                </a:solidFill>
                <a:latin typeface="Arial" pitchFamily="34" charset="0"/>
                <a:cs typeface="Arial" pitchFamily="34" charset="0"/>
              </a:defRPr>
            </a:lvl3pPr>
            <a:lvl4pPr marL="2865438" indent="-533400">
              <a:lnSpc>
                <a:spcPts val="3400"/>
              </a:lnSpc>
              <a:buFontTx/>
              <a:buBlip>
                <a:blip r:embed="rId8"/>
              </a:buBlip>
              <a:defRPr sz="2800">
                <a:solidFill>
                  <a:schemeClr val="tx1">
                    <a:lumMod val="65000"/>
                    <a:lumOff val="35000"/>
                  </a:schemeClr>
                </a:solidFill>
                <a:latin typeface="Arial" pitchFamily="34" charset="0"/>
                <a:cs typeface="Arial" pitchFamily="34" charset="0"/>
              </a:defRPr>
            </a:lvl4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p:txBody>
      </p:sp>
    </p:spTree>
    <p:extLst>
      <p:ext uri="{BB962C8B-B14F-4D97-AF65-F5344CB8AC3E}">
        <p14:creationId xmlns:p14="http://schemas.microsoft.com/office/powerpoint/2010/main" val="276253538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ORANGE_titre 1 ligne_texte">
    <p:spTree>
      <p:nvGrpSpPr>
        <p:cNvPr id="1" name=""/>
        <p:cNvGrpSpPr/>
        <p:nvPr/>
      </p:nvGrpSpPr>
      <p:grpSpPr>
        <a:xfrm>
          <a:off x="0" y="0"/>
          <a:ext cx="0" cy="0"/>
          <a:chOff x="0" y="0"/>
          <a:chExt cx="0" cy="0"/>
        </a:xfrm>
      </p:grpSpPr>
      <p:pic>
        <p:nvPicPr>
          <p:cNvPr id="4" name="Image 6" descr="Bande Orange.png"/>
          <p:cNvPicPr>
            <a:picLocks noChangeAspect="1"/>
          </p:cNvPicPr>
          <p:nvPr userDrawn="1"/>
        </p:nvPicPr>
        <p:blipFill>
          <a:blip r:embed="rId2">
            <a:extLst>
              <a:ext uri="{28A0092B-C50C-407E-A947-70E740481C1C}">
                <a14:useLocalDpi xmlns:a14="http://schemas.microsoft.com/office/drawing/2010/main" val="0"/>
              </a:ext>
            </a:extLst>
          </a:blip>
          <a:srcRect t="14580"/>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BNQ2100_COuleur_small.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baseline="0">
                <a:solidFill>
                  <a:srgbClr val="F68222"/>
                </a:solidFill>
                <a:latin typeface="Arial" pitchFamily="34" charset="0"/>
                <a:cs typeface="Arial" pitchFamily="34" charset="0"/>
              </a:defRPr>
            </a:lvl1pPr>
          </a:lstStyle>
          <a:p>
            <a:r>
              <a:rPr lang="en-US" smtClean="0"/>
              <a:t>Click to edit Master title style</a:t>
            </a:r>
            <a:endParaRPr lang="fr-CA" dirty="0"/>
          </a:p>
        </p:txBody>
      </p:sp>
      <p:sp>
        <p:nvSpPr>
          <p:cNvPr id="16" name="Espace réservé du texte 15"/>
          <p:cNvSpPr>
            <a:spLocks noGrp="1"/>
          </p:cNvSpPr>
          <p:nvPr>
            <p:ph type="body" sz="quarter" idx="15"/>
          </p:nvPr>
        </p:nvSpPr>
        <p:spPr>
          <a:xfrm>
            <a:off x="428625" y="1571612"/>
            <a:ext cx="8286750" cy="3857625"/>
          </a:xfrm>
          <a:prstGeom prst="rect">
            <a:avLst/>
          </a:prstGeom>
        </p:spPr>
        <p:txBody>
          <a:bodyPr>
            <a:normAutofit/>
          </a:bodyPr>
          <a:lstStyle>
            <a:lvl1pPr marL="533400" indent="-533400">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068388" indent="-533400">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1873250" indent="-531813">
              <a:lnSpc>
                <a:spcPts val="3400"/>
              </a:lnSpc>
              <a:buFontTx/>
              <a:buBlip>
                <a:blip r:embed="rId7"/>
              </a:buBlip>
              <a:tabLst/>
              <a:defRPr sz="2800">
                <a:solidFill>
                  <a:schemeClr val="tx1">
                    <a:lumMod val="65000"/>
                    <a:lumOff val="35000"/>
                  </a:schemeClr>
                </a:solidFill>
                <a:latin typeface="Arial" pitchFamily="34" charset="0"/>
                <a:cs typeface="Arial" pitchFamily="34" charset="0"/>
              </a:defRPr>
            </a:lvl3pPr>
            <a:lvl4pPr marL="2865438" indent="-533400">
              <a:lnSpc>
                <a:spcPts val="3400"/>
              </a:lnSpc>
              <a:buFontTx/>
              <a:buBlip>
                <a:blip r:embed="rId8"/>
              </a:buBlip>
              <a:defRPr sz="2800">
                <a:solidFill>
                  <a:schemeClr val="tx1">
                    <a:lumMod val="65000"/>
                    <a:lumOff val="35000"/>
                  </a:schemeClr>
                </a:solidFill>
                <a:latin typeface="Arial" pitchFamily="34" charset="0"/>
                <a:cs typeface="Arial" pitchFamily="34" charset="0"/>
              </a:defRPr>
            </a:lvl4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p:txBody>
      </p:sp>
    </p:spTree>
    <p:extLst>
      <p:ext uri="{BB962C8B-B14F-4D97-AF65-F5344CB8AC3E}">
        <p14:creationId xmlns:p14="http://schemas.microsoft.com/office/powerpoint/2010/main" val="27916224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Question public ">
    <p:spTree>
      <p:nvGrpSpPr>
        <p:cNvPr id="1" name=""/>
        <p:cNvGrpSpPr/>
        <p:nvPr/>
      </p:nvGrpSpPr>
      <p:grpSpPr>
        <a:xfrm>
          <a:off x="0" y="0"/>
          <a:ext cx="0" cy="0"/>
          <a:chOff x="0" y="0"/>
          <a:chExt cx="0" cy="0"/>
        </a:xfrm>
      </p:grpSpPr>
      <p:pic>
        <p:nvPicPr>
          <p:cNvPr id="4" name="Image 6" descr="Fond vert.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Interrogation.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BNQ2100_Blanc.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Espace réservé du texte 16"/>
          <p:cNvSpPr>
            <a:spLocks noGrp="1"/>
          </p:cNvSpPr>
          <p:nvPr>
            <p:ph type="body" sz="quarter" idx="11"/>
          </p:nvPr>
        </p:nvSpPr>
        <p:spPr>
          <a:xfrm>
            <a:off x="785786" y="1142984"/>
            <a:ext cx="7858179" cy="4572032"/>
          </a:xfrm>
          <a:prstGeom prst="rect">
            <a:avLst/>
          </a:prstGeom>
        </p:spPr>
        <p:txBody>
          <a:bodyPr anchor="ctr">
            <a:normAutofit/>
          </a:bodyPr>
          <a:lstStyle>
            <a:lvl1pPr marL="0" indent="0">
              <a:lnSpc>
                <a:spcPts val="4300"/>
              </a:lnSpc>
              <a:buFontTx/>
              <a:buNone/>
              <a:defRPr sz="3200" b="1">
                <a:solidFill>
                  <a:schemeClr val="bg1"/>
                </a:solidFill>
                <a:latin typeface="Arial" pitchFamily="34" charset="0"/>
                <a:cs typeface="Arial" pitchFamily="34" charset="0"/>
              </a:defRPr>
            </a:lvl1pPr>
            <a:lvl2pPr marL="349250" indent="-349250">
              <a:lnSpc>
                <a:spcPts val="3400"/>
              </a:lnSpc>
              <a:buFontTx/>
              <a:buBlip>
                <a:blip r:embed="rId5"/>
              </a:buBlip>
              <a:defRPr sz="2800">
                <a:solidFill>
                  <a:schemeClr val="bg1"/>
                </a:solidFill>
              </a:defRPr>
            </a:lvl2pPr>
            <a:lvl3pPr marL="352425" indent="-352425">
              <a:lnSpc>
                <a:spcPts val="3400"/>
              </a:lnSpc>
              <a:buFontTx/>
              <a:buBlip>
                <a:blip r:embed="rId6"/>
              </a:buBlip>
              <a:defRPr sz="2800">
                <a:solidFill>
                  <a:schemeClr val="bg1"/>
                </a:solidFill>
              </a:defRPr>
            </a:lvl3pPr>
            <a:lvl4pPr marL="358775" indent="-358775">
              <a:lnSpc>
                <a:spcPts val="3400"/>
              </a:lnSpc>
              <a:buFontTx/>
              <a:buBlip>
                <a:blip r:embed="rId7"/>
              </a:buBlip>
              <a:defRPr sz="2800">
                <a:solidFill>
                  <a:schemeClr val="bg1"/>
                </a:solidFill>
              </a:defRPr>
            </a:lvl4pPr>
            <a:lvl5pPr marL="355600" indent="-355600">
              <a:lnSpc>
                <a:spcPts val="3400"/>
              </a:lnSpc>
              <a:defRPr sz="2800">
                <a:solidFill>
                  <a:schemeClr val="bg1"/>
                </a:solidFill>
              </a:defRPr>
            </a:lvl5pPr>
          </a:lstStyle>
          <a:p>
            <a:pPr lvl="0"/>
            <a:r>
              <a:rPr lang="fr-FR" dirty="0" smtClean="0"/>
              <a:t>Cliquez pour modifier les styles du texte du masque</a:t>
            </a:r>
          </a:p>
        </p:txBody>
      </p:sp>
      <p:sp>
        <p:nvSpPr>
          <p:cNvPr id="21" name="Espace réservé du texte 20"/>
          <p:cNvSpPr>
            <a:spLocks noGrp="1"/>
          </p:cNvSpPr>
          <p:nvPr>
            <p:ph type="body" sz="quarter" idx="12"/>
          </p:nvPr>
        </p:nvSpPr>
        <p:spPr>
          <a:xfrm>
            <a:off x="-32" y="6286522"/>
            <a:ext cx="5715032" cy="571478"/>
          </a:xfrm>
          <a:prstGeom prst="rect">
            <a:avLst/>
          </a:prstGeom>
        </p:spPr>
        <p:txBody>
          <a:bodyPr/>
          <a:lstStyle>
            <a:lvl1pPr>
              <a:buNone/>
              <a:defRPr sz="1600">
                <a:solidFill>
                  <a:schemeClr val="bg1"/>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137612864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ORANGE_titre 1 ligne_texte_fond">
    <p:spTree>
      <p:nvGrpSpPr>
        <p:cNvPr id="1" name=""/>
        <p:cNvGrpSpPr/>
        <p:nvPr/>
      </p:nvGrpSpPr>
      <p:grpSpPr>
        <a:xfrm>
          <a:off x="0" y="0"/>
          <a:ext cx="0" cy="0"/>
          <a:chOff x="0" y="0"/>
          <a:chExt cx="0" cy="0"/>
        </a:xfrm>
      </p:grpSpPr>
      <p:sp>
        <p:nvSpPr>
          <p:cNvPr id="4" name="Rectangle 3"/>
          <p:cNvSpPr/>
          <p:nvPr userDrawn="1"/>
        </p:nvSpPr>
        <p:spPr>
          <a:xfrm>
            <a:off x="285750" y="1500188"/>
            <a:ext cx="8858250" cy="407193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5" name="Image 6" descr="Bande Orange.png"/>
          <p:cNvPicPr>
            <a:picLocks noChangeAspect="1"/>
          </p:cNvPicPr>
          <p:nvPr userDrawn="1"/>
        </p:nvPicPr>
        <p:blipFill>
          <a:blip r:embed="rId2">
            <a:extLst>
              <a:ext uri="{28A0092B-C50C-407E-A947-70E740481C1C}">
                <a14:useLocalDpi xmlns:a14="http://schemas.microsoft.com/office/drawing/2010/main" val="0"/>
              </a:ext>
            </a:extLst>
          </a:blip>
          <a:srcRect t="14580"/>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7" descr="BNQ2100_COuleur_small.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8"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baseline="0">
                <a:solidFill>
                  <a:srgbClr val="F68222"/>
                </a:solidFill>
                <a:latin typeface="Arial" pitchFamily="34" charset="0"/>
                <a:cs typeface="Arial" pitchFamily="34" charset="0"/>
              </a:defRPr>
            </a:lvl1pPr>
          </a:lstStyle>
          <a:p>
            <a:r>
              <a:rPr lang="en-US" smtClean="0"/>
              <a:t>Click to edit Master title style</a:t>
            </a:r>
            <a:endParaRPr lang="fr-CA" dirty="0"/>
          </a:p>
        </p:txBody>
      </p:sp>
      <p:sp>
        <p:nvSpPr>
          <p:cNvPr id="9" name="Espace réservé du texte 15"/>
          <p:cNvSpPr>
            <a:spLocks noGrp="1"/>
          </p:cNvSpPr>
          <p:nvPr>
            <p:ph type="body" sz="quarter" idx="15"/>
          </p:nvPr>
        </p:nvSpPr>
        <p:spPr>
          <a:xfrm>
            <a:off x="428625" y="1571612"/>
            <a:ext cx="8286750" cy="3857625"/>
          </a:xfrm>
          <a:prstGeom prst="rect">
            <a:avLst/>
          </a:prstGeom>
        </p:spPr>
        <p:txBody>
          <a:bodyPr>
            <a:normAutofit/>
          </a:bodyPr>
          <a:lstStyle>
            <a:lvl1pPr marL="533400" indent="-533400">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068388" indent="-533400">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1873250" indent="-531813">
              <a:lnSpc>
                <a:spcPts val="3400"/>
              </a:lnSpc>
              <a:buFontTx/>
              <a:buBlip>
                <a:blip r:embed="rId7"/>
              </a:buBlip>
              <a:tabLst/>
              <a:defRPr sz="2800">
                <a:solidFill>
                  <a:schemeClr val="tx1">
                    <a:lumMod val="65000"/>
                    <a:lumOff val="35000"/>
                  </a:schemeClr>
                </a:solidFill>
                <a:latin typeface="Arial" pitchFamily="34" charset="0"/>
                <a:cs typeface="Arial" pitchFamily="34" charset="0"/>
              </a:defRPr>
            </a:lvl3pPr>
            <a:lvl4pPr marL="2865438" indent="-533400">
              <a:lnSpc>
                <a:spcPts val="3400"/>
              </a:lnSpc>
              <a:buFontTx/>
              <a:buBlip>
                <a:blip r:embed="rId8"/>
              </a:buBlip>
              <a:defRPr sz="2800">
                <a:solidFill>
                  <a:schemeClr val="tx1">
                    <a:lumMod val="65000"/>
                    <a:lumOff val="35000"/>
                  </a:schemeClr>
                </a:solidFill>
                <a:latin typeface="Arial" pitchFamily="34" charset="0"/>
                <a:cs typeface="Arial" pitchFamily="34" charset="0"/>
              </a:defRPr>
            </a:lvl4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p:txBody>
      </p:sp>
    </p:spTree>
    <p:extLst>
      <p:ext uri="{BB962C8B-B14F-4D97-AF65-F5344CB8AC3E}">
        <p14:creationId xmlns:p14="http://schemas.microsoft.com/office/powerpoint/2010/main" val="387869415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ORANGE_titre 1 ligne_4 images">
    <p:spTree>
      <p:nvGrpSpPr>
        <p:cNvPr id="1" name=""/>
        <p:cNvGrpSpPr/>
        <p:nvPr/>
      </p:nvGrpSpPr>
      <p:grpSpPr>
        <a:xfrm>
          <a:off x="0" y="0"/>
          <a:ext cx="0" cy="0"/>
          <a:chOff x="0" y="0"/>
          <a:chExt cx="0" cy="0"/>
        </a:xfrm>
      </p:grpSpPr>
      <p:pic>
        <p:nvPicPr>
          <p:cNvPr id="7" name="Image 1" descr="Bande Orange.png"/>
          <p:cNvPicPr>
            <a:picLocks noChangeAspect="1"/>
          </p:cNvPicPr>
          <p:nvPr userDrawn="1"/>
        </p:nvPicPr>
        <p:blipFill>
          <a:blip r:embed="rId2">
            <a:extLst>
              <a:ext uri="{28A0092B-C50C-407E-A947-70E740481C1C}">
                <a14:useLocalDpi xmlns:a14="http://schemas.microsoft.com/office/drawing/2010/main" val="0"/>
              </a:ext>
            </a:extLst>
          </a:blip>
          <a:srcRect t="14580"/>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2" descr="BNQ2100_COuleur_small.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Image 8"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F68222"/>
                </a:solidFill>
                <a:latin typeface="Arial" pitchFamily="34" charset="0"/>
                <a:cs typeface="Arial" pitchFamily="34" charset="0"/>
              </a:defRPr>
            </a:lvl1pPr>
          </a:lstStyle>
          <a:p>
            <a:r>
              <a:rPr lang="fr-FR" dirty="0" smtClean="0"/>
              <a:t>Cliquez pour modifier le style du titre</a:t>
            </a:r>
            <a:endParaRPr lang="fr-CA" dirty="0"/>
          </a:p>
        </p:txBody>
      </p:sp>
      <p:sp>
        <p:nvSpPr>
          <p:cNvPr id="9" name="Espace réservé pour une image  8"/>
          <p:cNvSpPr>
            <a:spLocks noGrp="1"/>
          </p:cNvSpPr>
          <p:nvPr>
            <p:ph type="pic" sz="quarter" idx="13"/>
          </p:nvPr>
        </p:nvSpPr>
        <p:spPr>
          <a:xfrm>
            <a:off x="1000125" y="1500188"/>
            <a:ext cx="3214688" cy="1643062"/>
          </a:xfrm>
          <a:prstGeom prst="rect">
            <a:avLst/>
          </a:prstGeom>
        </p:spPr>
        <p:txBody>
          <a:bodyPr/>
          <a:lstStyle/>
          <a:p>
            <a:pPr lvl="0"/>
            <a:endParaRPr lang="fr-CA" noProof="0"/>
          </a:p>
        </p:txBody>
      </p:sp>
      <p:sp>
        <p:nvSpPr>
          <p:cNvPr id="12" name="Espace réservé pour une image  8"/>
          <p:cNvSpPr>
            <a:spLocks noGrp="1"/>
          </p:cNvSpPr>
          <p:nvPr>
            <p:ph type="pic" sz="quarter" idx="14"/>
          </p:nvPr>
        </p:nvSpPr>
        <p:spPr>
          <a:xfrm>
            <a:off x="1000100" y="3500438"/>
            <a:ext cx="3214688" cy="1643062"/>
          </a:xfrm>
          <a:prstGeom prst="rect">
            <a:avLst/>
          </a:prstGeom>
        </p:spPr>
        <p:txBody>
          <a:bodyPr/>
          <a:lstStyle/>
          <a:p>
            <a:pPr lvl="0"/>
            <a:endParaRPr lang="fr-CA" noProof="0"/>
          </a:p>
        </p:txBody>
      </p:sp>
      <p:sp>
        <p:nvSpPr>
          <p:cNvPr id="13" name="Espace réservé pour une image  8"/>
          <p:cNvSpPr>
            <a:spLocks noGrp="1"/>
          </p:cNvSpPr>
          <p:nvPr>
            <p:ph type="pic" sz="quarter" idx="15"/>
          </p:nvPr>
        </p:nvSpPr>
        <p:spPr>
          <a:xfrm>
            <a:off x="5214964" y="1500174"/>
            <a:ext cx="3214688" cy="1643062"/>
          </a:xfrm>
          <a:prstGeom prst="rect">
            <a:avLst/>
          </a:prstGeom>
        </p:spPr>
        <p:txBody>
          <a:bodyPr/>
          <a:lstStyle/>
          <a:p>
            <a:pPr lvl="0"/>
            <a:endParaRPr lang="fr-CA" noProof="0"/>
          </a:p>
        </p:txBody>
      </p:sp>
      <p:sp>
        <p:nvSpPr>
          <p:cNvPr id="14" name="Espace réservé pour une image  8"/>
          <p:cNvSpPr>
            <a:spLocks noGrp="1"/>
          </p:cNvSpPr>
          <p:nvPr>
            <p:ph type="pic" sz="quarter" idx="16"/>
          </p:nvPr>
        </p:nvSpPr>
        <p:spPr>
          <a:xfrm>
            <a:off x="5214942" y="3500450"/>
            <a:ext cx="3214688" cy="1643062"/>
          </a:xfrm>
          <a:prstGeom prst="rect">
            <a:avLst/>
          </a:prstGeom>
        </p:spPr>
        <p:txBody>
          <a:bodyPr/>
          <a:lstStyle/>
          <a:p>
            <a:pPr lvl="0"/>
            <a:endParaRPr lang="fr-CA" noProof="0"/>
          </a:p>
        </p:txBody>
      </p:sp>
    </p:spTree>
    <p:extLst>
      <p:ext uri="{BB962C8B-B14F-4D97-AF65-F5344CB8AC3E}">
        <p14:creationId xmlns:p14="http://schemas.microsoft.com/office/powerpoint/2010/main" val="111844102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_VERT_titre 1 ligne_texte_fond">
    <p:spTree>
      <p:nvGrpSpPr>
        <p:cNvPr id="1" name=""/>
        <p:cNvGrpSpPr/>
        <p:nvPr/>
      </p:nvGrpSpPr>
      <p:grpSpPr>
        <a:xfrm>
          <a:off x="0" y="0"/>
          <a:ext cx="0" cy="0"/>
          <a:chOff x="0" y="0"/>
          <a:chExt cx="0" cy="0"/>
        </a:xfrm>
      </p:grpSpPr>
      <p:sp>
        <p:nvSpPr>
          <p:cNvPr id="4" name="Rectangle 3"/>
          <p:cNvSpPr/>
          <p:nvPr userDrawn="1"/>
        </p:nvSpPr>
        <p:spPr>
          <a:xfrm>
            <a:off x="285750" y="1219200"/>
            <a:ext cx="8858250" cy="44958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sz="1800">
              <a:solidFill>
                <a:srgbClr val="FFFFFF"/>
              </a:solidFill>
              <a:cs typeface="Arial" charset="0"/>
            </a:endParaRPr>
          </a:p>
        </p:txBody>
      </p:sp>
      <p:pic>
        <p:nvPicPr>
          <p:cNvPr id="5" name="Image 6" descr="Bande verte.png"/>
          <p:cNvPicPr>
            <a:picLocks noChangeAspect="1"/>
          </p:cNvPicPr>
          <p:nvPr userDrawn="1"/>
        </p:nvPicPr>
        <p:blipFill>
          <a:blip r:embed="rId2"/>
          <a:srcRect l="9" t="14581"/>
          <a:stretch>
            <a:fillRect/>
          </a:stretch>
        </p:blipFill>
        <p:spPr bwMode="auto">
          <a:xfrm>
            <a:off x="0" y="1000125"/>
            <a:ext cx="341313" cy="5857875"/>
          </a:xfrm>
          <a:prstGeom prst="rect">
            <a:avLst/>
          </a:prstGeom>
          <a:noFill/>
          <a:ln w="9525">
            <a:noFill/>
            <a:miter lim="800000"/>
            <a:headEnd/>
            <a:tailEnd/>
          </a:ln>
        </p:spPr>
      </p:pic>
      <p:pic>
        <p:nvPicPr>
          <p:cNvPr id="6" name="Image 7" descr="ligne verte.png"/>
          <p:cNvPicPr>
            <a:picLocks noChangeAspect="1"/>
          </p:cNvPicPr>
          <p:nvPr userDrawn="1"/>
        </p:nvPicPr>
        <p:blipFill>
          <a:blip r:embed="rId3"/>
          <a:srcRect/>
          <a:stretch>
            <a:fillRect/>
          </a:stretch>
        </p:blipFill>
        <p:spPr bwMode="auto">
          <a:xfrm>
            <a:off x="0" y="1000125"/>
            <a:ext cx="9144000" cy="12700"/>
          </a:xfrm>
          <a:prstGeom prst="rect">
            <a:avLst/>
          </a:prstGeom>
          <a:noFill/>
          <a:ln w="9525">
            <a:noFill/>
            <a:miter lim="800000"/>
            <a:headEnd/>
            <a:tailEnd/>
          </a:ln>
        </p:spPr>
      </p:pic>
      <p:pic>
        <p:nvPicPr>
          <p:cNvPr id="7" name="Image 8" descr="BNQ2100_COuleur_small.png"/>
          <p:cNvPicPr>
            <a:picLocks noChangeAspect="1"/>
          </p:cNvPicPr>
          <p:nvPr userDrawn="1"/>
        </p:nvPicPr>
        <p:blipFill>
          <a:blip r:embed="rId4"/>
          <a:srcRect/>
          <a:stretch>
            <a:fillRect/>
          </a:stretch>
        </p:blipFill>
        <p:spPr bwMode="auto">
          <a:xfrm>
            <a:off x="7223125" y="5826125"/>
            <a:ext cx="1420813" cy="603250"/>
          </a:xfrm>
          <a:prstGeom prst="rect">
            <a:avLst/>
          </a:prstGeom>
          <a:noFill/>
          <a:ln w="9525">
            <a:noFill/>
            <a:miter lim="800000"/>
            <a:headEnd/>
            <a:tailEnd/>
          </a:ln>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baseline="0">
                <a:solidFill>
                  <a:srgbClr val="009A00"/>
                </a:solidFill>
                <a:latin typeface="Arial" pitchFamily="34" charset="0"/>
                <a:cs typeface="Arial" pitchFamily="34" charset="0"/>
              </a:defRPr>
            </a:lvl1pPr>
          </a:lstStyle>
          <a:p>
            <a:r>
              <a:rPr lang="en-US" smtClean="0"/>
              <a:t>Click to edit Master title style</a:t>
            </a:r>
            <a:endParaRPr lang="fr-CA" dirty="0"/>
          </a:p>
        </p:txBody>
      </p:sp>
      <p:sp>
        <p:nvSpPr>
          <p:cNvPr id="14" name="Espace réservé du contenu 13"/>
          <p:cNvSpPr>
            <a:spLocks noGrp="1"/>
          </p:cNvSpPr>
          <p:nvPr>
            <p:ph sz="quarter" idx="14"/>
          </p:nvPr>
        </p:nvSpPr>
        <p:spPr>
          <a:xfrm>
            <a:off x="609600" y="1524000"/>
            <a:ext cx="8286808" cy="3714763"/>
          </a:xfrm>
          <a:prstGeom prst="rect">
            <a:avLst/>
          </a:prstGeom>
        </p:spPr>
        <p:txBody>
          <a:bodyPr>
            <a:normAutofit/>
          </a:bodyPr>
          <a:lstStyle>
            <a:lvl1pPr marL="531813" indent="-531813">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260475" indent="-536575">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1976438" indent="-528638">
              <a:lnSpc>
                <a:spcPts val="3400"/>
              </a:lnSpc>
              <a:buFontTx/>
              <a:buBlip>
                <a:blip r:embed="rId7"/>
              </a:buBlip>
              <a:defRPr sz="2800">
                <a:solidFill>
                  <a:schemeClr val="tx1">
                    <a:lumMod val="65000"/>
                    <a:lumOff val="35000"/>
                  </a:schemeClr>
                </a:solidFill>
                <a:latin typeface="Arial" pitchFamily="34" charset="0"/>
                <a:cs typeface="Arial" pitchFamily="34" charset="0"/>
              </a:defRPr>
            </a:lvl3pPr>
            <a:lvl4pPr marL="2693988" indent="-534988">
              <a:lnSpc>
                <a:spcPts val="3400"/>
              </a:lnSpc>
              <a:buFontTx/>
              <a:buBlip>
                <a:blip r:embed="rId8"/>
              </a:buBlip>
              <a:defRPr sz="2800">
                <a:solidFill>
                  <a:schemeClr val="tx1">
                    <a:lumMod val="65000"/>
                    <a:lumOff val="35000"/>
                  </a:schemeClr>
                </a:solidFill>
                <a:latin typeface="Arial" pitchFamily="34" charset="0"/>
                <a:cs typeface="Arial" pitchFamily="34" charset="0"/>
              </a:defRPr>
            </a:lvl4pPr>
            <a:lvl5pPr>
              <a:lnSpc>
                <a:spcPts val="3400"/>
              </a:lnSpc>
              <a:defRPr sz="2800">
                <a:solidFill>
                  <a:schemeClr val="tx1">
                    <a:lumMod val="50000"/>
                    <a:lumOff val="50000"/>
                  </a:schemeClr>
                </a:solidFill>
                <a:latin typeface="Arial" pitchFamily="34" charset="0"/>
                <a:cs typeface="Arial" pitchFamily="34" charset="0"/>
              </a:defRPr>
            </a:lvl5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p:txBody>
      </p:sp>
    </p:spTree>
    <p:extLst>
      <p:ext uri="{BB962C8B-B14F-4D97-AF65-F5344CB8AC3E}">
        <p14:creationId xmlns:p14="http://schemas.microsoft.com/office/powerpoint/2010/main" val="238689856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4_ORANGE_titre 1 ligne_étapes projet simple">
    <p:spTree>
      <p:nvGrpSpPr>
        <p:cNvPr id="1" name=""/>
        <p:cNvGrpSpPr/>
        <p:nvPr/>
      </p:nvGrpSpPr>
      <p:grpSpPr>
        <a:xfrm>
          <a:off x="0" y="0"/>
          <a:ext cx="0" cy="0"/>
          <a:chOff x="0" y="0"/>
          <a:chExt cx="0" cy="0"/>
        </a:xfrm>
      </p:grpSpPr>
      <p:sp>
        <p:nvSpPr>
          <p:cNvPr id="4" name="Rectangle 3"/>
          <p:cNvSpPr/>
          <p:nvPr userDrawn="1"/>
        </p:nvSpPr>
        <p:spPr>
          <a:xfrm>
            <a:off x="285750" y="1066800"/>
            <a:ext cx="8858250" cy="5562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5" name="Image 7" descr="BNQ2100_COuleur_small.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Bande Orange.png"/>
          <p:cNvPicPr>
            <a:picLocks noChangeAspect="1"/>
          </p:cNvPicPr>
          <p:nvPr userDrawn="1"/>
        </p:nvPicPr>
        <p:blipFill>
          <a:blip r:embed="rId3">
            <a:extLst>
              <a:ext uri="{28A0092B-C50C-407E-A947-70E740481C1C}">
                <a14:useLocalDpi xmlns:a14="http://schemas.microsoft.com/office/drawing/2010/main" val="0"/>
              </a:ext>
            </a:extLst>
          </a:blip>
          <a:srcRect t="14580"/>
          <a:stretch>
            <a:fillRect/>
          </a:stretch>
        </p:blipFill>
        <p:spPr bwMode="auto">
          <a:xfrm>
            <a:off x="0" y="1000125"/>
            <a:ext cx="341313"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9" descr="ligne orange_1pt.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000125"/>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214290"/>
            <a:ext cx="7786742" cy="796908"/>
          </a:xfrm>
          <a:prstGeom prst="rect">
            <a:avLst/>
          </a:prstGeom>
        </p:spPr>
        <p:txBody>
          <a:bodyPr>
            <a:normAutofit/>
          </a:bodyPr>
          <a:lstStyle>
            <a:lvl1pPr marL="0" indent="0" algn="l" defTabSz="900000">
              <a:lnSpc>
                <a:spcPts val="3400"/>
              </a:lnSpc>
              <a:tabLst>
                <a:tab pos="900000" algn="l"/>
              </a:tabLst>
              <a:defRPr sz="2800" b="1">
                <a:solidFill>
                  <a:srgbClr val="F68222"/>
                </a:solidFill>
                <a:latin typeface="Arial" pitchFamily="34" charset="0"/>
                <a:cs typeface="Arial" pitchFamily="34" charset="0"/>
              </a:defRPr>
            </a:lvl1pPr>
          </a:lstStyle>
          <a:p>
            <a:r>
              <a:rPr lang="en-US" smtClean="0"/>
              <a:t>Click to edit Master title style</a:t>
            </a:r>
            <a:endParaRPr lang="fr-CA" dirty="0"/>
          </a:p>
        </p:txBody>
      </p:sp>
      <p:sp>
        <p:nvSpPr>
          <p:cNvPr id="18" name="Espace réservé du texte 15"/>
          <p:cNvSpPr>
            <a:spLocks noGrp="1"/>
          </p:cNvSpPr>
          <p:nvPr>
            <p:ph type="body" sz="quarter" idx="15"/>
          </p:nvPr>
        </p:nvSpPr>
        <p:spPr>
          <a:xfrm>
            <a:off x="428625" y="2285992"/>
            <a:ext cx="8286750" cy="3143245"/>
          </a:xfrm>
          <a:prstGeom prst="rect">
            <a:avLst/>
          </a:prstGeom>
        </p:spPr>
        <p:txBody>
          <a:bodyPr>
            <a:normAutofit/>
          </a:bodyPr>
          <a:lstStyle>
            <a:lvl1pPr marL="533400" indent="-533400">
              <a:lnSpc>
                <a:spcPts val="3400"/>
              </a:lnSpc>
              <a:buFontTx/>
              <a:buBlip>
                <a:blip r:embed="rId5"/>
              </a:buBlip>
              <a:defRPr sz="2800">
                <a:solidFill>
                  <a:schemeClr val="tx1">
                    <a:lumMod val="65000"/>
                    <a:lumOff val="35000"/>
                  </a:schemeClr>
                </a:solidFill>
                <a:latin typeface="Arial" pitchFamily="34" charset="0"/>
                <a:cs typeface="Arial" pitchFamily="34" charset="0"/>
              </a:defRPr>
            </a:lvl1pPr>
            <a:lvl2pPr marL="1431925" indent="-533400">
              <a:lnSpc>
                <a:spcPts val="3400"/>
              </a:lnSpc>
              <a:buFontTx/>
              <a:buBlip>
                <a:blip r:embed="rId6"/>
              </a:buBlip>
              <a:defRPr sz="2800">
                <a:solidFill>
                  <a:schemeClr val="tx1">
                    <a:lumMod val="65000"/>
                    <a:lumOff val="35000"/>
                  </a:schemeClr>
                </a:solidFill>
                <a:latin typeface="Arial" pitchFamily="34" charset="0"/>
                <a:cs typeface="Arial" pitchFamily="34" charset="0"/>
              </a:defRPr>
            </a:lvl2pPr>
            <a:lvl3pPr marL="2157413" indent="-533400">
              <a:lnSpc>
                <a:spcPts val="3400"/>
              </a:lnSpc>
              <a:buFontTx/>
              <a:buBlip>
                <a:blip r:embed="rId7"/>
              </a:buBlip>
              <a:defRPr sz="2800">
                <a:solidFill>
                  <a:schemeClr val="tx1">
                    <a:lumMod val="65000"/>
                    <a:lumOff val="35000"/>
                  </a:schemeClr>
                </a:solidFill>
                <a:latin typeface="Arial" pitchFamily="34" charset="0"/>
                <a:cs typeface="Arial" pitchFamily="34" charset="0"/>
              </a:defRPr>
            </a:lvl3pPr>
            <a:lvl4pPr marL="2865438" indent="-533400">
              <a:lnSpc>
                <a:spcPts val="3400"/>
              </a:lnSpc>
              <a:buFontTx/>
              <a:buBlip>
                <a:blip r:embed="rId8"/>
              </a:buBlip>
              <a:defRPr sz="2800">
                <a:solidFill>
                  <a:schemeClr val="tx1">
                    <a:lumMod val="65000"/>
                    <a:lumOff val="35000"/>
                  </a:schemeClr>
                </a:solidFill>
                <a:latin typeface="Arial" pitchFamily="34" charset="0"/>
                <a:cs typeface="Arial" pitchFamily="34" charset="0"/>
              </a:defRPr>
            </a:lvl4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val="37728498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ercalaire ville">
    <p:spTree>
      <p:nvGrpSpPr>
        <p:cNvPr id="1" name=""/>
        <p:cNvGrpSpPr/>
        <p:nvPr/>
      </p:nvGrpSpPr>
      <p:grpSpPr>
        <a:xfrm>
          <a:off x="0" y="0"/>
          <a:ext cx="0" cy="0"/>
          <a:chOff x="0" y="0"/>
          <a:chExt cx="0" cy="0"/>
        </a:xfrm>
      </p:grpSpPr>
      <p:pic>
        <p:nvPicPr>
          <p:cNvPr id="4" name="Picture 1" descr="ville.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1600" y="642938"/>
            <a:ext cx="9245600" cy="693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Espace réservé du texte 16"/>
          <p:cNvSpPr>
            <a:spLocks noGrp="1"/>
          </p:cNvSpPr>
          <p:nvPr>
            <p:ph type="body" sz="quarter" idx="11"/>
          </p:nvPr>
        </p:nvSpPr>
        <p:spPr>
          <a:xfrm>
            <a:off x="785786" y="1142984"/>
            <a:ext cx="7858179" cy="4572032"/>
          </a:xfrm>
          <a:prstGeom prst="rect">
            <a:avLst/>
          </a:prstGeom>
        </p:spPr>
        <p:txBody>
          <a:bodyPr anchor="ctr">
            <a:normAutofit/>
          </a:bodyPr>
          <a:lstStyle>
            <a:lvl1pPr marL="0" indent="0">
              <a:lnSpc>
                <a:spcPts val="4300"/>
              </a:lnSpc>
              <a:buFontTx/>
              <a:buNone/>
              <a:defRPr sz="3200" b="1">
                <a:solidFill>
                  <a:schemeClr val="bg1"/>
                </a:solidFill>
                <a:latin typeface="Arial" pitchFamily="34" charset="0"/>
                <a:cs typeface="Arial" pitchFamily="34" charset="0"/>
              </a:defRPr>
            </a:lvl1pPr>
            <a:lvl2pPr marL="349250" indent="-349250">
              <a:lnSpc>
                <a:spcPts val="3400"/>
              </a:lnSpc>
              <a:buFontTx/>
              <a:buBlip>
                <a:blip r:embed="rId3"/>
              </a:buBlip>
              <a:defRPr sz="2800">
                <a:solidFill>
                  <a:schemeClr val="bg1"/>
                </a:solidFill>
              </a:defRPr>
            </a:lvl2pPr>
            <a:lvl3pPr marL="352425" indent="-352425">
              <a:lnSpc>
                <a:spcPts val="3400"/>
              </a:lnSpc>
              <a:buFontTx/>
              <a:buBlip>
                <a:blip r:embed="rId4"/>
              </a:buBlip>
              <a:defRPr sz="2800">
                <a:solidFill>
                  <a:schemeClr val="bg1"/>
                </a:solidFill>
              </a:defRPr>
            </a:lvl3pPr>
            <a:lvl4pPr marL="358775" indent="-358775">
              <a:lnSpc>
                <a:spcPts val="3400"/>
              </a:lnSpc>
              <a:buFontTx/>
              <a:buBlip>
                <a:blip r:embed="rId5"/>
              </a:buBlip>
              <a:defRPr sz="2800">
                <a:solidFill>
                  <a:schemeClr val="bg1"/>
                </a:solidFill>
              </a:defRPr>
            </a:lvl4pPr>
            <a:lvl5pPr marL="355600" indent="-355600">
              <a:lnSpc>
                <a:spcPts val="3400"/>
              </a:lnSpc>
              <a:defRPr sz="2800">
                <a:solidFill>
                  <a:schemeClr val="bg1"/>
                </a:solidFill>
              </a:defRPr>
            </a:lvl5pPr>
          </a:lstStyle>
          <a:p>
            <a:pPr lvl="0"/>
            <a:r>
              <a:rPr lang="fr-FR" dirty="0" smtClean="0"/>
              <a:t>Cliquez pour modifier les styles du texte du masque</a:t>
            </a:r>
          </a:p>
        </p:txBody>
      </p:sp>
      <p:sp>
        <p:nvSpPr>
          <p:cNvPr id="21" name="Espace réservé du texte 20"/>
          <p:cNvSpPr>
            <a:spLocks noGrp="1"/>
          </p:cNvSpPr>
          <p:nvPr>
            <p:ph type="body" sz="quarter" idx="12"/>
          </p:nvPr>
        </p:nvSpPr>
        <p:spPr>
          <a:xfrm>
            <a:off x="-32" y="6286522"/>
            <a:ext cx="6019832" cy="571478"/>
          </a:xfrm>
          <a:prstGeom prst="rect">
            <a:avLst/>
          </a:prstGeom>
        </p:spPr>
        <p:txBody>
          <a:bodyPr/>
          <a:lstStyle>
            <a:lvl1pPr>
              <a:buNone/>
              <a:defRPr sz="1600">
                <a:solidFill>
                  <a:schemeClr val="bg1"/>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5087225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VERT_points forts">
    <p:spTree>
      <p:nvGrpSpPr>
        <p:cNvPr id="1" name=""/>
        <p:cNvGrpSpPr/>
        <p:nvPr/>
      </p:nvGrpSpPr>
      <p:grpSpPr>
        <a:xfrm>
          <a:off x="0" y="0"/>
          <a:ext cx="0" cy="0"/>
          <a:chOff x="0" y="0"/>
          <a:chExt cx="0" cy="0"/>
        </a:xfrm>
      </p:grpSpPr>
      <p:pic>
        <p:nvPicPr>
          <p:cNvPr id="4" name="Image 6" descr="Fond vert.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Pyramidehumaine new.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BNQ2100_Blanc.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Espace réservé du texte 16"/>
          <p:cNvSpPr>
            <a:spLocks noGrp="1"/>
          </p:cNvSpPr>
          <p:nvPr>
            <p:ph type="body" sz="quarter" idx="11"/>
          </p:nvPr>
        </p:nvSpPr>
        <p:spPr>
          <a:xfrm>
            <a:off x="785787" y="785794"/>
            <a:ext cx="7500990" cy="4929222"/>
          </a:xfrm>
          <a:prstGeom prst="rect">
            <a:avLst/>
          </a:prstGeom>
        </p:spPr>
        <p:txBody>
          <a:bodyPr anchor="ctr">
            <a:normAutofit/>
          </a:bodyPr>
          <a:lstStyle>
            <a:lvl1pPr marL="0" indent="0">
              <a:lnSpc>
                <a:spcPts val="4300"/>
              </a:lnSpc>
              <a:buFontTx/>
              <a:buNone/>
              <a:defRPr sz="3200" b="1">
                <a:solidFill>
                  <a:schemeClr val="bg1"/>
                </a:solidFill>
                <a:latin typeface="Arial" pitchFamily="34" charset="0"/>
                <a:cs typeface="Arial" pitchFamily="34" charset="0"/>
              </a:defRPr>
            </a:lvl1pPr>
            <a:lvl2pPr marL="349250" indent="-349250">
              <a:lnSpc>
                <a:spcPts val="3400"/>
              </a:lnSpc>
              <a:buFontTx/>
              <a:buBlip>
                <a:blip r:embed="rId5"/>
              </a:buBlip>
              <a:defRPr sz="2800">
                <a:solidFill>
                  <a:schemeClr val="bg1"/>
                </a:solidFill>
              </a:defRPr>
            </a:lvl2pPr>
            <a:lvl3pPr marL="352425" indent="-352425">
              <a:lnSpc>
                <a:spcPts val="3400"/>
              </a:lnSpc>
              <a:buFontTx/>
              <a:buBlip>
                <a:blip r:embed="rId6"/>
              </a:buBlip>
              <a:defRPr sz="2800">
                <a:solidFill>
                  <a:schemeClr val="bg1"/>
                </a:solidFill>
              </a:defRPr>
            </a:lvl3pPr>
            <a:lvl4pPr marL="358775" indent="-358775">
              <a:lnSpc>
                <a:spcPts val="3400"/>
              </a:lnSpc>
              <a:buFontTx/>
              <a:buBlip>
                <a:blip r:embed="rId7"/>
              </a:buBlip>
              <a:defRPr sz="2800">
                <a:solidFill>
                  <a:schemeClr val="bg1"/>
                </a:solidFill>
              </a:defRPr>
            </a:lvl4pPr>
            <a:lvl5pPr marL="355600" indent="-355600">
              <a:lnSpc>
                <a:spcPts val="3400"/>
              </a:lnSpc>
              <a:defRPr sz="2800">
                <a:solidFill>
                  <a:schemeClr val="bg1"/>
                </a:solidFill>
              </a:defRPr>
            </a:lvl5pPr>
          </a:lstStyle>
          <a:p>
            <a:pPr lvl="0"/>
            <a:r>
              <a:rPr lang="fr-FR" dirty="0" smtClean="0"/>
              <a:t>Cliquez pour modifier les styles du texte du masque</a:t>
            </a:r>
          </a:p>
        </p:txBody>
      </p:sp>
      <p:sp>
        <p:nvSpPr>
          <p:cNvPr id="21" name="Espace réservé du texte 20"/>
          <p:cNvSpPr>
            <a:spLocks noGrp="1"/>
          </p:cNvSpPr>
          <p:nvPr>
            <p:ph type="body" sz="quarter" idx="12"/>
          </p:nvPr>
        </p:nvSpPr>
        <p:spPr>
          <a:xfrm>
            <a:off x="-32" y="6286522"/>
            <a:ext cx="5943632" cy="571478"/>
          </a:xfrm>
          <a:prstGeom prst="rect">
            <a:avLst/>
          </a:prstGeom>
        </p:spPr>
        <p:txBody>
          <a:bodyPr/>
          <a:lstStyle>
            <a:lvl1pPr>
              <a:buNone/>
              <a:defRPr sz="1600">
                <a:solidFill>
                  <a:schemeClr val="bg1"/>
                </a:solidFill>
                <a:latin typeface="Arial" pitchFamily="34" charset="0"/>
                <a:cs typeface="Arial" pitchFamily="34" charset="0"/>
              </a:defRPr>
            </a:lvl1pPr>
          </a:lstStyle>
          <a:p>
            <a:pPr lvl="0"/>
            <a:r>
              <a:rPr lang="fr-FR" dirty="0" smtClean="0"/>
              <a:t>Cliquez pour modifier les styles du texte du masque</a:t>
            </a:r>
          </a:p>
        </p:txBody>
      </p:sp>
    </p:spTree>
    <p:extLst>
      <p:ext uri="{BB962C8B-B14F-4D97-AF65-F5344CB8AC3E}">
        <p14:creationId xmlns:p14="http://schemas.microsoft.com/office/powerpoint/2010/main" val="1924659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ERT_points forts 2">
    <p:spTree>
      <p:nvGrpSpPr>
        <p:cNvPr id="1" name=""/>
        <p:cNvGrpSpPr/>
        <p:nvPr/>
      </p:nvGrpSpPr>
      <p:grpSpPr>
        <a:xfrm>
          <a:off x="0" y="0"/>
          <a:ext cx="0" cy="0"/>
          <a:chOff x="0" y="0"/>
          <a:chExt cx="0" cy="0"/>
        </a:xfrm>
      </p:grpSpPr>
      <p:pic>
        <p:nvPicPr>
          <p:cNvPr id="3" name="Image 6" descr="Fond vert.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Image 8" descr="BNQ2100_Blanc.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9" descr="Rangee fleches vertes.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00063" y="557213"/>
            <a:ext cx="279400" cy="537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Espace réservé du texte 16"/>
          <p:cNvSpPr>
            <a:spLocks noGrp="1"/>
          </p:cNvSpPr>
          <p:nvPr>
            <p:ph type="body" sz="quarter" idx="11"/>
          </p:nvPr>
        </p:nvSpPr>
        <p:spPr>
          <a:xfrm>
            <a:off x="785786" y="214290"/>
            <a:ext cx="8215370" cy="6357982"/>
          </a:xfrm>
          <a:prstGeom prst="rect">
            <a:avLst/>
          </a:prstGeom>
        </p:spPr>
        <p:txBody>
          <a:bodyPr anchor="ctr">
            <a:normAutofit/>
          </a:bodyPr>
          <a:lstStyle>
            <a:lvl1pPr marL="0" indent="0">
              <a:lnSpc>
                <a:spcPts val="4300"/>
              </a:lnSpc>
              <a:buFontTx/>
              <a:buNone/>
              <a:defRPr sz="3200" b="1">
                <a:solidFill>
                  <a:schemeClr val="bg1"/>
                </a:solidFill>
                <a:latin typeface="Arial" pitchFamily="34" charset="0"/>
                <a:cs typeface="Arial" pitchFamily="34" charset="0"/>
              </a:defRPr>
            </a:lvl1pPr>
            <a:lvl2pPr marL="349250" indent="-349250">
              <a:lnSpc>
                <a:spcPts val="3400"/>
              </a:lnSpc>
              <a:buFontTx/>
              <a:buBlip>
                <a:blip r:embed="rId5"/>
              </a:buBlip>
              <a:defRPr sz="2800">
                <a:solidFill>
                  <a:schemeClr val="bg1"/>
                </a:solidFill>
              </a:defRPr>
            </a:lvl2pPr>
            <a:lvl3pPr marL="352425" indent="-352425">
              <a:lnSpc>
                <a:spcPts val="3400"/>
              </a:lnSpc>
              <a:buFontTx/>
              <a:buBlip>
                <a:blip r:embed="rId6"/>
              </a:buBlip>
              <a:defRPr sz="2800">
                <a:solidFill>
                  <a:schemeClr val="bg1"/>
                </a:solidFill>
              </a:defRPr>
            </a:lvl3pPr>
            <a:lvl4pPr marL="358775" indent="-358775">
              <a:lnSpc>
                <a:spcPts val="3400"/>
              </a:lnSpc>
              <a:buFontTx/>
              <a:buBlip>
                <a:blip r:embed="rId7"/>
              </a:buBlip>
              <a:defRPr sz="2800">
                <a:solidFill>
                  <a:schemeClr val="bg1"/>
                </a:solidFill>
              </a:defRPr>
            </a:lvl4pPr>
            <a:lvl5pPr marL="355600" indent="-355600">
              <a:lnSpc>
                <a:spcPts val="3400"/>
              </a:lnSpc>
              <a:defRPr sz="2800">
                <a:solidFill>
                  <a:schemeClr val="bg1"/>
                </a:solidFill>
              </a:defRPr>
            </a:lvl5pPr>
          </a:lstStyle>
          <a:p>
            <a:pPr lvl="0"/>
            <a:r>
              <a:rPr lang="fr-FR" dirty="0" smtClean="0"/>
              <a:t>Cliquez pour modifier les styles du texte du masque</a:t>
            </a:r>
          </a:p>
        </p:txBody>
      </p:sp>
    </p:spTree>
    <p:extLst>
      <p:ext uri="{BB962C8B-B14F-4D97-AF65-F5344CB8AC3E}">
        <p14:creationId xmlns:p14="http://schemas.microsoft.com/office/powerpoint/2010/main" val="38199276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OIR_films">
    <p:spTree>
      <p:nvGrpSpPr>
        <p:cNvPr id="1" name=""/>
        <p:cNvGrpSpPr/>
        <p:nvPr/>
      </p:nvGrpSpPr>
      <p:grpSpPr>
        <a:xfrm>
          <a:off x="0" y="0"/>
          <a:ext cx="0" cy="0"/>
          <a:chOff x="0" y="0"/>
          <a:chExt cx="0" cy="0"/>
        </a:xfrm>
      </p:grpSpPr>
      <p:pic>
        <p:nvPicPr>
          <p:cNvPr id="4" name="Image 6" descr="Fond gris.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BNQ2100_Blanc.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2866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Rangee fleches grises.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00063" y="571500"/>
            <a:ext cx="279400" cy="537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Espace réservé de l'élément multimédia 12"/>
          <p:cNvSpPr>
            <a:spLocks noGrp="1"/>
          </p:cNvSpPr>
          <p:nvPr>
            <p:ph type="media" sz="quarter" idx="13"/>
          </p:nvPr>
        </p:nvSpPr>
        <p:spPr>
          <a:xfrm>
            <a:off x="857224" y="1214422"/>
            <a:ext cx="6429401" cy="4500578"/>
          </a:xfrm>
          <a:prstGeom prst="rect">
            <a:avLst/>
          </a:prstGeom>
        </p:spPr>
        <p:txBody>
          <a:bodyPr rtlCol="0">
            <a:normAutofit/>
          </a:bodyPr>
          <a:lstStyle/>
          <a:p>
            <a:pPr lvl="0"/>
            <a:endParaRPr lang="fr-CA" noProof="0" smtClean="0"/>
          </a:p>
        </p:txBody>
      </p:sp>
      <p:sp>
        <p:nvSpPr>
          <p:cNvPr id="18" name="Espace réservé du texte 17"/>
          <p:cNvSpPr>
            <a:spLocks noGrp="1"/>
          </p:cNvSpPr>
          <p:nvPr>
            <p:ph type="body" sz="quarter" idx="14"/>
          </p:nvPr>
        </p:nvSpPr>
        <p:spPr>
          <a:xfrm>
            <a:off x="857270" y="357188"/>
            <a:ext cx="6500812" cy="571500"/>
          </a:xfrm>
          <a:prstGeom prst="rect">
            <a:avLst/>
          </a:prstGeom>
        </p:spPr>
        <p:txBody>
          <a:bodyPr>
            <a:normAutofit/>
          </a:bodyPr>
          <a:lstStyle>
            <a:lvl1pPr>
              <a:lnSpc>
                <a:spcPts val="3400"/>
              </a:lnSpc>
              <a:buNone/>
              <a:defRPr sz="2800" b="1">
                <a:solidFill>
                  <a:schemeClr val="bg1"/>
                </a:solidFill>
                <a:latin typeface="Arial" pitchFamily="34" charset="0"/>
                <a:cs typeface="Arial" pitchFamily="34" charset="0"/>
              </a:defRPr>
            </a:lvl1pPr>
          </a:lstStyle>
          <a:p>
            <a:pPr lvl="0"/>
            <a:r>
              <a:rPr lang="fr-FR" smtClean="0"/>
              <a:t>Cliquez pour modifier les styles du texte du masque</a:t>
            </a:r>
          </a:p>
        </p:txBody>
      </p:sp>
    </p:spTree>
    <p:extLst>
      <p:ext uri="{BB962C8B-B14F-4D97-AF65-F5344CB8AC3E}">
        <p14:creationId xmlns:p14="http://schemas.microsoft.com/office/powerpoint/2010/main" val="30875672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ERT_titre 2 lignes_image">
    <p:spTree>
      <p:nvGrpSpPr>
        <p:cNvPr id="1" name=""/>
        <p:cNvGrpSpPr/>
        <p:nvPr/>
      </p:nvGrpSpPr>
      <p:grpSpPr>
        <a:xfrm>
          <a:off x="0" y="0"/>
          <a:ext cx="0" cy="0"/>
          <a:chOff x="0" y="0"/>
          <a:chExt cx="0" cy="0"/>
        </a:xfrm>
      </p:grpSpPr>
      <p:pic>
        <p:nvPicPr>
          <p:cNvPr id="4" name="Image 6" descr="ligne verte.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357313"/>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7" descr="Bande verte.png"/>
          <p:cNvPicPr>
            <a:picLocks noChangeAspect="1"/>
          </p:cNvPicPr>
          <p:nvPr userDrawn="1"/>
        </p:nvPicPr>
        <p:blipFill>
          <a:blip r:embed="rId3">
            <a:extLst>
              <a:ext uri="{28A0092B-C50C-407E-A947-70E740481C1C}">
                <a14:useLocalDpi xmlns:a14="http://schemas.microsoft.com/office/drawing/2010/main" val="0"/>
              </a:ext>
            </a:extLst>
          </a:blip>
          <a:srcRect l="9" t="19791" r="-4642"/>
          <a:stretch>
            <a:fillRect/>
          </a:stretch>
        </p:blipFill>
        <p:spPr bwMode="auto">
          <a:xfrm>
            <a:off x="0" y="1357313"/>
            <a:ext cx="357188" cy="550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8"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142852"/>
            <a:ext cx="7786742" cy="1143008"/>
          </a:xfrm>
          <a:prstGeom prst="rect">
            <a:avLst/>
          </a:prstGeom>
        </p:spPr>
        <p:txBody>
          <a:bodyPr>
            <a:normAutofit/>
          </a:bodyPr>
          <a:lstStyle>
            <a:lvl1pPr marL="0" indent="0" algn="l" defTabSz="900000">
              <a:lnSpc>
                <a:spcPts val="3400"/>
              </a:lnSpc>
              <a:tabLst>
                <a:tab pos="900000" algn="l"/>
              </a:tabLst>
              <a:defRPr sz="2800" b="1">
                <a:solidFill>
                  <a:srgbClr val="009A00"/>
                </a:solidFill>
                <a:latin typeface="Arial" pitchFamily="34" charset="0"/>
                <a:cs typeface="Arial" pitchFamily="34" charset="0"/>
              </a:defRPr>
            </a:lvl1pPr>
          </a:lstStyle>
          <a:p>
            <a:r>
              <a:rPr lang="fr-FR" dirty="0" smtClean="0"/>
              <a:t>Cliquez pour modifier le style du titre</a:t>
            </a:r>
            <a:endParaRPr lang="fr-CA" dirty="0"/>
          </a:p>
        </p:txBody>
      </p:sp>
      <p:sp>
        <p:nvSpPr>
          <p:cNvPr id="18" name="Espace réservé pour une image  17"/>
          <p:cNvSpPr>
            <a:spLocks noGrp="1"/>
          </p:cNvSpPr>
          <p:nvPr>
            <p:ph type="pic" sz="quarter" idx="13"/>
          </p:nvPr>
        </p:nvSpPr>
        <p:spPr>
          <a:xfrm>
            <a:off x="928688" y="1571624"/>
            <a:ext cx="6000766" cy="5286375"/>
          </a:xfrm>
          <a:prstGeom prst="rect">
            <a:avLst/>
          </a:prstGeom>
        </p:spPr>
        <p:txBody>
          <a:bodyPr rtlCol="0">
            <a:normAutofit/>
          </a:bodyPr>
          <a:lstStyle/>
          <a:p>
            <a:pPr lvl="0"/>
            <a:endParaRPr lang="fr-CA" noProof="0" smtClean="0"/>
          </a:p>
        </p:txBody>
      </p:sp>
    </p:spTree>
    <p:extLst>
      <p:ext uri="{BB962C8B-B14F-4D97-AF65-F5344CB8AC3E}">
        <p14:creationId xmlns:p14="http://schemas.microsoft.com/office/powerpoint/2010/main" val="8629891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VERT_titre 2 lignes_image_fond">
    <p:spTree>
      <p:nvGrpSpPr>
        <p:cNvPr id="1" name=""/>
        <p:cNvGrpSpPr/>
        <p:nvPr/>
      </p:nvGrpSpPr>
      <p:grpSpPr>
        <a:xfrm>
          <a:off x="0" y="0"/>
          <a:ext cx="0" cy="0"/>
          <a:chOff x="0" y="0"/>
          <a:chExt cx="0" cy="0"/>
        </a:xfrm>
      </p:grpSpPr>
      <p:sp>
        <p:nvSpPr>
          <p:cNvPr id="4" name="Rectangle 3"/>
          <p:cNvSpPr/>
          <p:nvPr userDrawn="1"/>
        </p:nvSpPr>
        <p:spPr>
          <a:xfrm>
            <a:off x="285750" y="2500313"/>
            <a:ext cx="8858250" cy="30003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A">
              <a:solidFill>
                <a:srgbClr val="FFFFFF"/>
              </a:solidFill>
              <a:cs typeface="Arial" charset="0"/>
            </a:endParaRPr>
          </a:p>
        </p:txBody>
      </p:sp>
      <p:pic>
        <p:nvPicPr>
          <p:cNvPr id="5" name="Image 6" descr="ligne verte.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357313"/>
            <a:ext cx="91440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7" descr="Bande verte.png"/>
          <p:cNvPicPr>
            <a:picLocks noChangeAspect="1"/>
          </p:cNvPicPr>
          <p:nvPr userDrawn="1"/>
        </p:nvPicPr>
        <p:blipFill>
          <a:blip r:embed="rId3">
            <a:extLst>
              <a:ext uri="{28A0092B-C50C-407E-A947-70E740481C1C}">
                <a14:useLocalDpi xmlns:a14="http://schemas.microsoft.com/office/drawing/2010/main" val="0"/>
              </a:ext>
            </a:extLst>
          </a:blip>
          <a:srcRect l="9" t="19791" r="-4642"/>
          <a:stretch>
            <a:fillRect/>
          </a:stretch>
        </p:blipFill>
        <p:spPr bwMode="auto">
          <a:xfrm>
            <a:off x="0" y="1357313"/>
            <a:ext cx="357188" cy="550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8" descr="BNQ2100_COuleur_small.pn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223125" y="5826125"/>
            <a:ext cx="1420813"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928662" y="142852"/>
            <a:ext cx="7786742" cy="1143008"/>
          </a:xfrm>
          <a:prstGeom prst="rect">
            <a:avLst/>
          </a:prstGeom>
        </p:spPr>
        <p:txBody>
          <a:bodyPr>
            <a:normAutofit/>
          </a:bodyPr>
          <a:lstStyle>
            <a:lvl1pPr marL="0" indent="0" algn="l" defTabSz="900000">
              <a:lnSpc>
                <a:spcPts val="3400"/>
              </a:lnSpc>
              <a:tabLst>
                <a:tab pos="900000" algn="l"/>
              </a:tabLst>
              <a:defRPr sz="2800" b="1">
                <a:solidFill>
                  <a:srgbClr val="009A00"/>
                </a:solidFill>
                <a:latin typeface="Arial" pitchFamily="34" charset="0"/>
                <a:cs typeface="Arial" pitchFamily="34" charset="0"/>
              </a:defRPr>
            </a:lvl1pPr>
          </a:lstStyle>
          <a:p>
            <a:r>
              <a:rPr lang="fr-FR" dirty="0" smtClean="0"/>
              <a:t>Cliquez pour modifier le style du titre</a:t>
            </a:r>
            <a:endParaRPr lang="fr-CA" dirty="0"/>
          </a:p>
        </p:txBody>
      </p:sp>
      <p:sp>
        <p:nvSpPr>
          <p:cNvPr id="18" name="Espace réservé pour une image  17"/>
          <p:cNvSpPr>
            <a:spLocks noGrp="1"/>
          </p:cNvSpPr>
          <p:nvPr>
            <p:ph type="pic" sz="quarter" idx="13"/>
          </p:nvPr>
        </p:nvSpPr>
        <p:spPr>
          <a:xfrm>
            <a:off x="928662" y="1571624"/>
            <a:ext cx="6000766" cy="5286375"/>
          </a:xfrm>
          <a:prstGeom prst="rect">
            <a:avLst/>
          </a:prstGeom>
        </p:spPr>
        <p:txBody>
          <a:bodyPr rtlCol="0">
            <a:normAutofit/>
          </a:bodyPr>
          <a:lstStyle/>
          <a:p>
            <a:pPr lvl="0"/>
            <a:endParaRPr lang="fr-CA" noProof="0" smtClean="0"/>
          </a:p>
        </p:txBody>
      </p:sp>
    </p:spTree>
    <p:extLst>
      <p:ext uri="{BB962C8B-B14F-4D97-AF65-F5344CB8AC3E}">
        <p14:creationId xmlns:p14="http://schemas.microsoft.com/office/powerpoint/2010/main" val="340916439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7855" r:id="rId1"/>
    <p:sldLayoutId id="2147487856" r:id="rId2"/>
    <p:sldLayoutId id="2147487857" r:id="rId3"/>
    <p:sldLayoutId id="2147487858" r:id="rId4"/>
    <p:sldLayoutId id="2147487859" r:id="rId5"/>
    <p:sldLayoutId id="2147487860" r:id="rId6"/>
    <p:sldLayoutId id="2147487861" r:id="rId7"/>
    <p:sldLayoutId id="2147487862" r:id="rId8"/>
    <p:sldLayoutId id="2147487863" r:id="rId9"/>
    <p:sldLayoutId id="2147487864" r:id="rId10"/>
    <p:sldLayoutId id="2147487865" r:id="rId11"/>
    <p:sldLayoutId id="2147487866" r:id="rId12"/>
    <p:sldLayoutId id="2147487867" r:id="rId13"/>
    <p:sldLayoutId id="2147487868" r:id="rId14"/>
    <p:sldLayoutId id="2147487869" r:id="rId15"/>
    <p:sldLayoutId id="2147487870" r:id="rId16"/>
    <p:sldLayoutId id="2147487871" r:id="rId17"/>
    <p:sldLayoutId id="2147487872" r:id="rId18"/>
    <p:sldLayoutId id="2147487873" r:id="rId19"/>
    <p:sldLayoutId id="2147487874" r:id="rId20"/>
    <p:sldLayoutId id="2147487875" r:id="rId21"/>
    <p:sldLayoutId id="2147487876" r:id="rId22"/>
    <p:sldLayoutId id="2147487877" r:id="rId23"/>
    <p:sldLayoutId id="2147487878" r:id="rId24"/>
    <p:sldLayoutId id="2147487879" r:id="rId25"/>
    <p:sldLayoutId id="2147487880" r:id="rId26"/>
    <p:sldLayoutId id="2147487881" r:id="rId27"/>
    <p:sldLayoutId id="2147487882" r:id="rId28"/>
    <p:sldLayoutId id="2147487883" r:id="rId29"/>
    <p:sldLayoutId id="2147487884" r:id="rId30"/>
    <p:sldLayoutId id="2147487885" r:id="rId31"/>
    <p:sldLayoutId id="2147487888" r:id="rId32"/>
    <p:sldLayoutId id="2147487890" r:id="rId33"/>
  </p:sldLayoutIdLst>
  <p:txStyles>
    <p:titleStyle>
      <a:lvl1pPr algn="ctr" rtl="0" eaLnBrk="0" fontAlgn="base" hangingPunct="0">
        <a:spcBef>
          <a:spcPct val="0"/>
        </a:spcBef>
        <a:spcAft>
          <a:spcPct val="0"/>
        </a:spcAft>
        <a:defRPr sz="4400" kern="1200">
          <a:solidFill>
            <a:schemeClr val="tx1"/>
          </a:solidFill>
          <a:latin typeface="+mj-lt"/>
          <a:ea typeface="ヒラギノ角ゴ Pro W3" pitchFamily="43" charset="-128"/>
          <a:cs typeface="ヒラギノ角ゴ Pro W3" pitchFamily="70" charset="-128"/>
        </a:defRPr>
      </a:lvl1pPr>
      <a:lvl2pPr algn="ctr" rtl="0" eaLnBrk="0" fontAlgn="base" hangingPunct="0">
        <a:spcBef>
          <a:spcPct val="0"/>
        </a:spcBef>
        <a:spcAft>
          <a:spcPct val="0"/>
        </a:spcAft>
        <a:defRPr sz="4400">
          <a:solidFill>
            <a:schemeClr val="tx1"/>
          </a:solidFill>
          <a:latin typeface="Calibri" pitchFamily="34" charset="0"/>
          <a:ea typeface="ヒラギノ角ゴ Pro W3" pitchFamily="43" charset="-128"/>
          <a:cs typeface="ヒラギノ角ゴ Pro W3" pitchFamily="70" charset="-128"/>
        </a:defRPr>
      </a:lvl2pPr>
      <a:lvl3pPr algn="ctr" rtl="0" eaLnBrk="0" fontAlgn="base" hangingPunct="0">
        <a:spcBef>
          <a:spcPct val="0"/>
        </a:spcBef>
        <a:spcAft>
          <a:spcPct val="0"/>
        </a:spcAft>
        <a:defRPr sz="4400">
          <a:solidFill>
            <a:schemeClr val="tx1"/>
          </a:solidFill>
          <a:latin typeface="Calibri" pitchFamily="34" charset="0"/>
          <a:ea typeface="ヒラギノ角ゴ Pro W3" pitchFamily="43" charset="-128"/>
          <a:cs typeface="ヒラギノ角ゴ Pro W3" pitchFamily="70" charset="-128"/>
        </a:defRPr>
      </a:lvl3pPr>
      <a:lvl4pPr algn="ctr" rtl="0" eaLnBrk="0" fontAlgn="base" hangingPunct="0">
        <a:spcBef>
          <a:spcPct val="0"/>
        </a:spcBef>
        <a:spcAft>
          <a:spcPct val="0"/>
        </a:spcAft>
        <a:defRPr sz="4400">
          <a:solidFill>
            <a:schemeClr val="tx1"/>
          </a:solidFill>
          <a:latin typeface="Calibri" pitchFamily="34" charset="0"/>
          <a:ea typeface="ヒラギノ角ゴ Pro W3" pitchFamily="43" charset="-128"/>
          <a:cs typeface="ヒラギノ角ゴ Pro W3" pitchFamily="70" charset="-128"/>
        </a:defRPr>
      </a:lvl4pPr>
      <a:lvl5pPr algn="ctr" rtl="0" eaLnBrk="0" fontAlgn="base" hangingPunct="0">
        <a:spcBef>
          <a:spcPct val="0"/>
        </a:spcBef>
        <a:spcAft>
          <a:spcPct val="0"/>
        </a:spcAft>
        <a:defRPr sz="4400">
          <a:solidFill>
            <a:schemeClr val="tx1"/>
          </a:solidFill>
          <a:latin typeface="Calibri" pitchFamily="34" charset="0"/>
          <a:ea typeface="ヒラギノ角ゴ Pro W3" pitchFamily="43" charset="-128"/>
          <a:cs typeface="ヒラギノ角ゴ Pro W3" pitchFamily="70"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ヒラギノ角ゴ Pro W3" pitchFamily="43" charset="-128"/>
          <a:cs typeface="ヒラギノ角ゴ Pro W3" pitchFamily="70" charset="-128"/>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ヒラギノ角ゴ Pro W3" pitchFamily="43" charset="-128"/>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ヒラギノ角ゴ Pro W3" pitchFamily="43" charset="-128"/>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ヒラギノ角ゴ Pro W3" pitchFamily="43" charset="-128"/>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ヒラギノ角ゴ Pro W3" pitchFamily="43"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2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tags" Target="../tags/tag20.xml"/><Relationship Id="rId1" Type="http://schemas.openxmlformats.org/officeDocument/2006/relationships/tags" Target="../tags/tag19.xml"/><Relationship Id="rId5" Type="http://schemas.openxmlformats.org/officeDocument/2006/relationships/image" Target="../media/image30.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tags" Target="../tags/tag23.xml"/><Relationship Id="rId7" Type="http://schemas.openxmlformats.org/officeDocument/2006/relationships/image" Target="../media/image7.png"/><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notesSlide" Target="../notesSlides/notesSlide11.xml"/><Relationship Id="rId5" Type="http://schemas.openxmlformats.org/officeDocument/2006/relationships/slideLayout" Target="../slideLayouts/slideLayout27.xml"/><Relationship Id="rId4" Type="http://schemas.openxmlformats.org/officeDocument/2006/relationships/tags" Target="../tags/tag24.xml"/></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image" Target="../media/image35.emf"/><Relationship Id="rId3" Type="http://schemas.openxmlformats.org/officeDocument/2006/relationships/tags" Target="../tags/tag27.xml"/><Relationship Id="rId7" Type="http://schemas.openxmlformats.org/officeDocument/2006/relationships/tags" Target="../tags/tag31.xml"/><Relationship Id="rId12" Type="http://schemas.openxmlformats.org/officeDocument/2006/relationships/image" Target="../media/image34.emf"/><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tags" Target="../tags/tag30.xml"/><Relationship Id="rId11" Type="http://schemas.openxmlformats.org/officeDocument/2006/relationships/image" Target="../media/image33.emf"/><Relationship Id="rId5" Type="http://schemas.openxmlformats.org/officeDocument/2006/relationships/tags" Target="../tags/tag29.xml"/><Relationship Id="rId15" Type="http://schemas.openxmlformats.org/officeDocument/2006/relationships/image" Target="../media/image37.png"/><Relationship Id="rId10" Type="http://schemas.openxmlformats.org/officeDocument/2006/relationships/image" Target="../media/image32.emf"/><Relationship Id="rId4" Type="http://schemas.openxmlformats.org/officeDocument/2006/relationships/tags" Target="../tags/tag28.xml"/><Relationship Id="rId9" Type="http://schemas.openxmlformats.org/officeDocument/2006/relationships/notesSlide" Target="../notesSlides/notesSlide12.xml"/><Relationship Id="rId14" Type="http://schemas.openxmlformats.org/officeDocument/2006/relationships/image" Target="../media/image36.png"/></Relationships>
</file>

<file path=ppt/slides/_rels/slide13.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tags" Target="../tags/tag34.xml"/><Relationship Id="rId7" Type="http://schemas.openxmlformats.org/officeDocument/2006/relationships/image" Target="../media/image7.png"/><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notesSlide" Target="../notesSlides/notesSlide13.xml"/><Relationship Id="rId5" Type="http://schemas.openxmlformats.org/officeDocument/2006/relationships/slideLayout" Target="../slideLayouts/slideLayout27.xml"/><Relationship Id="rId4" Type="http://schemas.openxmlformats.org/officeDocument/2006/relationships/tags" Target="../tags/tag35.xml"/><Relationship Id="rId9" Type="http://schemas.openxmlformats.org/officeDocument/2006/relationships/image" Target="../media/image39.png"/></Relationships>
</file>

<file path=ppt/slides/_rels/slide14.xml.rels><?xml version="1.0" encoding="UTF-8" standalone="yes"?>
<Relationships xmlns="http://schemas.openxmlformats.org/package/2006/relationships"><Relationship Id="rId8" Type="http://schemas.openxmlformats.org/officeDocument/2006/relationships/tags" Target="../tags/tag43.xml"/><Relationship Id="rId13" Type="http://schemas.openxmlformats.org/officeDocument/2006/relationships/notesSlide" Target="../notesSlides/notesSlide14.xml"/><Relationship Id="rId3" Type="http://schemas.openxmlformats.org/officeDocument/2006/relationships/tags" Target="../tags/tag38.xml"/><Relationship Id="rId7" Type="http://schemas.openxmlformats.org/officeDocument/2006/relationships/tags" Target="../tags/tag42.xml"/><Relationship Id="rId12" Type="http://schemas.openxmlformats.org/officeDocument/2006/relationships/slideLayout" Target="../slideLayouts/slideLayout27.xml"/><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tags" Target="../tags/tag41.xml"/><Relationship Id="rId11" Type="http://schemas.openxmlformats.org/officeDocument/2006/relationships/tags" Target="../tags/tag46.xml"/><Relationship Id="rId5" Type="http://schemas.openxmlformats.org/officeDocument/2006/relationships/tags" Target="../tags/tag40.xml"/><Relationship Id="rId15" Type="http://schemas.openxmlformats.org/officeDocument/2006/relationships/image" Target="../media/image40.jpeg"/><Relationship Id="rId10" Type="http://schemas.openxmlformats.org/officeDocument/2006/relationships/tags" Target="../tags/tag45.xml"/><Relationship Id="rId4" Type="http://schemas.openxmlformats.org/officeDocument/2006/relationships/tags" Target="../tags/tag39.xml"/><Relationship Id="rId9" Type="http://schemas.openxmlformats.org/officeDocument/2006/relationships/tags" Target="../tags/tag44.xml"/><Relationship Id="rId14" Type="http://schemas.openxmlformats.org/officeDocument/2006/relationships/hyperlink" Target="http://scta.uqam.ca/accueil/images/bille_bleue.jpg" TargetMode="External"/></Relationships>
</file>

<file path=ppt/slides/_rels/slide15.xml.rels><?xml version="1.0" encoding="UTF-8" standalone="yes"?>
<Relationships xmlns="http://schemas.openxmlformats.org/package/2006/relationships"><Relationship Id="rId3" Type="http://schemas.openxmlformats.org/officeDocument/2006/relationships/tags" Target="../tags/tag49.xml"/><Relationship Id="rId7" Type="http://schemas.openxmlformats.org/officeDocument/2006/relationships/image" Target="../media/image41.png"/><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notesSlide" Target="../notesSlides/notesSlide15.xml"/><Relationship Id="rId5" Type="http://schemas.openxmlformats.org/officeDocument/2006/relationships/slideLayout" Target="../slideLayouts/slideLayout27.xml"/><Relationship Id="rId4" Type="http://schemas.openxmlformats.org/officeDocument/2006/relationships/tags" Target="../tags/tag50.xml"/></Relationships>
</file>

<file path=ppt/slides/_rels/slide16.xml.rels><?xml version="1.0" encoding="UTF-8" standalone="yes"?>
<Relationships xmlns="http://schemas.openxmlformats.org/package/2006/relationships"><Relationship Id="rId3" Type="http://schemas.openxmlformats.org/officeDocument/2006/relationships/tags" Target="../tags/tag53.xml"/><Relationship Id="rId7" Type="http://schemas.openxmlformats.org/officeDocument/2006/relationships/image" Target="../media/image43.png"/><Relationship Id="rId2" Type="http://schemas.openxmlformats.org/officeDocument/2006/relationships/tags" Target="../tags/tag52.xml"/><Relationship Id="rId1" Type="http://schemas.openxmlformats.org/officeDocument/2006/relationships/tags" Target="../tags/tag51.xml"/><Relationship Id="rId6" Type="http://schemas.openxmlformats.org/officeDocument/2006/relationships/image" Target="../media/image42.png"/><Relationship Id="rId5" Type="http://schemas.openxmlformats.org/officeDocument/2006/relationships/notesSlide" Target="../notesSlides/notesSlide16.xml"/><Relationship Id="rId4"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tags" Target="../tags/tag56.xml"/><Relationship Id="rId7" Type="http://schemas.openxmlformats.org/officeDocument/2006/relationships/image" Target="../media/image44.png"/><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notesSlide" Target="../notesSlides/notesSlide17.xml"/><Relationship Id="rId5" Type="http://schemas.openxmlformats.org/officeDocument/2006/relationships/slideLayout" Target="../slideLayouts/slideLayout27.xml"/><Relationship Id="rId4" Type="http://schemas.openxmlformats.org/officeDocument/2006/relationships/tags" Target="../tags/tag57.xml"/></Relationships>
</file>

<file path=ppt/slides/_rels/slide18.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5" Type="http://schemas.openxmlformats.org/officeDocument/2006/relationships/notesSlide" Target="../notesSlides/notesSlide18.xml"/><Relationship Id="rId4" Type="http://schemas.openxmlformats.org/officeDocument/2006/relationships/slideLayout" Target="../slideLayouts/slideLayout27.xml"/></Relationships>
</file>

<file path=ppt/slides/_rels/slide19.xml.rels><?xml version="1.0" encoding="UTF-8" standalone="yes"?>
<Relationships xmlns="http://schemas.openxmlformats.org/package/2006/relationships"><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 Id="rId6" Type="http://schemas.openxmlformats.org/officeDocument/2006/relationships/notesSlide" Target="../notesSlides/notesSlide19.xml"/><Relationship Id="rId5" Type="http://schemas.openxmlformats.org/officeDocument/2006/relationships/slideLayout" Target="../slideLayouts/slideLayout27.xml"/><Relationship Id="rId4" Type="http://schemas.openxmlformats.org/officeDocument/2006/relationships/tags" Target="../tags/tag64.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tags" Target="../tags/tag4.xml"/><Relationship Id="rId1" Type="http://schemas.openxmlformats.org/officeDocument/2006/relationships/tags" Target="../tags/tag3.xml"/><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tags" Target="../tags/tag67.xml"/><Relationship Id="rId7" Type="http://schemas.openxmlformats.org/officeDocument/2006/relationships/image" Target="../media/image46.jpeg"/><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notesSlide" Target="../notesSlides/notesSlide20.xml"/><Relationship Id="rId5" Type="http://schemas.openxmlformats.org/officeDocument/2006/relationships/slideLayout" Target="../slideLayouts/slideLayout27.xml"/><Relationship Id="rId4" Type="http://schemas.openxmlformats.org/officeDocument/2006/relationships/tags" Target="../tags/tag68.xml"/></Relationships>
</file>

<file path=ppt/slides/_rels/slide21.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tags" Target="../tags/tag71.xml"/><Relationship Id="rId7" Type="http://schemas.openxmlformats.org/officeDocument/2006/relationships/hyperlink" Target="//upload.wikimedia.org/wikipedia/commons/0/0e/Sch%C3%A9ma_du_d%C3%A9veloppement_durable.svg" TargetMode="Externa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notesSlide" Target="../notesSlides/notesSlide21.xml"/><Relationship Id="rId5" Type="http://schemas.openxmlformats.org/officeDocument/2006/relationships/slideLayout" Target="../slideLayouts/slideLayout33.xml"/><Relationship Id="rId4" Type="http://schemas.openxmlformats.org/officeDocument/2006/relationships/tags" Target="../tags/tag72.xml"/><Relationship Id="rId9" Type="http://schemas.openxmlformats.org/officeDocument/2006/relationships/image" Target="../media/image49.wmf"/></Relationships>
</file>

<file path=ppt/slides/_rels/slide22.xml.rels><?xml version="1.0" encoding="UTF-8" standalone="yes"?>
<Relationships xmlns="http://schemas.openxmlformats.org/package/2006/relationships"><Relationship Id="rId3" Type="http://schemas.openxmlformats.org/officeDocument/2006/relationships/tags" Target="../tags/tag75.xml"/><Relationship Id="rId7" Type="http://schemas.openxmlformats.org/officeDocument/2006/relationships/image" Target="../media/image50.jpeg"/><Relationship Id="rId2" Type="http://schemas.openxmlformats.org/officeDocument/2006/relationships/tags" Target="../tags/tag74.xml"/><Relationship Id="rId1" Type="http://schemas.openxmlformats.org/officeDocument/2006/relationships/tags" Target="../tags/tag73.xml"/><Relationship Id="rId6" Type="http://schemas.openxmlformats.org/officeDocument/2006/relationships/notesSlide" Target="../notesSlides/notesSlide22.xml"/><Relationship Id="rId5" Type="http://schemas.openxmlformats.org/officeDocument/2006/relationships/slideLayout" Target="../slideLayouts/slideLayout30.xml"/><Relationship Id="rId4" Type="http://schemas.openxmlformats.org/officeDocument/2006/relationships/tags" Target="../tags/tag76.xml"/></Relationships>
</file>

<file path=ppt/slides/_rels/slide23.xml.rels><?xml version="1.0" encoding="UTF-8" standalone="yes"?>
<Relationships xmlns="http://schemas.openxmlformats.org/package/2006/relationships"><Relationship Id="rId8" Type="http://schemas.openxmlformats.org/officeDocument/2006/relationships/tags" Target="../tags/tag84.xml"/><Relationship Id="rId13" Type="http://schemas.openxmlformats.org/officeDocument/2006/relationships/image" Target="../media/image52.jpeg"/><Relationship Id="rId3" Type="http://schemas.openxmlformats.org/officeDocument/2006/relationships/tags" Target="../tags/tag79.xml"/><Relationship Id="rId7" Type="http://schemas.openxmlformats.org/officeDocument/2006/relationships/tags" Target="../tags/tag83.xml"/><Relationship Id="rId12" Type="http://schemas.openxmlformats.org/officeDocument/2006/relationships/image" Target="../media/image51.jpeg"/><Relationship Id="rId2" Type="http://schemas.openxmlformats.org/officeDocument/2006/relationships/tags" Target="../tags/tag78.xml"/><Relationship Id="rId16" Type="http://schemas.openxmlformats.org/officeDocument/2006/relationships/image" Target="../media/image55.jpeg"/><Relationship Id="rId1" Type="http://schemas.openxmlformats.org/officeDocument/2006/relationships/tags" Target="../tags/tag77.xml"/><Relationship Id="rId6" Type="http://schemas.openxmlformats.org/officeDocument/2006/relationships/tags" Target="../tags/tag82.xml"/><Relationship Id="rId11" Type="http://schemas.openxmlformats.org/officeDocument/2006/relationships/notesSlide" Target="../notesSlides/notesSlide23.xml"/><Relationship Id="rId5" Type="http://schemas.openxmlformats.org/officeDocument/2006/relationships/tags" Target="../tags/tag81.xml"/><Relationship Id="rId15" Type="http://schemas.openxmlformats.org/officeDocument/2006/relationships/image" Target="../media/image54.jpeg"/><Relationship Id="rId10" Type="http://schemas.openxmlformats.org/officeDocument/2006/relationships/slideLayout" Target="../slideLayouts/slideLayout28.xml"/><Relationship Id="rId4" Type="http://schemas.openxmlformats.org/officeDocument/2006/relationships/tags" Target="../tags/tag80.xml"/><Relationship Id="rId9" Type="http://schemas.openxmlformats.org/officeDocument/2006/relationships/tags" Target="../tags/tag85.xml"/><Relationship Id="rId14" Type="http://schemas.openxmlformats.org/officeDocument/2006/relationships/image" Target="../media/image53.jpeg"/></Relationships>
</file>

<file path=ppt/slides/_rels/slide24.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59.jpeg"/><Relationship Id="rId3" Type="http://schemas.openxmlformats.org/officeDocument/2006/relationships/tags" Target="../tags/tag88.xml"/><Relationship Id="rId7" Type="http://schemas.openxmlformats.org/officeDocument/2006/relationships/tags" Target="../tags/tag92.xml"/><Relationship Id="rId12" Type="http://schemas.openxmlformats.org/officeDocument/2006/relationships/image" Target="../media/image58.png"/><Relationship Id="rId2" Type="http://schemas.openxmlformats.org/officeDocument/2006/relationships/tags" Target="../tags/tag87.xml"/><Relationship Id="rId1" Type="http://schemas.openxmlformats.org/officeDocument/2006/relationships/tags" Target="../tags/tag86.xml"/><Relationship Id="rId6" Type="http://schemas.openxmlformats.org/officeDocument/2006/relationships/tags" Target="../tags/tag91.xml"/><Relationship Id="rId11" Type="http://schemas.openxmlformats.org/officeDocument/2006/relationships/image" Target="../media/image57.jpeg"/><Relationship Id="rId5" Type="http://schemas.openxmlformats.org/officeDocument/2006/relationships/tags" Target="../tags/tag90.xml"/><Relationship Id="rId10" Type="http://schemas.openxmlformats.org/officeDocument/2006/relationships/image" Target="../media/image56.jpeg"/><Relationship Id="rId4" Type="http://schemas.openxmlformats.org/officeDocument/2006/relationships/tags" Target="../tags/tag89.xml"/><Relationship Id="rId9" Type="http://schemas.openxmlformats.org/officeDocument/2006/relationships/notesSlide" Target="../notesSlides/notesSlide24.xml"/><Relationship Id="rId14" Type="http://schemas.openxmlformats.org/officeDocument/2006/relationships/image" Target="../media/image60.png"/></Relationships>
</file>

<file path=ppt/slides/_rels/slide2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tags" Target="../tags/tag95.xml"/><Relationship Id="rId7" Type="http://schemas.openxmlformats.org/officeDocument/2006/relationships/notesSlide" Target="../notesSlides/notesSlide25.xml"/><Relationship Id="rId2" Type="http://schemas.openxmlformats.org/officeDocument/2006/relationships/tags" Target="../tags/tag94.xml"/><Relationship Id="rId1" Type="http://schemas.openxmlformats.org/officeDocument/2006/relationships/tags" Target="../tags/tag93.xml"/><Relationship Id="rId6" Type="http://schemas.openxmlformats.org/officeDocument/2006/relationships/slideLayout" Target="../slideLayouts/slideLayout30.xml"/><Relationship Id="rId11" Type="http://schemas.openxmlformats.org/officeDocument/2006/relationships/image" Target="../media/image63.png"/><Relationship Id="rId5" Type="http://schemas.openxmlformats.org/officeDocument/2006/relationships/tags" Target="../tags/tag97.xml"/><Relationship Id="rId10" Type="http://schemas.openxmlformats.org/officeDocument/2006/relationships/image" Target="../media/image62.png"/><Relationship Id="rId4" Type="http://schemas.openxmlformats.org/officeDocument/2006/relationships/tags" Target="../tags/tag96.xml"/><Relationship Id="rId9" Type="http://schemas.openxmlformats.org/officeDocument/2006/relationships/image" Target="../media/image61.png"/></Relationships>
</file>

<file path=ppt/slides/_rels/slide26.xml.rels><?xml version="1.0" encoding="UTF-8" standalone="yes"?>
<Relationships xmlns="http://schemas.openxmlformats.org/package/2006/relationships"><Relationship Id="rId8" Type="http://schemas.openxmlformats.org/officeDocument/2006/relationships/tags" Target="../tags/tag105.xml"/><Relationship Id="rId13" Type="http://schemas.openxmlformats.org/officeDocument/2006/relationships/image" Target="../media/image7.png"/><Relationship Id="rId18" Type="http://schemas.openxmlformats.org/officeDocument/2006/relationships/image" Target="../media/image68.jpeg"/><Relationship Id="rId3" Type="http://schemas.openxmlformats.org/officeDocument/2006/relationships/tags" Target="../tags/tag100.xml"/><Relationship Id="rId7" Type="http://schemas.openxmlformats.org/officeDocument/2006/relationships/tags" Target="../tags/tag104.xml"/><Relationship Id="rId12" Type="http://schemas.openxmlformats.org/officeDocument/2006/relationships/notesSlide" Target="../notesSlides/notesSlide26.xml"/><Relationship Id="rId17" Type="http://schemas.openxmlformats.org/officeDocument/2006/relationships/image" Target="../media/image67.jpeg"/><Relationship Id="rId2" Type="http://schemas.openxmlformats.org/officeDocument/2006/relationships/tags" Target="../tags/tag99.xml"/><Relationship Id="rId16" Type="http://schemas.openxmlformats.org/officeDocument/2006/relationships/image" Target="../media/image66.jpeg"/><Relationship Id="rId1" Type="http://schemas.openxmlformats.org/officeDocument/2006/relationships/tags" Target="../tags/tag98.xml"/><Relationship Id="rId6" Type="http://schemas.openxmlformats.org/officeDocument/2006/relationships/tags" Target="../tags/tag103.xml"/><Relationship Id="rId11" Type="http://schemas.openxmlformats.org/officeDocument/2006/relationships/slideLayout" Target="../slideLayouts/slideLayout30.xml"/><Relationship Id="rId5" Type="http://schemas.openxmlformats.org/officeDocument/2006/relationships/tags" Target="../tags/tag102.xml"/><Relationship Id="rId15" Type="http://schemas.openxmlformats.org/officeDocument/2006/relationships/image" Target="../media/image65.jpeg"/><Relationship Id="rId10" Type="http://schemas.openxmlformats.org/officeDocument/2006/relationships/tags" Target="../tags/tag107.xml"/><Relationship Id="rId19" Type="http://schemas.openxmlformats.org/officeDocument/2006/relationships/image" Target="../media/image69.jpeg"/><Relationship Id="rId4" Type="http://schemas.openxmlformats.org/officeDocument/2006/relationships/tags" Target="../tags/tag101.xml"/><Relationship Id="rId9" Type="http://schemas.openxmlformats.org/officeDocument/2006/relationships/tags" Target="../tags/tag106.xml"/><Relationship Id="rId14" Type="http://schemas.openxmlformats.org/officeDocument/2006/relationships/image" Target="../media/image64.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tags" Target="../tags/tag109.xml"/><Relationship Id="rId1" Type="http://schemas.openxmlformats.org/officeDocument/2006/relationships/tags" Target="../tags/tag108.xml"/><Relationship Id="rId5" Type="http://schemas.openxmlformats.org/officeDocument/2006/relationships/image" Target="../media/image70.png"/><Relationship Id="rId4"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tags" Target="../tags/tag110.xml"/><Relationship Id="rId6" Type="http://schemas.openxmlformats.org/officeDocument/2006/relationships/image" Target="../media/image71.jpeg"/><Relationship Id="rId5" Type="http://schemas.openxmlformats.org/officeDocument/2006/relationships/notesSlide" Target="../notesSlides/notesSlide28.xml"/><Relationship Id="rId4" Type="http://schemas.openxmlformats.org/officeDocument/2006/relationships/slideLayout" Target="../slideLayouts/slideLayout30.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tags" Target="../tags/tag114.xml"/><Relationship Id="rId1" Type="http://schemas.openxmlformats.org/officeDocument/2006/relationships/tags" Target="../tags/tag113.xml"/><Relationship Id="rId5" Type="http://schemas.openxmlformats.org/officeDocument/2006/relationships/image" Target="../media/image72.jpeg"/><Relationship Id="rId4"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8" Type="http://schemas.openxmlformats.org/officeDocument/2006/relationships/tags" Target="../tags/tag122.xml"/><Relationship Id="rId13" Type="http://schemas.openxmlformats.org/officeDocument/2006/relationships/image" Target="../media/image75.png"/><Relationship Id="rId3" Type="http://schemas.openxmlformats.org/officeDocument/2006/relationships/tags" Target="../tags/tag117.xml"/><Relationship Id="rId7" Type="http://schemas.openxmlformats.org/officeDocument/2006/relationships/tags" Target="../tags/tag121.xml"/><Relationship Id="rId12" Type="http://schemas.openxmlformats.org/officeDocument/2006/relationships/image" Target="../media/image74.png"/><Relationship Id="rId2" Type="http://schemas.openxmlformats.org/officeDocument/2006/relationships/tags" Target="../tags/tag116.xml"/><Relationship Id="rId1" Type="http://schemas.openxmlformats.org/officeDocument/2006/relationships/tags" Target="../tags/tag115.xml"/><Relationship Id="rId6" Type="http://schemas.openxmlformats.org/officeDocument/2006/relationships/tags" Target="../tags/tag120.xml"/><Relationship Id="rId11" Type="http://schemas.openxmlformats.org/officeDocument/2006/relationships/image" Target="../media/image73.png"/><Relationship Id="rId5" Type="http://schemas.openxmlformats.org/officeDocument/2006/relationships/tags" Target="../tags/tag119.xml"/><Relationship Id="rId10" Type="http://schemas.openxmlformats.org/officeDocument/2006/relationships/notesSlide" Target="../notesSlides/notesSlide30.xml"/><Relationship Id="rId4" Type="http://schemas.openxmlformats.org/officeDocument/2006/relationships/tags" Target="../tags/tag118.xml"/><Relationship Id="rId9" Type="http://schemas.openxmlformats.org/officeDocument/2006/relationships/slideLayout" Target="../slideLayouts/slideLayout30.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tags" Target="../tags/tag123.xml"/></Relationships>
</file>

<file path=ppt/slides/_rels/slide32.xml.rels><?xml version="1.0" encoding="UTF-8" standalone="yes"?>
<Relationships xmlns="http://schemas.openxmlformats.org/package/2006/relationships"><Relationship Id="rId3" Type="http://schemas.openxmlformats.org/officeDocument/2006/relationships/tags" Target="../tags/tag126.xml"/><Relationship Id="rId7" Type="http://schemas.openxmlformats.org/officeDocument/2006/relationships/image" Target="../media/image76.png"/><Relationship Id="rId2" Type="http://schemas.openxmlformats.org/officeDocument/2006/relationships/tags" Target="../tags/tag125.xml"/><Relationship Id="rId1" Type="http://schemas.openxmlformats.org/officeDocument/2006/relationships/tags" Target="../tags/tag124.xml"/><Relationship Id="rId6" Type="http://schemas.openxmlformats.org/officeDocument/2006/relationships/image" Target="../media/image6.png"/><Relationship Id="rId5" Type="http://schemas.openxmlformats.org/officeDocument/2006/relationships/notesSlide" Target="../notesSlides/notesSlide32.xml"/><Relationship Id="rId4" Type="http://schemas.openxmlformats.org/officeDocument/2006/relationships/slideLayout" Target="../slideLayouts/slideLayout27.xml"/></Relationships>
</file>

<file path=ppt/slides/_rels/slide33.xml.rels><?xml version="1.0" encoding="UTF-8" standalone="yes"?>
<Relationships xmlns="http://schemas.openxmlformats.org/package/2006/relationships"><Relationship Id="rId3" Type="http://schemas.openxmlformats.org/officeDocument/2006/relationships/tags" Target="../tags/tag129.xml"/><Relationship Id="rId7" Type="http://schemas.openxmlformats.org/officeDocument/2006/relationships/image" Target="../media/image77.jpeg"/><Relationship Id="rId2" Type="http://schemas.openxmlformats.org/officeDocument/2006/relationships/tags" Target="../tags/tag128.xml"/><Relationship Id="rId1" Type="http://schemas.openxmlformats.org/officeDocument/2006/relationships/tags" Target="../tags/tag127.xml"/><Relationship Id="rId6" Type="http://schemas.openxmlformats.org/officeDocument/2006/relationships/notesSlide" Target="../notesSlides/notesSlide33.xml"/><Relationship Id="rId5" Type="http://schemas.openxmlformats.org/officeDocument/2006/relationships/slideLayout" Target="../slideLayouts/slideLayout28.xml"/><Relationship Id="rId4" Type="http://schemas.openxmlformats.org/officeDocument/2006/relationships/tags" Target="../tags/tag130.xml"/></Relationships>
</file>

<file path=ppt/slides/_rels/slide34.xml.rels><?xml version="1.0" encoding="UTF-8" standalone="yes"?>
<Relationships xmlns="http://schemas.openxmlformats.org/package/2006/relationships"><Relationship Id="rId8" Type="http://schemas.openxmlformats.org/officeDocument/2006/relationships/tags" Target="../tags/tag138.xml"/><Relationship Id="rId13" Type="http://schemas.openxmlformats.org/officeDocument/2006/relationships/tags" Target="../tags/tag143.xml"/><Relationship Id="rId18" Type="http://schemas.openxmlformats.org/officeDocument/2006/relationships/image" Target="../media/image6.png"/><Relationship Id="rId3" Type="http://schemas.openxmlformats.org/officeDocument/2006/relationships/tags" Target="../tags/tag133.xml"/><Relationship Id="rId21" Type="http://schemas.openxmlformats.org/officeDocument/2006/relationships/image" Target="../media/image78.jpeg"/><Relationship Id="rId7" Type="http://schemas.openxmlformats.org/officeDocument/2006/relationships/tags" Target="../tags/tag137.xml"/><Relationship Id="rId12" Type="http://schemas.openxmlformats.org/officeDocument/2006/relationships/tags" Target="../tags/tag142.xml"/><Relationship Id="rId17" Type="http://schemas.openxmlformats.org/officeDocument/2006/relationships/notesSlide" Target="../notesSlides/notesSlide34.xml"/><Relationship Id="rId2" Type="http://schemas.openxmlformats.org/officeDocument/2006/relationships/tags" Target="../tags/tag132.xml"/><Relationship Id="rId16" Type="http://schemas.openxmlformats.org/officeDocument/2006/relationships/slideLayout" Target="../slideLayouts/slideLayout28.xml"/><Relationship Id="rId20" Type="http://schemas.openxmlformats.org/officeDocument/2006/relationships/image" Target="../media/image9.png"/><Relationship Id="rId1" Type="http://schemas.openxmlformats.org/officeDocument/2006/relationships/tags" Target="../tags/tag131.xml"/><Relationship Id="rId6" Type="http://schemas.openxmlformats.org/officeDocument/2006/relationships/tags" Target="../tags/tag136.xml"/><Relationship Id="rId11" Type="http://schemas.openxmlformats.org/officeDocument/2006/relationships/tags" Target="../tags/tag141.xml"/><Relationship Id="rId24" Type="http://schemas.openxmlformats.org/officeDocument/2006/relationships/image" Target="../media/image81.png"/><Relationship Id="rId5" Type="http://schemas.openxmlformats.org/officeDocument/2006/relationships/tags" Target="../tags/tag135.xml"/><Relationship Id="rId15" Type="http://schemas.openxmlformats.org/officeDocument/2006/relationships/tags" Target="../tags/tag145.xml"/><Relationship Id="rId23" Type="http://schemas.openxmlformats.org/officeDocument/2006/relationships/image" Target="../media/image80.png"/><Relationship Id="rId10" Type="http://schemas.openxmlformats.org/officeDocument/2006/relationships/tags" Target="../tags/tag140.xml"/><Relationship Id="rId19" Type="http://schemas.openxmlformats.org/officeDocument/2006/relationships/image" Target="../media/image8.png"/><Relationship Id="rId4" Type="http://schemas.openxmlformats.org/officeDocument/2006/relationships/tags" Target="../tags/tag134.xml"/><Relationship Id="rId9" Type="http://schemas.openxmlformats.org/officeDocument/2006/relationships/tags" Target="../tags/tag139.xml"/><Relationship Id="rId14" Type="http://schemas.openxmlformats.org/officeDocument/2006/relationships/tags" Target="../tags/tag144.xml"/><Relationship Id="rId22" Type="http://schemas.openxmlformats.org/officeDocument/2006/relationships/image" Target="../media/image79.jpe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tags" Target="../tags/tag147.xml"/><Relationship Id="rId1" Type="http://schemas.openxmlformats.org/officeDocument/2006/relationships/tags" Target="../tags/tag146.xml"/><Relationship Id="rId5" Type="http://schemas.openxmlformats.org/officeDocument/2006/relationships/image" Target="../media/image82.png"/><Relationship Id="rId4"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8" Type="http://schemas.openxmlformats.org/officeDocument/2006/relationships/tags" Target="../tags/tag155.xml"/><Relationship Id="rId13" Type="http://schemas.openxmlformats.org/officeDocument/2006/relationships/tags" Target="../tags/tag160.xml"/><Relationship Id="rId18" Type="http://schemas.openxmlformats.org/officeDocument/2006/relationships/notesSlide" Target="../notesSlides/notesSlide36.xml"/><Relationship Id="rId3" Type="http://schemas.openxmlformats.org/officeDocument/2006/relationships/tags" Target="../tags/tag150.xml"/><Relationship Id="rId7" Type="http://schemas.openxmlformats.org/officeDocument/2006/relationships/tags" Target="../tags/tag154.xml"/><Relationship Id="rId12" Type="http://schemas.openxmlformats.org/officeDocument/2006/relationships/tags" Target="../tags/tag159.xml"/><Relationship Id="rId17" Type="http://schemas.openxmlformats.org/officeDocument/2006/relationships/slideLayout" Target="../slideLayouts/slideLayout4.xml"/><Relationship Id="rId2" Type="http://schemas.openxmlformats.org/officeDocument/2006/relationships/tags" Target="../tags/tag149.xml"/><Relationship Id="rId16" Type="http://schemas.openxmlformats.org/officeDocument/2006/relationships/tags" Target="../tags/tag163.xml"/><Relationship Id="rId1" Type="http://schemas.openxmlformats.org/officeDocument/2006/relationships/tags" Target="../tags/tag148.xml"/><Relationship Id="rId6" Type="http://schemas.openxmlformats.org/officeDocument/2006/relationships/tags" Target="../tags/tag153.xml"/><Relationship Id="rId11" Type="http://schemas.openxmlformats.org/officeDocument/2006/relationships/tags" Target="../tags/tag158.xml"/><Relationship Id="rId5" Type="http://schemas.openxmlformats.org/officeDocument/2006/relationships/tags" Target="../tags/tag152.xml"/><Relationship Id="rId15" Type="http://schemas.openxmlformats.org/officeDocument/2006/relationships/tags" Target="../tags/tag162.xml"/><Relationship Id="rId10" Type="http://schemas.openxmlformats.org/officeDocument/2006/relationships/tags" Target="../tags/tag157.xml"/><Relationship Id="rId19" Type="http://schemas.openxmlformats.org/officeDocument/2006/relationships/image" Target="../media/image83.png"/><Relationship Id="rId4" Type="http://schemas.openxmlformats.org/officeDocument/2006/relationships/tags" Target="../tags/tag151.xml"/><Relationship Id="rId9" Type="http://schemas.openxmlformats.org/officeDocument/2006/relationships/tags" Target="../tags/tag156.xml"/><Relationship Id="rId14" Type="http://schemas.openxmlformats.org/officeDocument/2006/relationships/tags" Target="../tags/tag161.xml"/></Relationships>
</file>

<file path=ppt/slides/_rels/slide37.xml.rels><?xml version="1.0" encoding="UTF-8" standalone="yes"?>
<Relationships xmlns="http://schemas.openxmlformats.org/package/2006/relationships"><Relationship Id="rId8" Type="http://schemas.openxmlformats.org/officeDocument/2006/relationships/tags" Target="../tags/tag171.xml"/><Relationship Id="rId13" Type="http://schemas.openxmlformats.org/officeDocument/2006/relationships/tags" Target="../tags/tag176.xml"/><Relationship Id="rId18" Type="http://schemas.openxmlformats.org/officeDocument/2006/relationships/tags" Target="../tags/tag181.xml"/><Relationship Id="rId26" Type="http://schemas.openxmlformats.org/officeDocument/2006/relationships/notesSlide" Target="../notesSlides/notesSlide37.xml"/><Relationship Id="rId3" Type="http://schemas.openxmlformats.org/officeDocument/2006/relationships/tags" Target="../tags/tag166.xml"/><Relationship Id="rId21" Type="http://schemas.openxmlformats.org/officeDocument/2006/relationships/tags" Target="../tags/tag184.xml"/><Relationship Id="rId7" Type="http://schemas.openxmlformats.org/officeDocument/2006/relationships/tags" Target="../tags/tag170.xml"/><Relationship Id="rId12" Type="http://schemas.openxmlformats.org/officeDocument/2006/relationships/tags" Target="../tags/tag175.xml"/><Relationship Id="rId17" Type="http://schemas.openxmlformats.org/officeDocument/2006/relationships/tags" Target="../tags/tag180.xml"/><Relationship Id="rId25" Type="http://schemas.openxmlformats.org/officeDocument/2006/relationships/slideLayout" Target="../slideLayouts/slideLayout27.xml"/><Relationship Id="rId2" Type="http://schemas.openxmlformats.org/officeDocument/2006/relationships/tags" Target="../tags/tag165.xml"/><Relationship Id="rId16" Type="http://schemas.openxmlformats.org/officeDocument/2006/relationships/tags" Target="../tags/tag179.xml"/><Relationship Id="rId20" Type="http://schemas.openxmlformats.org/officeDocument/2006/relationships/tags" Target="../tags/tag183.xml"/><Relationship Id="rId1" Type="http://schemas.openxmlformats.org/officeDocument/2006/relationships/tags" Target="../tags/tag164.xml"/><Relationship Id="rId6" Type="http://schemas.openxmlformats.org/officeDocument/2006/relationships/tags" Target="../tags/tag169.xml"/><Relationship Id="rId11" Type="http://schemas.openxmlformats.org/officeDocument/2006/relationships/tags" Target="../tags/tag174.xml"/><Relationship Id="rId24" Type="http://schemas.openxmlformats.org/officeDocument/2006/relationships/tags" Target="../tags/tag187.xml"/><Relationship Id="rId5" Type="http://schemas.openxmlformats.org/officeDocument/2006/relationships/tags" Target="../tags/tag168.xml"/><Relationship Id="rId15" Type="http://schemas.openxmlformats.org/officeDocument/2006/relationships/tags" Target="../tags/tag178.xml"/><Relationship Id="rId23" Type="http://schemas.openxmlformats.org/officeDocument/2006/relationships/tags" Target="../tags/tag186.xml"/><Relationship Id="rId28" Type="http://schemas.openxmlformats.org/officeDocument/2006/relationships/image" Target="../media/image84.png"/><Relationship Id="rId10" Type="http://schemas.openxmlformats.org/officeDocument/2006/relationships/tags" Target="../tags/tag173.xml"/><Relationship Id="rId19" Type="http://schemas.openxmlformats.org/officeDocument/2006/relationships/tags" Target="../tags/tag182.xml"/><Relationship Id="rId4" Type="http://schemas.openxmlformats.org/officeDocument/2006/relationships/tags" Target="../tags/tag167.xml"/><Relationship Id="rId9" Type="http://schemas.openxmlformats.org/officeDocument/2006/relationships/tags" Target="../tags/tag172.xml"/><Relationship Id="rId14" Type="http://schemas.openxmlformats.org/officeDocument/2006/relationships/tags" Target="../tags/tag177.xml"/><Relationship Id="rId22" Type="http://schemas.openxmlformats.org/officeDocument/2006/relationships/tags" Target="../tags/tag185.xml"/><Relationship Id="rId27" Type="http://schemas.openxmlformats.org/officeDocument/2006/relationships/image" Target="../media/image7.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tags" Target="../tags/tag189.xml"/><Relationship Id="rId1" Type="http://schemas.openxmlformats.org/officeDocument/2006/relationships/tags" Target="../tags/tag188.xml"/><Relationship Id="rId5" Type="http://schemas.openxmlformats.org/officeDocument/2006/relationships/image" Target="../media/image85.png"/><Relationship Id="rId4"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8" Type="http://schemas.openxmlformats.org/officeDocument/2006/relationships/tags" Target="../tags/tag197.xml"/><Relationship Id="rId13" Type="http://schemas.openxmlformats.org/officeDocument/2006/relationships/tags" Target="../tags/tag202.xml"/><Relationship Id="rId18" Type="http://schemas.openxmlformats.org/officeDocument/2006/relationships/tags" Target="../tags/tag207.xml"/><Relationship Id="rId26" Type="http://schemas.openxmlformats.org/officeDocument/2006/relationships/notesSlide" Target="../notesSlides/notesSlide39.xml"/><Relationship Id="rId3" Type="http://schemas.openxmlformats.org/officeDocument/2006/relationships/tags" Target="../tags/tag192.xml"/><Relationship Id="rId21" Type="http://schemas.openxmlformats.org/officeDocument/2006/relationships/tags" Target="../tags/tag210.xml"/><Relationship Id="rId7" Type="http://schemas.openxmlformats.org/officeDocument/2006/relationships/tags" Target="../tags/tag196.xml"/><Relationship Id="rId12" Type="http://schemas.openxmlformats.org/officeDocument/2006/relationships/tags" Target="../tags/tag201.xml"/><Relationship Id="rId17" Type="http://schemas.openxmlformats.org/officeDocument/2006/relationships/tags" Target="../tags/tag206.xml"/><Relationship Id="rId25" Type="http://schemas.openxmlformats.org/officeDocument/2006/relationships/slideLayout" Target="../slideLayouts/slideLayout27.xml"/><Relationship Id="rId2" Type="http://schemas.openxmlformats.org/officeDocument/2006/relationships/tags" Target="../tags/tag191.xml"/><Relationship Id="rId16" Type="http://schemas.openxmlformats.org/officeDocument/2006/relationships/tags" Target="../tags/tag205.xml"/><Relationship Id="rId20" Type="http://schemas.openxmlformats.org/officeDocument/2006/relationships/tags" Target="../tags/tag209.xml"/><Relationship Id="rId1" Type="http://schemas.openxmlformats.org/officeDocument/2006/relationships/tags" Target="../tags/tag190.xml"/><Relationship Id="rId6" Type="http://schemas.openxmlformats.org/officeDocument/2006/relationships/tags" Target="../tags/tag195.xml"/><Relationship Id="rId11" Type="http://schemas.openxmlformats.org/officeDocument/2006/relationships/tags" Target="../tags/tag200.xml"/><Relationship Id="rId24" Type="http://schemas.openxmlformats.org/officeDocument/2006/relationships/tags" Target="../tags/tag213.xml"/><Relationship Id="rId5" Type="http://schemas.openxmlformats.org/officeDocument/2006/relationships/tags" Target="../tags/tag194.xml"/><Relationship Id="rId15" Type="http://schemas.openxmlformats.org/officeDocument/2006/relationships/tags" Target="../tags/tag204.xml"/><Relationship Id="rId23" Type="http://schemas.openxmlformats.org/officeDocument/2006/relationships/tags" Target="../tags/tag212.xml"/><Relationship Id="rId10" Type="http://schemas.openxmlformats.org/officeDocument/2006/relationships/tags" Target="../tags/tag199.xml"/><Relationship Id="rId19" Type="http://schemas.openxmlformats.org/officeDocument/2006/relationships/tags" Target="../tags/tag208.xml"/><Relationship Id="rId4" Type="http://schemas.openxmlformats.org/officeDocument/2006/relationships/tags" Target="../tags/tag193.xml"/><Relationship Id="rId9" Type="http://schemas.openxmlformats.org/officeDocument/2006/relationships/tags" Target="../tags/tag198.xml"/><Relationship Id="rId14" Type="http://schemas.openxmlformats.org/officeDocument/2006/relationships/tags" Target="../tags/tag203.xml"/><Relationship Id="rId22" Type="http://schemas.openxmlformats.org/officeDocument/2006/relationships/tags" Target="../tags/tag211.xml"/><Relationship Id="rId27" Type="http://schemas.openxmlformats.org/officeDocument/2006/relationships/image" Target="../media/image86.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tags" Target="../tags/tag7.xml"/></Relationships>
</file>

<file path=ppt/slides/_rels/slide40.xml.rels><?xml version="1.0" encoding="UTF-8" standalone="yes"?>
<Relationships xmlns="http://schemas.openxmlformats.org/package/2006/relationships"><Relationship Id="rId3" Type="http://schemas.openxmlformats.org/officeDocument/2006/relationships/tags" Target="../tags/tag216.xml"/><Relationship Id="rId2" Type="http://schemas.openxmlformats.org/officeDocument/2006/relationships/tags" Target="../tags/tag215.xml"/><Relationship Id="rId1" Type="http://schemas.openxmlformats.org/officeDocument/2006/relationships/tags" Target="../tags/tag214.xml"/><Relationship Id="rId6" Type="http://schemas.openxmlformats.org/officeDocument/2006/relationships/image" Target="../media/image87.jpeg"/><Relationship Id="rId5" Type="http://schemas.openxmlformats.org/officeDocument/2006/relationships/notesSlide" Target="../notesSlides/notesSlide40.xml"/><Relationship Id="rId4" Type="http://schemas.openxmlformats.org/officeDocument/2006/relationships/slideLayout" Target="../slideLayouts/slideLayout28.xml"/></Relationships>
</file>

<file path=ppt/slides/_rels/slide41.xml.rels><?xml version="1.0" encoding="UTF-8" standalone="yes"?>
<Relationships xmlns="http://schemas.openxmlformats.org/package/2006/relationships"><Relationship Id="rId3" Type="http://schemas.openxmlformats.org/officeDocument/2006/relationships/tags" Target="../tags/tag219.xml"/><Relationship Id="rId7" Type="http://schemas.openxmlformats.org/officeDocument/2006/relationships/image" Target="../media/image88.wmf"/><Relationship Id="rId2" Type="http://schemas.openxmlformats.org/officeDocument/2006/relationships/tags" Target="../tags/tag218.xml"/><Relationship Id="rId1" Type="http://schemas.openxmlformats.org/officeDocument/2006/relationships/tags" Target="../tags/tag217.xml"/><Relationship Id="rId6" Type="http://schemas.openxmlformats.org/officeDocument/2006/relationships/image" Target="../media/image6.png"/><Relationship Id="rId5" Type="http://schemas.openxmlformats.org/officeDocument/2006/relationships/notesSlide" Target="../notesSlides/notesSlide41.xml"/><Relationship Id="rId4" Type="http://schemas.openxmlformats.org/officeDocument/2006/relationships/slideLayout" Target="../slideLayouts/slideLayout33.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tags" Target="../tags/tag220.xml"/></Relationships>
</file>

<file path=ppt/slides/_rels/slide4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223.xml"/><Relationship Id="rId7" Type="http://schemas.openxmlformats.org/officeDocument/2006/relationships/image" Target="../media/image7.png"/><Relationship Id="rId2" Type="http://schemas.openxmlformats.org/officeDocument/2006/relationships/tags" Target="../tags/tag222.xml"/><Relationship Id="rId1" Type="http://schemas.openxmlformats.org/officeDocument/2006/relationships/tags" Target="../tags/tag221.xml"/><Relationship Id="rId6" Type="http://schemas.openxmlformats.org/officeDocument/2006/relationships/notesSlide" Target="../notesSlides/notesSlide43.xml"/><Relationship Id="rId11" Type="http://schemas.openxmlformats.org/officeDocument/2006/relationships/image" Target="../media/image89.jpeg"/><Relationship Id="rId5" Type="http://schemas.openxmlformats.org/officeDocument/2006/relationships/slideLayout" Target="../slideLayouts/slideLayout33.xml"/><Relationship Id="rId10" Type="http://schemas.openxmlformats.org/officeDocument/2006/relationships/image" Target="../media/image9.png"/><Relationship Id="rId4" Type="http://schemas.openxmlformats.org/officeDocument/2006/relationships/tags" Target="../tags/tag224.xml"/><Relationship Id="rId9" Type="http://schemas.openxmlformats.org/officeDocument/2006/relationships/image" Target="../media/image8.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tags" Target="../tags/tag226.xml"/><Relationship Id="rId1" Type="http://schemas.openxmlformats.org/officeDocument/2006/relationships/tags" Target="../tags/tag225.xml"/><Relationship Id="rId5" Type="http://schemas.openxmlformats.org/officeDocument/2006/relationships/image" Target="../media/image90.emf"/><Relationship Id="rId4"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tags" Target="../tags/tag228.xml"/><Relationship Id="rId1" Type="http://schemas.openxmlformats.org/officeDocument/2006/relationships/tags" Target="../tags/tag227.xml"/><Relationship Id="rId4"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3" Type="http://schemas.openxmlformats.org/officeDocument/2006/relationships/tags" Target="../tags/tag231.xml"/><Relationship Id="rId2" Type="http://schemas.openxmlformats.org/officeDocument/2006/relationships/tags" Target="../tags/tag230.xml"/><Relationship Id="rId1" Type="http://schemas.openxmlformats.org/officeDocument/2006/relationships/tags" Target="../tags/tag229.xml"/><Relationship Id="rId6" Type="http://schemas.openxmlformats.org/officeDocument/2006/relationships/image" Target="../media/image91.png"/><Relationship Id="rId5" Type="http://schemas.openxmlformats.org/officeDocument/2006/relationships/notesSlide" Target="../notesSlides/notesSlide46.xml"/><Relationship Id="rId4" Type="http://schemas.openxmlformats.org/officeDocument/2006/relationships/slideLayout" Target="../slideLayouts/slideLayout27.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tags" Target="../tags/tag233.xml"/><Relationship Id="rId1" Type="http://schemas.openxmlformats.org/officeDocument/2006/relationships/tags" Target="../tags/tag232.xml"/><Relationship Id="rId5" Type="http://schemas.openxmlformats.org/officeDocument/2006/relationships/image" Target="../media/image92.wmf"/><Relationship Id="rId4"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8" Type="http://schemas.openxmlformats.org/officeDocument/2006/relationships/tags" Target="../tags/tag241.xml"/><Relationship Id="rId13" Type="http://schemas.openxmlformats.org/officeDocument/2006/relationships/image" Target="../media/image93.png"/><Relationship Id="rId3" Type="http://schemas.openxmlformats.org/officeDocument/2006/relationships/tags" Target="../tags/tag236.xml"/><Relationship Id="rId7" Type="http://schemas.openxmlformats.org/officeDocument/2006/relationships/tags" Target="../tags/tag240.xml"/><Relationship Id="rId12" Type="http://schemas.openxmlformats.org/officeDocument/2006/relationships/image" Target="../media/image73.png"/><Relationship Id="rId2" Type="http://schemas.openxmlformats.org/officeDocument/2006/relationships/tags" Target="../tags/tag235.xml"/><Relationship Id="rId1" Type="http://schemas.openxmlformats.org/officeDocument/2006/relationships/tags" Target="../tags/tag234.xml"/><Relationship Id="rId6" Type="http://schemas.openxmlformats.org/officeDocument/2006/relationships/tags" Target="../tags/tag239.xml"/><Relationship Id="rId11" Type="http://schemas.openxmlformats.org/officeDocument/2006/relationships/image" Target="../media/image74.png"/><Relationship Id="rId5" Type="http://schemas.openxmlformats.org/officeDocument/2006/relationships/tags" Target="../tags/tag238.xml"/><Relationship Id="rId10" Type="http://schemas.openxmlformats.org/officeDocument/2006/relationships/notesSlide" Target="../notesSlides/notesSlide48.xml"/><Relationship Id="rId4" Type="http://schemas.openxmlformats.org/officeDocument/2006/relationships/tags" Target="../tags/tag237.xml"/><Relationship Id="rId9" Type="http://schemas.openxmlformats.org/officeDocument/2006/relationships/slideLayout" Target="../slideLayouts/slideLayout33.xml"/><Relationship Id="rId14" Type="http://schemas.microsoft.com/office/2007/relationships/hdphoto" Target="../media/hdphoto1.wdp"/></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243.xml"/><Relationship Id="rId1" Type="http://schemas.openxmlformats.org/officeDocument/2006/relationships/tags" Target="../tags/tag242.xml"/><Relationship Id="rId5" Type="http://schemas.openxmlformats.org/officeDocument/2006/relationships/image" Target="../media/image94.wmf"/><Relationship Id="rId4"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tags" Target="../tags/tag9.xml"/><Relationship Id="rId1" Type="http://schemas.openxmlformats.org/officeDocument/2006/relationships/tags" Target="../tags/tag8.xml"/><Relationship Id="rId5" Type="http://schemas.openxmlformats.org/officeDocument/2006/relationships/image" Target="../media/image25.jpeg"/><Relationship Id="rId4"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3" Type="http://schemas.openxmlformats.org/officeDocument/2006/relationships/tags" Target="../tags/tag246.xml"/><Relationship Id="rId7" Type="http://schemas.openxmlformats.org/officeDocument/2006/relationships/image" Target="../media/image95.emf"/><Relationship Id="rId2" Type="http://schemas.openxmlformats.org/officeDocument/2006/relationships/tags" Target="../tags/tag245.xml"/><Relationship Id="rId1" Type="http://schemas.openxmlformats.org/officeDocument/2006/relationships/tags" Target="../tags/tag244.xml"/><Relationship Id="rId6" Type="http://schemas.openxmlformats.org/officeDocument/2006/relationships/notesSlide" Target="../notesSlides/notesSlide50.xml"/><Relationship Id="rId5" Type="http://schemas.openxmlformats.org/officeDocument/2006/relationships/slideLayout" Target="../slideLayouts/slideLayout28.xml"/><Relationship Id="rId4" Type="http://schemas.openxmlformats.org/officeDocument/2006/relationships/tags" Target="../tags/tag247.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249.xml"/><Relationship Id="rId1" Type="http://schemas.openxmlformats.org/officeDocument/2006/relationships/tags" Target="../tags/tag248.xml"/><Relationship Id="rId5" Type="http://schemas.openxmlformats.org/officeDocument/2006/relationships/image" Target="../media/image96.jpeg"/><Relationship Id="rId4" Type="http://schemas.openxmlformats.org/officeDocument/2006/relationships/notesSlide" Target="../notesSlides/notesSlide5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tags" Target="../tags/tag11.xml"/><Relationship Id="rId1" Type="http://schemas.openxmlformats.org/officeDocument/2006/relationships/tags" Target="../tags/tag10.xml"/><Relationship Id="rId5" Type="http://schemas.openxmlformats.org/officeDocument/2006/relationships/image" Target="../media/image26.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tags" Target="../tags/tag13.xml"/><Relationship Id="rId1" Type="http://schemas.openxmlformats.org/officeDocument/2006/relationships/tags" Target="../tags/tag12.xml"/><Relationship Id="rId5" Type="http://schemas.openxmlformats.org/officeDocument/2006/relationships/image" Target="../media/image27.wmf"/><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tags" Target="../tags/tag15.xml"/><Relationship Id="rId1" Type="http://schemas.openxmlformats.org/officeDocument/2006/relationships/tags" Target="../tags/tag14.xml"/><Relationship Id="rId5" Type="http://schemas.openxmlformats.org/officeDocument/2006/relationships/image" Target="../media/image28.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image" Target="../media/image29.wmf"/><Relationship Id="rId5" Type="http://schemas.openxmlformats.org/officeDocument/2006/relationships/notesSlide" Target="../notesSlides/notesSlide9.xml"/><Relationship Id="rId4"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u texte 3"/>
          <p:cNvSpPr>
            <a:spLocks noGrp="1"/>
          </p:cNvSpPr>
          <p:nvPr>
            <p:ph type="body" sz="quarter" idx="11"/>
            <p:custDataLst>
              <p:tags r:id="rId1"/>
            </p:custDataLst>
          </p:nvPr>
        </p:nvSpPr>
        <p:spPr bwMode="auto">
          <a:xfrm>
            <a:off x="2057400" y="4876800"/>
            <a:ext cx="7023100" cy="642938"/>
          </a:xfrm>
          <a:ln>
            <a:miter lim="800000"/>
            <a:headEnd/>
            <a:tailEnd/>
          </a:ln>
        </p:spPr>
        <p:txBody>
          <a:bodyPr vert="horz" wrap="square" lIns="91440" tIns="45720" rIns="91440" bIns="45720" numCol="1" anchorCtr="0" compatLnSpc="1">
            <a:prstTxWarp prst="textNoShape">
              <a:avLst/>
            </a:prstTxWarp>
          </a:bodyPr>
          <a:lstStyle/>
          <a:p>
            <a:pPr marL="0" indent="0">
              <a:spcAft>
                <a:spcPct val="0"/>
              </a:spcAft>
              <a:buFont typeface="Arial" charset="0"/>
              <a:buNone/>
              <a:defRPr/>
            </a:pPr>
            <a:r>
              <a:rPr lang="fr-CA" sz="2800" b="1" dirty="0" smtClean="0">
                <a:solidFill>
                  <a:srgbClr val="595959"/>
                </a:solidFill>
                <a:latin typeface="Arial" charset="0"/>
                <a:ea typeface="ヒラギノ角ゴ Pro W3" pitchFamily="16" charset="-128"/>
                <a:cs typeface="Arial" charset="0"/>
              </a:rPr>
              <a:t>Atelier de sensibilisation au développement durable</a:t>
            </a:r>
          </a:p>
          <a:p>
            <a:pPr marL="0" indent="0">
              <a:spcAft>
                <a:spcPct val="0"/>
              </a:spcAft>
              <a:buFont typeface="Arial" charset="0"/>
              <a:buNone/>
              <a:defRPr/>
            </a:pPr>
            <a:r>
              <a:rPr lang="fr-CA" sz="2400" b="1" i="1" dirty="0" smtClean="0">
                <a:solidFill>
                  <a:srgbClr val="595959"/>
                </a:solidFill>
                <a:latin typeface="Arial" charset="0"/>
                <a:ea typeface="ヒラギノ角ゴ Pro W3" pitchFamily="16" charset="-128"/>
                <a:cs typeface="Arial" charset="0"/>
              </a:rPr>
              <a:t>À l’intention des employés</a:t>
            </a:r>
          </a:p>
          <a:p>
            <a:pPr marL="0" indent="0">
              <a:spcAft>
                <a:spcPct val="0"/>
              </a:spcAft>
              <a:buFont typeface="Arial" charset="0"/>
              <a:buNone/>
              <a:defRPr/>
            </a:pPr>
            <a:r>
              <a:rPr lang="fr-CA" sz="2000" b="1" i="1" dirty="0" smtClean="0">
                <a:solidFill>
                  <a:srgbClr val="595959"/>
                </a:solidFill>
                <a:effectLst>
                  <a:outerShdw blurRad="38100" dist="38100" dir="2700000" algn="tl">
                    <a:srgbClr val="000000">
                      <a:alpha val="43137"/>
                    </a:srgbClr>
                  </a:outerShdw>
                </a:effectLst>
                <a:latin typeface="Arial" charset="0"/>
                <a:ea typeface="ヒラギノ角ゴ Pro W3" pitchFamily="16" charset="-128"/>
                <a:cs typeface="Arial" charset="0"/>
              </a:rPr>
              <a:t>Formule 90 minutes </a:t>
            </a:r>
          </a:p>
          <a:p>
            <a:pPr marL="0" indent="0">
              <a:spcAft>
                <a:spcPct val="0"/>
              </a:spcAft>
              <a:buFont typeface="Arial" charset="0"/>
              <a:buNone/>
              <a:defRPr/>
            </a:pPr>
            <a:endParaRPr lang="fr-CA" sz="2800" b="1" dirty="0">
              <a:solidFill>
                <a:srgbClr val="595959"/>
              </a:solidFill>
              <a:latin typeface="Arial" charset="0"/>
              <a:ea typeface="ヒラギノ角ゴ Pro W3" pitchFamily="16" charset="-128"/>
              <a:cs typeface="Arial" charset="0"/>
            </a:endParaRPr>
          </a:p>
        </p:txBody>
      </p:sp>
      <p:pic>
        <p:nvPicPr>
          <p:cNvPr id="33795" name="Picture 5" descr="BNQ 21000_CMYK.png"/>
          <p:cNvPicPr>
            <a:picLocks noChangeAspect="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5413375" y="533400"/>
            <a:ext cx="3425825" cy="143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ZoneTexte 4"/>
          <p:cNvSpPr txBox="1"/>
          <p:nvPr/>
        </p:nvSpPr>
        <p:spPr>
          <a:xfrm>
            <a:off x="381000" y="6527800"/>
            <a:ext cx="1981200" cy="246063"/>
          </a:xfrm>
          <a:prstGeom prst="rect">
            <a:avLst/>
          </a:prstGeom>
          <a:noFill/>
        </p:spPr>
        <p:txBody>
          <a:bodyPr>
            <a:spAutoFit/>
          </a:bodyPr>
          <a:lstStyle/>
          <a:p>
            <a:pPr>
              <a:defRPr/>
            </a:pPr>
            <a:r>
              <a:rPr lang="fr-CA" sz="1000" i="1" dirty="0">
                <a:solidFill>
                  <a:schemeClr val="bg1">
                    <a:lumMod val="75000"/>
                  </a:schemeClr>
                </a:solidFill>
              </a:rPr>
              <a:t>Mise à jour : 2012-11-19</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p:cNvSpPr>
            <a:spLocks noGrp="1"/>
          </p:cNvSpPr>
          <p:nvPr>
            <p:ph type="body" sz="quarter" idx="15"/>
            <p:custDataLst>
              <p:tags r:id="rId1"/>
            </p:custDataLst>
          </p:nvPr>
        </p:nvSpPr>
        <p:spPr>
          <a:xfrm>
            <a:off x="533400" y="1143001"/>
            <a:ext cx="8286750" cy="2590800"/>
          </a:xfrm>
        </p:spPr>
        <p:txBody>
          <a:bodyPr>
            <a:normAutofit/>
          </a:bodyPr>
          <a:lstStyle/>
          <a:p>
            <a:pPr marL="0" indent="0" algn="ctr">
              <a:lnSpc>
                <a:spcPct val="100000"/>
              </a:lnSpc>
              <a:buNone/>
            </a:pPr>
            <a:endParaRPr lang="fr-CA" sz="3200" b="1" dirty="0"/>
          </a:p>
          <a:p>
            <a:pPr marL="0" indent="0" algn="ctr">
              <a:lnSpc>
                <a:spcPct val="100000"/>
              </a:lnSpc>
              <a:buNone/>
            </a:pPr>
            <a:r>
              <a:rPr lang="fr-CA" sz="3200" b="1" dirty="0" smtClean="0">
                <a:solidFill>
                  <a:schemeClr val="tx1">
                    <a:lumMod val="50000"/>
                    <a:lumOff val="50000"/>
                  </a:schemeClr>
                </a:solidFill>
              </a:rPr>
              <a:t>Présentation du concept de développement durable</a:t>
            </a:r>
          </a:p>
          <a:p>
            <a:pPr marL="0" indent="0" algn="ctr">
              <a:lnSpc>
                <a:spcPct val="100000"/>
              </a:lnSpc>
              <a:buNone/>
            </a:pPr>
            <a:endParaRPr lang="fr-CA" sz="3200" b="1" dirty="0">
              <a:solidFill>
                <a:schemeClr val="tx1">
                  <a:lumMod val="50000"/>
                  <a:lumOff val="50000"/>
                </a:schemeClr>
              </a:solidFill>
            </a:endParaRPr>
          </a:p>
        </p:txBody>
      </p:sp>
      <p:pic>
        <p:nvPicPr>
          <p:cNvPr id="15363" name="Picture 3" descr="C:\DOSSIERSFRANCINE\BNQ-21000\1.GESTION DU PROJET GLOBAL\1.6 LANCEMENT-ACTIVITÉS DE COMMUNICATION\VISUELSBNQ21000\IMAGE ZONE C\Schema_Gouv_fond_gris.png"/>
          <p:cNvPicPr>
            <a:picLocks noChangeAspect="1" noChangeArrowheads="1"/>
          </p:cNvPicPr>
          <p:nvPr>
            <p:custDataLst>
              <p:tags r:id="rId2"/>
            </p:custDataLst>
          </p:nvPr>
        </p:nvPicPr>
        <p:blipFill>
          <a:blip r:embed="rId5" cstate="print">
            <a:extLst>
              <a:ext uri="{28A0092B-C50C-407E-A947-70E740481C1C}">
                <a14:useLocalDpi xmlns:a14="http://schemas.microsoft.com/office/drawing/2010/main" val="0"/>
              </a:ext>
            </a:extLst>
          </a:blip>
          <a:srcRect/>
          <a:stretch>
            <a:fillRect/>
          </a:stretch>
        </p:blipFill>
        <p:spPr bwMode="auto">
          <a:xfrm>
            <a:off x="2819400" y="3124200"/>
            <a:ext cx="3784885" cy="2976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2924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304800" y="304800"/>
            <a:ext cx="7786742" cy="796908"/>
          </a:xfrm>
        </p:spPr>
        <p:txBody>
          <a:bodyPr/>
          <a:lstStyle/>
          <a:p>
            <a:r>
              <a:rPr lang="fr-CA" sz="3200" dirty="0" smtClean="0"/>
              <a:t>Des enjeux planétaires</a:t>
            </a:r>
            <a:endParaRPr lang="fr-CA" sz="3200" dirty="0"/>
          </a:p>
        </p:txBody>
      </p:sp>
      <p:sp>
        <p:nvSpPr>
          <p:cNvPr id="36869" name="Espace réservé du texte 5"/>
          <p:cNvSpPr>
            <a:spLocks noGrp="1"/>
          </p:cNvSpPr>
          <p:nvPr>
            <p:ph type="body" sz="quarter" idx="15"/>
            <p:custDataLst>
              <p:tags r:id="rId2"/>
            </p:custDataLst>
          </p:nvPr>
        </p:nvSpPr>
        <p:spPr/>
        <p:txBody>
          <a:bodyPr rtlCol="0"/>
          <a:lstStyle/>
          <a:p>
            <a:pPr marL="173038" indent="-173038" fontAlgn="auto">
              <a:spcAft>
                <a:spcPts val="0"/>
              </a:spcAft>
              <a:buFont typeface="Arial" pitchFamily="34" charset="0"/>
              <a:buNone/>
              <a:defRPr/>
            </a:pPr>
            <a:endParaRPr lang="en-CA" sz="2400" dirty="0" smtClean="0">
              <a:solidFill>
                <a:srgbClr val="595959"/>
              </a:solidFill>
              <a:latin typeface="Arial" charset="0"/>
              <a:ea typeface="ヒラギノ角ゴ Pro W3" pitchFamily="48" charset="-128"/>
              <a:cs typeface="Arial" charset="0"/>
            </a:endParaRPr>
          </a:p>
          <a:p>
            <a:pPr marL="173038" indent="-173038" fontAlgn="auto">
              <a:spcAft>
                <a:spcPts val="0"/>
              </a:spcAft>
              <a:buFont typeface="Arial" charset="0"/>
              <a:buBlip>
                <a:blip r:embed="rId7"/>
              </a:buBlip>
              <a:defRPr/>
            </a:pPr>
            <a:endParaRPr lang="en-CA" sz="2400" dirty="0" smtClean="0">
              <a:solidFill>
                <a:srgbClr val="595959"/>
              </a:solidFill>
              <a:latin typeface="Arial" charset="0"/>
              <a:ea typeface="ヒラギノ角ゴ Pro W3" pitchFamily="48" charset="-128"/>
              <a:cs typeface="Arial" charset="0"/>
            </a:endParaRPr>
          </a:p>
          <a:p>
            <a:pPr fontAlgn="auto">
              <a:spcAft>
                <a:spcPts val="0"/>
              </a:spcAft>
              <a:buFont typeface="Arial" pitchFamily="34" charset="0"/>
              <a:buNone/>
              <a:defRPr/>
            </a:pPr>
            <a:endParaRPr lang="fr-CA" sz="1700" dirty="0" smtClean="0">
              <a:solidFill>
                <a:srgbClr val="595959"/>
              </a:solidFill>
              <a:latin typeface="Arial" charset="0"/>
              <a:ea typeface="ヒラギノ角ゴ Pro W3" pitchFamily="48" charset="-128"/>
              <a:cs typeface="Arial" charset="0"/>
            </a:endParaRPr>
          </a:p>
        </p:txBody>
      </p:sp>
      <p:pic>
        <p:nvPicPr>
          <p:cNvPr id="57347" name="Picture 4"/>
          <p:cNvPicPr>
            <a:picLocks noChangeAspect="1" noChangeArrowheads="1"/>
          </p:cNvPicPr>
          <p:nvPr>
            <p:custDataLst>
              <p:tags r:id="rId3"/>
            </p:custDataLst>
          </p:nvPr>
        </p:nvPicPr>
        <p:blipFill>
          <a:blip r:embed="rId8" cstate="print"/>
          <a:srcRect/>
          <a:stretch>
            <a:fillRect/>
          </a:stretch>
        </p:blipFill>
        <p:spPr bwMode="auto">
          <a:xfrm>
            <a:off x="2051720" y="1371600"/>
            <a:ext cx="5256584" cy="4603824"/>
          </a:xfrm>
          <a:prstGeom prst="rect">
            <a:avLst/>
          </a:prstGeom>
          <a:noFill/>
          <a:ln w="9525">
            <a:noFill/>
            <a:miter lim="800000"/>
            <a:headEnd/>
            <a:tailEnd/>
          </a:ln>
        </p:spPr>
      </p:pic>
      <p:sp>
        <p:nvSpPr>
          <p:cNvPr id="3" name="ZoneTexte 2"/>
          <p:cNvSpPr txBox="1"/>
          <p:nvPr>
            <p:custDataLst>
              <p:tags r:id="rId4"/>
            </p:custDataLst>
          </p:nvPr>
        </p:nvSpPr>
        <p:spPr>
          <a:xfrm>
            <a:off x="0" y="0"/>
            <a:ext cx="3810000" cy="1270000"/>
          </a:xfrm>
          <a:prstGeom prst="rect">
            <a:avLst/>
          </a:prstGeom>
          <a:noFill/>
        </p:spPr>
        <p:txBody>
          <a:bodyPr vert="horz" rtlCol="0">
            <a:spAutoFit/>
          </a:bodyPr>
          <a:lstStyle/>
          <a:p>
            <a:endParaRPr lang="fr-CA"/>
          </a:p>
        </p:txBody>
      </p:sp>
    </p:spTree>
    <p:extLst>
      <p:ext uri="{BB962C8B-B14F-4D97-AF65-F5344CB8AC3E}">
        <p14:creationId xmlns:p14="http://schemas.microsoft.com/office/powerpoint/2010/main" val="41330914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304800" y="304800"/>
            <a:ext cx="8686800" cy="796908"/>
          </a:xfrm>
        </p:spPr>
        <p:txBody>
          <a:bodyPr/>
          <a:lstStyle/>
          <a:p>
            <a:r>
              <a:rPr lang="fr-CA" sz="3200" dirty="0" smtClean="0"/>
              <a:t>Croissance de la demande d’énergie </a:t>
            </a:r>
            <a:br>
              <a:rPr lang="fr-CA" sz="3200" dirty="0" smtClean="0"/>
            </a:br>
            <a:r>
              <a:rPr lang="fr-CA" sz="3200" dirty="0" smtClean="0"/>
              <a:t>1980-2030</a:t>
            </a:r>
            <a:endParaRPr lang="fr-CA" sz="3200" dirty="0"/>
          </a:p>
        </p:txBody>
      </p:sp>
      <p:pic>
        <p:nvPicPr>
          <p:cNvPr id="1026" name="Picture 2"/>
          <p:cNvPicPr>
            <a:picLocks noChangeAspect="1" noChangeArrowheads="1"/>
          </p:cNvPicPr>
          <p:nvPr>
            <p:custDataLst>
              <p:tags r:id="rId2"/>
            </p:custDataLst>
          </p:nvPr>
        </p:nvPicPr>
        <p:blipFill>
          <a:blip r:embed="rId10" cstate="print">
            <a:extLst>
              <a:ext uri="{28A0092B-C50C-407E-A947-70E740481C1C}">
                <a14:useLocalDpi xmlns:a14="http://schemas.microsoft.com/office/drawing/2010/main" val="0"/>
              </a:ext>
            </a:extLst>
          </a:blip>
          <a:srcRect/>
          <a:stretch>
            <a:fillRect/>
          </a:stretch>
        </p:blipFill>
        <p:spPr bwMode="auto">
          <a:xfrm>
            <a:off x="1940941" y="1447801"/>
            <a:ext cx="4955035"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custDataLst>
              <p:tags r:id="rId3"/>
            </p:custDataLst>
          </p:nvPr>
        </p:nvPicPr>
        <p:blipFill>
          <a:blip r:embed="rId11" cstate="print">
            <a:extLst>
              <a:ext uri="{28A0092B-C50C-407E-A947-70E740481C1C}">
                <a14:useLocalDpi xmlns:a14="http://schemas.microsoft.com/office/drawing/2010/main" val="0"/>
              </a:ext>
            </a:extLst>
          </a:blip>
          <a:srcRect/>
          <a:stretch>
            <a:fillRect/>
          </a:stretch>
        </p:blipFill>
        <p:spPr bwMode="auto">
          <a:xfrm>
            <a:off x="1935188" y="2179500"/>
            <a:ext cx="4955035" cy="769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custDataLst>
              <p:tags r:id="rId4"/>
            </p:custDataLst>
          </p:nvPr>
        </p:nvPicPr>
        <p:blipFill>
          <a:blip r:embed="rId12" cstate="print">
            <a:extLst>
              <a:ext uri="{28A0092B-C50C-407E-A947-70E740481C1C}">
                <a14:useLocalDpi xmlns:a14="http://schemas.microsoft.com/office/drawing/2010/main" val="0"/>
              </a:ext>
            </a:extLst>
          </a:blip>
          <a:srcRect/>
          <a:stretch>
            <a:fillRect/>
          </a:stretch>
        </p:blipFill>
        <p:spPr bwMode="auto">
          <a:xfrm>
            <a:off x="1956754" y="2949436"/>
            <a:ext cx="4955035" cy="681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custDataLst>
              <p:tags r:id="rId5"/>
            </p:custDataLst>
          </p:nvPr>
        </p:nvPicPr>
        <p:blipFill>
          <a:blip r:embed="rId13" cstate="print">
            <a:extLst>
              <a:ext uri="{28A0092B-C50C-407E-A947-70E740481C1C}">
                <a14:useLocalDpi xmlns:a14="http://schemas.microsoft.com/office/drawing/2010/main" val="0"/>
              </a:ext>
            </a:extLst>
          </a:blip>
          <a:srcRect/>
          <a:stretch>
            <a:fillRect/>
          </a:stretch>
        </p:blipFill>
        <p:spPr bwMode="auto">
          <a:xfrm>
            <a:off x="1940941" y="3631268"/>
            <a:ext cx="4955035" cy="816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custDataLst>
              <p:tags r:id="rId6"/>
            </p:custDataLst>
          </p:nvPr>
        </p:nvPicPr>
        <p:blipFill>
          <a:blip r:embed="rId14" cstate="print">
            <a:extLst>
              <a:ext uri="{28A0092B-C50C-407E-A947-70E740481C1C}">
                <a14:useLocalDpi xmlns:a14="http://schemas.microsoft.com/office/drawing/2010/main" val="0"/>
              </a:ext>
            </a:extLst>
          </a:blip>
          <a:srcRect/>
          <a:stretch>
            <a:fillRect/>
          </a:stretch>
        </p:blipFill>
        <p:spPr bwMode="auto">
          <a:xfrm>
            <a:off x="1940940" y="4412921"/>
            <a:ext cx="4955035" cy="9878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custDataLst>
              <p:tags r:id="rId7"/>
            </p:custDataLst>
          </p:nvPr>
        </p:nvPicPr>
        <p:blipFill>
          <a:blip r:embed="rId15" cstate="print">
            <a:extLst>
              <a:ext uri="{28A0092B-C50C-407E-A947-70E740481C1C}">
                <a14:useLocalDpi xmlns:a14="http://schemas.microsoft.com/office/drawing/2010/main" val="0"/>
              </a:ext>
            </a:extLst>
          </a:blip>
          <a:srcRect/>
          <a:stretch>
            <a:fillRect/>
          </a:stretch>
        </p:blipFill>
        <p:spPr bwMode="auto">
          <a:xfrm>
            <a:off x="1940939" y="5400774"/>
            <a:ext cx="4955035" cy="1153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923281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500332" y="304800"/>
            <a:ext cx="8262668" cy="796908"/>
          </a:xfrm>
        </p:spPr>
        <p:txBody>
          <a:bodyPr/>
          <a:lstStyle/>
          <a:p>
            <a:r>
              <a:rPr lang="fr-CA" sz="3200" dirty="0" smtClean="0"/>
              <a:t>La croissance de la population d’ici 2083</a:t>
            </a:r>
            <a:endParaRPr lang="fr-CA" sz="3200" dirty="0"/>
          </a:p>
        </p:txBody>
      </p:sp>
      <p:sp>
        <p:nvSpPr>
          <p:cNvPr id="36869" name="Espace réservé du texte 5"/>
          <p:cNvSpPr>
            <a:spLocks noGrp="1"/>
          </p:cNvSpPr>
          <p:nvPr>
            <p:ph type="body" sz="quarter" idx="15"/>
            <p:custDataLst>
              <p:tags r:id="rId2"/>
            </p:custDataLst>
          </p:nvPr>
        </p:nvSpPr>
        <p:spPr/>
        <p:txBody>
          <a:bodyPr rtlCol="0"/>
          <a:lstStyle/>
          <a:p>
            <a:pPr marL="173038" indent="-173038" eaLnBrk="1" fontAlgn="auto" hangingPunct="1">
              <a:spcAft>
                <a:spcPts val="0"/>
              </a:spcAft>
              <a:buFont typeface="Arial" pitchFamily="34" charset="0"/>
              <a:buNone/>
              <a:defRPr/>
            </a:pPr>
            <a:endParaRPr lang="en-CA" sz="2400" dirty="0" smtClean="0">
              <a:solidFill>
                <a:srgbClr val="595959"/>
              </a:solidFill>
              <a:latin typeface="Arial" charset="0"/>
              <a:ea typeface="ヒラギノ角ゴ Pro W3" pitchFamily="48" charset="-128"/>
              <a:cs typeface="Arial" charset="0"/>
            </a:endParaRPr>
          </a:p>
          <a:p>
            <a:pPr marL="173038" indent="-173038" eaLnBrk="1" fontAlgn="auto" hangingPunct="1">
              <a:spcAft>
                <a:spcPts val="0"/>
              </a:spcAft>
              <a:buFont typeface="Arial" charset="0"/>
              <a:buBlip>
                <a:blip r:embed="rId7"/>
              </a:buBlip>
              <a:defRPr/>
            </a:pPr>
            <a:endParaRPr lang="en-CA" sz="2400" dirty="0" smtClean="0">
              <a:solidFill>
                <a:srgbClr val="595959"/>
              </a:solidFill>
              <a:latin typeface="Arial" charset="0"/>
              <a:ea typeface="ヒラギノ角ゴ Pro W3" pitchFamily="48" charset="-128"/>
              <a:cs typeface="Arial" charset="0"/>
            </a:endParaRPr>
          </a:p>
          <a:p>
            <a:pPr eaLnBrk="1" fontAlgn="auto" hangingPunct="1">
              <a:spcAft>
                <a:spcPts val="0"/>
              </a:spcAft>
              <a:buFont typeface="Arial" pitchFamily="34" charset="0"/>
              <a:buNone/>
              <a:defRPr/>
            </a:pPr>
            <a:endParaRPr lang="fr-CA" sz="1700" dirty="0" smtClean="0">
              <a:solidFill>
                <a:srgbClr val="595959"/>
              </a:solidFill>
              <a:latin typeface="Arial" charset="0"/>
              <a:ea typeface="ヒラギノ角ゴ Pro W3" pitchFamily="48" charset="-128"/>
              <a:cs typeface="Arial" charset="0"/>
            </a:endParaRPr>
          </a:p>
        </p:txBody>
      </p:sp>
      <p:pic>
        <p:nvPicPr>
          <p:cNvPr id="35844" name="Picture 1030" descr="Image 16"/>
          <p:cNvPicPr>
            <a:picLocks noChangeAspect="1" noChangeArrowheads="1"/>
          </p:cNvPicPr>
          <p:nvPr>
            <p:custDataLst>
              <p:tags r:id="rId3"/>
            </p:custDataLst>
          </p:nvPr>
        </p:nvPicPr>
        <p:blipFill>
          <a:blip r:embed="rId8"/>
          <a:srcRect/>
          <a:stretch>
            <a:fillRect/>
          </a:stretch>
        </p:blipFill>
        <p:spPr bwMode="auto">
          <a:xfrm>
            <a:off x="943244" y="1764281"/>
            <a:ext cx="7505700" cy="3919538"/>
          </a:xfrm>
          <a:prstGeom prst="rect">
            <a:avLst/>
          </a:prstGeom>
          <a:noFill/>
          <a:ln w="9525">
            <a:noFill/>
            <a:miter lim="800000"/>
            <a:headEnd/>
            <a:tailEnd/>
          </a:ln>
        </p:spPr>
      </p:pic>
      <p:pic>
        <p:nvPicPr>
          <p:cNvPr id="35846" name="Picture 3" descr="Image 23"/>
          <p:cNvPicPr>
            <a:picLocks noChangeAspect="1" noChangeArrowheads="1"/>
          </p:cNvPicPr>
          <p:nvPr>
            <p:custDataLst>
              <p:tags r:id="rId4"/>
            </p:custDataLst>
          </p:nvPr>
        </p:nvPicPr>
        <p:blipFill>
          <a:blip r:embed="rId9"/>
          <a:srcRect/>
          <a:stretch>
            <a:fillRect/>
          </a:stretch>
        </p:blipFill>
        <p:spPr bwMode="auto">
          <a:xfrm>
            <a:off x="533400" y="5932995"/>
            <a:ext cx="6553200" cy="504825"/>
          </a:xfrm>
          <a:prstGeom prst="rect">
            <a:avLst/>
          </a:prstGeom>
          <a:noFill/>
          <a:ln w="9525">
            <a:noFill/>
            <a:miter lim="800000"/>
            <a:headEnd/>
            <a:tailEnd/>
          </a:ln>
        </p:spPr>
      </p:pic>
    </p:spTree>
    <p:extLst>
      <p:ext uri="{BB962C8B-B14F-4D97-AF65-F5344CB8AC3E}">
        <p14:creationId xmlns:p14="http://schemas.microsoft.com/office/powerpoint/2010/main" val="52772709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
          <p:cNvGrpSpPr>
            <a:grpSpLocks/>
          </p:cNvGrpSpPr>
          <p:nvPr>
            <p:custDataLst>
              <p:tags r:id="rId1"/>
            </p:custDataLst>
          </p:nvPr>
        </p:nvGrpSpPr>
        <p:grpSpPr bwMode="auto">
          <a:xfrm>
            <a:off x="684212" y="1412875"/>
            <a:ext cx="7992243" cy="5040461"/>
            <a:chOff x="431" y="890"/>
            <a:chExt cx="4944" cy="2994"/>
          </a:xfrm>
        </p:grpSpPr>
        <p:sp>
          <p:nvSpPr>
            <p:cNvPr id="130063" name="Rectangle 27"/>
            <p:cNvSpPr>
              <a:spLocks noChangeArrowheads="1"/>
            </p:cNvSpPr>
            <p:nvPr/>
          </p:nvSpPr>
          <p:spPr bwMode="auto">
            <a:xfrm>
              <a:off x="431" y="890"/>
              <a:ext cx="4944" cy="2994"/>
            </a:xfrm>
            <a:prstGeom prst="rect">
              <a:avLst/>
            </a:prstGeom>
            <a:solidFill>
              <a:schemeClr val="bg1"/>
            </a:solidFill>
            <a:ln w="9525">
              <a:solidFill>
                <a:schemeClr val="tx1"/>
              </a:solidFill>
              <a:miter lim="800000"/>
              <a:headEnd/>
              <a:tailEnd/>
            </a:ln>
          </p:spPr>
          <p:txBody>
            <a:bodyPr wrap="none" anchor="ctr"/>
            <a:lstStyle/>
            <a:p>
              <a:endParaRPr lang="fr-CA"/>
            </a:p>
          </p:txBody>
        </p:sp>
        <p:grpSp>
          <p:nvGrpSpPr>
            <p:cNvPr id="3" name="Group 28"/>
            <p:cNvGrpSpPr>
              <a:grpSpLocks/>
            </p:cNvGrpSpPr>
            <p:nvPr/>
          </p:nvGrpSpPr>
          <p:grpSpPr bwMode="auto">
            <a:xfrm>
              <a:off x="521" y="981"/>
              <a:ext cx="1588" cy="2812"/>
              <a:chOff x="521" y="981"/>
              <a:chExt cx="1588" cy="2812"/>
            </a:xfrm>
          </p:grpSpPr>
          <p:sp>
            <p:nvSpPr>
              <p:cNvPr id="130065" name="Line 29"/>
              <p:cNvSpPr>
                <a:spLocks noChangeShapeType="1"/>
              </p:cNvSpPr>
              <p:nvPr/>
            </p:nvSpPr>
            <p:spPr bwMode="auto">
              <a:xfrm flipH="1" flipV="1">
                <a:off x="884" y="1207"/>
                <a:ext cx="87" cy="0"/>
              </a:xfrm>
              <a:prstGeom prst="line">
                <a:avLst/>
              </a:prstGeom>
              <a:noFill/>
              <a:ln w="34925">
                <a:solidFill>
                  <a:schemeClr val="tx1"/>
                </a:solidFill>
                <a:round/>
                <a:headEnd/>
                <a:tailEnd/>
              </a:ln>
            </p:spPr>
            <p:txBody>
              <a:bodyPr/>
              <a:lstStyle/>
              <a:p>
                <a:endParaRPr lang="fr-CA"/>
              </a:p>
            </p:txBody>
          </p:sp>
          <p:sp>
            <p:nvSpPr>
              <p:cNvPr id="130066" name="Line 30"/>
              <p:cNvSpPr>
                <a:spLocks noChangeShapeType="1"/>
              </p:cNvSpPr>
              <p:nvPr/>
            </p:nvSpPr>
            <p:spPr bwMode="auto">
              <a:xfrm flipH="1" flipV="1">
                <a:off x="884" y="1616"/>
                <a:ext cx="87" cy="0"/>
              </a:xfrm>
              <a:prstGeom prst="line">
                <a:avLst/>
              </a:prstGeom>
              <a:noFill/>
              <a:ln w="34925">
                <a:solidFill>
                  <a:schemeClr val="tx1"/>
                </a:solidFill>
                <a:round/>
                <a:headEnd/>
                <a:tailEnd/>
              </a:ln>
            </p:spPr>
            <p:txBody>
              <a:bodyPr/>
              <a:lstStyle/>
              <a:p>
                <a:endParaRPr lang="fr-CA"/>
              </a:p>
            </p:txBody>
          </p:sp>
          <p:sp>
            <p:nvSpPr>
              <p:cNvPr id="130067" name="Line 31"/>
              <p:cNvSpPr>
                <a:spLocks noChangeShapeType="1"/>
              </p:cNvSpPr>
              <p:nvPr/>
            </p:nvSpPr>
            <p:spPr bwMode="auto">
              <a:xfrm flipH="1" flipV="1">
                <a:off x="884" y="2115"/>
                <a:ext cx="87" cy="0"/>
              </a:xfrm>
              <a:prstGeom prst="line">
                <a:avLst/>
              </a:prstGeom>
              <a:noFill/>
              <a:ln w="34925">
                <a:solidFill>
                  <a:schemeClr val="tx1"/>
                </a:solidFill>
                <a:round/>
                <a:headEnd/>
                <a:tailEnd/>
              </a:ln>
            </p:spPr>
            <p:txBody>
              <a:bodyPr/>
              <a:lstStyle/>
              <a:p>
                <a:endParaRPr lang="fr-CA"/>
              </a:p>
            </p:txBody>
          </p:sp>
          <p:sp>
            <p:nvSpPr>
              <p:cNvPr id="130068" name="Line 32"/>
              <p:cNvSpPr>
                <a:spLocks noChangeShapeType="1"/>
              </p:cNvSpPr>
              <p:nvPr/>
            </p:nvSpPr>
            <p:spPr bwMode="auto">
              <a:xfrm flipH="1" flipV="1">
                <a:off x="884" y="3067"/>
                <a:ext cx="87" cy="0"/>
              </a:xfrm>
              <a:prstGeom prst="line">
                <a:avLst/>
              </a:prstGeom>
              <a:noFill/>
              <a:ln w="34925">
                <a:solidFill>
                  <a:schemeClr val="tx1"/>
                </a:solidFill>
                <a:round/>
                <a:headEnd/>
                <a:tailEnd/>
              </a:ln>
            </p:spPr>
            <p:txBody>
              <a:bodyPr/>
              <a:lstStyle/>
              <a:p>
                <a:endParaRPr lang="fr-CA"/>
              </a:p>
            </p:txBody>
          </p:sp>
          <p:sp>
            <p:nvSpPr>
              <p:cNvPr id="130069" name="Line 33"/>
              <p:cNvSpPr>
                <a:spLocks noChangeShapeType="1"/>
              </p:cNvSpPr>
              <p:nvPr/>
            </p:nvSpPr>
            <p:spPr bwMode="auto">
              <a:xfrm flipH="1" flipV="1">
                <a:off x="884" y="2614"/>
                <a:ext cx="87" cy="0"/>
              </a:xfrm>
              <a:prstGeom prst="line">
                <a:avLst/>
              </a:prstGeom>
              <a:noFill/>
              <a:ln w="34925">
                <a:solidFill>
                  <a:schemeClr val="tx1"/>
                </a:solidFill>
                <a:round/>
                <a:headEnd/>
                <a:tailEnd/>
              </a:ln>
            </p:spPr>
            <p:txBody>
              <a:bodyPr/>
              <a:lstStyle/>
              <a:p>
                <a:endParaRPr lang="fr-CA"/>
              </a:p>
            </p:txBody>
          </p:sp>
          <p:grpSp>
            <p:nvGrpSpPr>
              <p:cNvPr id="4" name="Group 34"/>
              <p:cNvGrpSpPr>
                <a:grpSpLocks/>
              </p:cNvGrpSpPr>
              <p:nvPr/>
            </p:nvGrpSpPr>
            <p:grpSpPr bwMode="auto">
              <a:xfrm>
                <a:off x="521" y="981"/>
                <a:ext cx="1588" cy="2812"/>
                <a:chOff x="521" y="981"/>
                <a:chExt cx="1588" cy="2812"/>
              </a:xfrm>
            </p:grpSpPr>
            <p:sp>
              <p:nvSpPr>
                <p:cNvPr id="130071" name="Rectangle 35"/>
                <p:cNvSpPr>
                  <a:spLocks noChangeArrowheads="1"/>
                </p:cNvSpPr>
                <p:nvPr/>
              </p:nvSpPr>
              <p:spPr bwMode="auto">
                <a:xfrm>
                  <a:off x="521" y="981"/>
                  <a:ext cx="1588" cy="2812"/>
                </a:xfrm>
                <a:prstGeom prst="rect">
                  <a:avLst/>
                </a:prstGeom>
                <a:noFill/>
                <a:ln w="50800">
                  <a:solidFill>
                    <a:schemeClr val="tx1"/>
                  </a:solidFill>
                  <a:miter lim="800000"/>
                  <a:headEnd/>
                  <a:tailEnd/>
                </a:ln>
              </p:spPr>
              <p:txBody>
                <a:bodyPr wrap="none" anchor="ctr"/>
                <a:lstStyle/>
                <a:p>
                  <a:endParaRPr lang="fr-CA"/>
                </a:p>
              </p:txBody>
            </p:sp>
            <p:sp>
              <p:nvSpPr>
                <p:cNvPr id="130072" name="Line 36"/>
                <p:cNvSpPr>
                  <a:spLocks noChangeShapeType="1"/>
                </p:cNvSpPr>
                <p:nvPr/>
              </p:nvSpPr>
              <p:spPr bwMode="auto">
                <a:xfrm flipH="1" flipV="1">
                  <a:off x="975" y="981"/>
                  <a:ext cx="0" cy="2631"/>
                </a:xfrm>
                <a:prstGeom prst="line">
                  <a:avLst/>
                </a:prstGeom>
                <a:noFill/>
                <a:ln w="34925">
                  <a:solidFill>
                    <a:schemeClr val="tx1"/>
                  </a:solidFill>
                  <a:round/>
                  <a:headEnd/>
                  <a:tailEnd type="triangle" w="med" len="med"/>
                </a:ln>
              </p:spPr>
              <p:txBody>
                <a:bodyPr/>
                <a:lstStyle/>
                <a:p>
                  <a:endParaRPr lang="fr-CA"/>
                </a:p>
              </p:txBody>
            </p:sp>
            <p:sp>
              <p:nvSpPr>
                <p:cNvPr id="130073" name="Text Box 37"/>
                <p:cNvSpPr txBox="1">
                  <a:spLocks noChangeArrowheads="1"/>
                </p:cNvSpPr>
                <p:nvPr/>
              </p:nvSpPr>
              <p:spPr bwMode="auto">
                <a:xfrm>
                  <a:off x="672" y="1026"/>
                  <a:ext cx="301" cy="231"/>
                </a:xfrm>
                <a:prstGeom prst="rect">
                  <a:avLst/>
                </a:prstGeom>
                <a:noFill/>
                <a:ln w="9525">
                  <a:noFill/>
                  <a:miter lim="800000"/>
                  <a:headEnd/>
                  <a:tailEnd/>
                </a:ln>
              </p:spPr>
              <p:txBody>
                <a:bodyPr>
                  <a:spAutoFit/>
                </a:bodyPr>
                <a:lstStyle/>
                <a:p>
                  <a:pPr>
                    <a:spcBef>
                      <a:spcPct val="50000"/>
                    </a:spcBef>
                  </a:pPr>
                  <a:r>
                    <a:rPr lang="fr-CA">
                      <a:solidFill>
                        <a:schemeClr val="folHlink"/>
                      </a:solidFill>
                    </a:rPr>
                    <a:t>10</a:t>
                  </a:r>
                </a:p>
              </p:txBody>
            </p:sp>
            <p:sp>
              <p:nvSpPr>
                <p:cNvPr id="130074" name="Text Box 38"/>
                <p:cNvSpPr txBox="1">
                  <a:spLocks noChangeArrowheads="1"/>
                </p:cNvSpPr>
                <p:nvPr/>
              </p:nvSpPr>
              <p:spPr bwMode="auto">
                <a:xfrm>
                  <a:off x="763" y="2886"/>
                  <a:ext cx="173" cy="231"/>
                </a:xfrm>
                <a:prstGeom prst="rect">
                  <a:avLst/>
                </a:prstGeom>
                <a:noFill/>
                <a:ln w="9525">
                  <a:noFill/>
                  <a:miter lim="800000"/>
                  <a:headEnd/>
                  <a:tailEnd/>
                </a:ln>
              </p:spPr>
              <p:txBody>
                <a:bodyPr>
                  <a:spAutoFit/>
                </a:bodyPr>
                <a:lstStyle/>
                <a:p>
                  <a:pPr>
                    <a:spcBef>
                      <a:spcPct val="50000"/>
                    </a:spcBef>
                  </a:pPr>
                  <a:r>
                    <a:rPr lang="fr-CA">
                      <a:solidFill>
                        <a:schemeClr val="folHlink"/>
                      </a:solidFill>
                    </a:rPr>
                    <a:t>2</a:t>
                  </a:r>
                </a:p>
              </p:txBody>
            </p:sp>
            <p:sp>
              <p:nvSpPr>
                <p:cNvPr id="130075" name="Text Box 39"/>
                <p:cNvSpPr txBox="1">
                  <a:spLocks noChangeArrowheads="1"/>
                </p:cNvSpPr>
                <p:nvPr/>
              </p:nvSpPr>
              <p:spPr bwMode="auto">
                <a:xfrm>
                  <a:off x="763" y="2432"/>
                  <a:ext cx="173" cy="231"/>
                </a:xfrm>
                <a:prstGeom prst="rect">
                  <a:avLst/>
                </a:prstGeom>
                <a:noFill/>
                <a:ln w="9525">
                  <a:noFill/>
                  <a:miter lim="800000"/>
                  <a:headEnd/>
                  <a:tailEnd/>
                </a:ln>
              </p:spPr>
              <p:txBody>
                <a:bodyPr>
                  <a:spAutoFit/>
                </a:bodyPr>
                <a:lstStyle/>
                <a:p>
                  <a:pPr>
                    <a:spcBef>
                      <a:spcPct val="50000"/>
                    </a:spcBef>
                  </a:pPr>
                  <a:r>
                    <a:rPr lang="fr-CA">
                      <a:solidFill>
                        <a:schemeClr val="folHlink"/>
                      </a:solidFill>
                    </a:rPr>
                    <a:t>4</a:t>
                  </a:r>
                </a:p>
              </p:txBody>
            </p:sp>
            <p:sp>
              <p:nvSpPr>
                <p:cNvPr id="130076" name="Text Box 40"/>
                <p:cNvSpPr txBox="1">
                  <a:spLocks noChangeArrowheads="1"/>
                </p:cNvSpPr>
                <p:nvPr/>
              </p:nvSpPr>
              <p:spPr bwMode="auto">
                <a:xfrm>
                  <a:off x="763" y="1933"/>
                  <a:ext cx="173" cy="231"/>
                </a:xfrm>
                <a:prstGeom prst="rect">
                  <a:avLst/>
                </a:prstGeom>
                <a:noFill/>
                <a:ln w="9525">
                  <a:noFill/>
                  <a:miter lim="800000"/>
                  <a:headEnd/>
                  <a:tailEnd/>
                </a:ln>
              </p:spPr>
              <p:txBody>
                <a:bodyPr>
                  <a:spAutoFit/>
                </a:bodyPr>
                <a:lstStyle/>
                <a:p>
                  <a:pPr>
                    <a:spcBef>
                      <a:spcPct val="50000"/>
                    </a:spcBef>
                  </a:pPr>
                  <a:r>
                    <a:rPr lang="fr-CA">
                      <a:solidFill>
                        <a:schemeClr val="folHlink"/>
                      </a:solidFill>
                    </a:rPr>
                    <a:t>6</a:t>
                  </a:r>
                </a:p>
              </p:txBody>
            </p:sp>
            <p:sp>
              <p:nvSpPr>
                <p:cNvPr id="130077" name="Text Box 41"/>
                <p:cNvSpPr txBox="1">
                  <a:spLocks noChangeArrowheads="1"/>
                </p:cNvSpPr>
                <p:nvPr/>
              </p:nvSpPr>
              <p:spPr bwMode="auto">
                <a:xfrm>
                  <a:off x="763" y="1434"/>
                  <a:ext cx="173" cy="231"/>
                </a:xfrm>
                <a:prstGeom prst="rect">
                  <a:avLst/>
                </a:prstGeom>
                <a:noFill/>
                <a:ln w="9525">
                  <a:noFill/>
                  <a:miter lim="800000"/>
                  <a:headEnd/>
                  <a:tailEnd/>
                </a:ln>
              </p:spPr>
              <p:txBody>
                <a:bodyPr>
                  <a:spAutoFit/>
                </a:bodyPr>
                <a:lstStyle/>
                <a:p>
                  <a:pPr>
                    <a:spcBef>
                      <a:spcPct val="50000"/>
                    </a:spcBef>
                  </a:pPr>
                  <a:r>
                    <a:rPr lang="fr-CA">
                      <a:solidFill>
                        <a:schemeClr val="folHlink"/>
                      </a:solidFill>
                    </a:rPr>
                    <a:t>8</a:t>
                  </a:r>
                </a:p>
              </p:txBody>
            </p:sp>
            <p:sp>
              <p:nvSpPr>
                <p:cNvPr id="130078" name="Text Box 42"/>
                <p:cNvSpPr txBox="1">
                  <a:spLocks noChangeArrowheads="1"/>
                </p:cNvSpPr>
                <p:nvPr/>
              </p:nvSpPr>
              <p:spPr bwMode="auto">
                <a:xfrm rot="-5400000">
                  <a:off x="-333" y="2122"/>
                  <a:ext cx="1950" cy="212"/>
                </a:xfrm>
                <a:prstGeom prst="rect">
                  <a:avLst/>
                </a:prstGeom>
                <a:noFill/>
                <a:ln w="9525">
                  <a:noFill/>
                  <a:miter lim="800000"/>
                  <a:headEnd/>
                  <a:tailEnd/>
                </a:ln>
              </p:spPr>
              <p:txBody>
                <a:bodyPr>
                  <a:spAutoFit/>
                </a:bodyPr>
                <a:lstStyle/>
                <a:p>
                  <a:pPr algn="ctr">
                    <a:spcBef>
                      <a:spcPct val="50000"/>
                    </a:spcBef>
                  </a:pPr>
                  <a:r>
                    <a:rPr lang="fr-CA" sz="1600" b="1">
                      <a:solidFill>
                        <a:schemeClr val="folHlink"/>
                      </a:solidFill>
                    </a:rPr>
                    <a:t> Hectares globaux </a:t>
                  </a:r>
                </a:p>
              </p:txBody>
            </p:sp>
            <p:pic>
              <p:nvPicPr>
                <p:cNvPr id="130079" name="Picture 43" descr="bille_bleue">
                  <a:hlinkClick r:id="rId14"/>
                </p:cNvPr>
                <p:cNvPicPr>
                  <a:picLocks noChangeAspect="1" noChangeArrowheads="1"/>
                </p:cNvPicPr>
                <p:nvPr/>
              </p:nvPicPr>
              <p:blipFill>
                <a:blip r:embed="rId15" cstate="print"/>
                <a:srcRect/>
                <a:stretch>
                  <a:fillRect/>
                </a:stretch>
              </p:blipFill>
              <p:spPr bwMode="auto">
                <a:xfrm>
                  <a:off x="1202" y="1706"/>
                  <a:ext cx="433" cy="433"/>
                </a:xfrm>
                <a:prstGeom prst="rect">
                  <a:avLst/>
                </a:prstGeom>
                <a:noFill/>
                <a:ln w="9525">
                  <a:noFill/>
                  <a:miter lim="800000"/>
                  <a:headEnd/>
                  <a:tailEnd/>
                </a:ln>
              </p:spPr>
            </p:pic>
            <p:pic>
              <p:nvPicPr>
                <p:cNvPr id="130080" name="Picture 44" descr="bille_bleue">
                  <a:hlinkClick r:id="rId14"/>
                </p:cNvPr>
                <p:cNvPicPr>
                  <a:picLocks noChangeAspect="1" noChangeArrowheads="1"/>
                </p:cNvPicPr>
                <p:nvPr/>
              </p:nvPicPr>
              <p:blipFill>
                <a:blip r:embed="rId15" cstate="print"/>
                <a:srcRect/>
                <a:stretch>
                  <a:fillRect/>
                </a:stretch>
              </p:blipFill>
              <p:spPr bwMode="auto">
                <a:xfrm>
                  <a:off x="1202" y="3067"/>
                  <a:ext cx="433" cy="433"/>
                </a:xfrm>
                <a:prstGeom prst="rect">
                  <a:avLst/>
                </a:prstGeom>
                <a:noFill/>
                <a:ln w="9525">
                  <a:noFill/>
                  <a:miter lim="800000"/>
                  <a:headEnd/>
                  <a:tailEnd/>
                </a:ln>
              </p:spPr>
            </p:pic>
            <p:pic>
              <p:nvPicPr>
                <p:cNvPr id="130081" name="Picture 45" descr="bille_bleue">
                  <a:hlinkClick r:id="rId14"/>
                </p:cNvPr>
                <p:cNvPicPr>
                  <a:picLocks noChangeAspect="1" noChangeArrowheads="1"/>
                </p:cNvPicPr>
                <p:nvPr/>
              </p:nvPicPr>
              <p:blipFill>
                <a:blip r:embed="rId15" cstate="print"/>
                <a:srcRect/>
                <a:stretch>
                  <a:fillRect/>
                </a:stretch>
              </p:blipFill>
              <p:spPr bwMode="auto">
                <a:xfrm>
                  <a:off x="1202" y="2614"/>
                  <a:ext cx="433" cy="433"/>
                </a:xfrm>
                <a:prstGeom prst="rect">
                  <a:avLst/>
                </a:prstGeom>
                <a:noFill/>
                <a:ln w="9525">
                  <a:noFill/>
                  <a:miter lim="800000"/>
                  <a:headEnd/>
                  <a:tailEnd/>
                </a:ln>
              </p:spPr>
            </p:pic>
            <p:sp>
              <p:nvSpPr>
                <p:cNvPr id="130082" name="Line 46"/>
                <p:cNvSpPr>
                  <a:spLocks noChangeShapeType="1"/>
                </p:cNvSpPr>
                <p:nvPr/>
              </p:nvSpPr>
              <p:spPr bwMode="auto">
                <a:xfrm>
                  <a:off x="839" y="3521"/>
                  <a:ext cx="1134" cy="0"/>
                </a:xfrm>
                <a:prstGeom prst="line">
                  <a:avLst/>
                </a:prstGeom>
                <a:noFill/>
                <a:ln w="38100">
                  <a:solidFill>
                    <a:schemeClr val="tx1"/>
                  </a:solidFill>
                  <a:round/>
                  <a:headEnd/>
                  <a:tailEnd/>
                </a:ln>
              </p:spPr>
              <p:txBody>
                <a:bodyPr/>
                <a:lstStyle/>
                <a:p>
                  <a:endParaRPr lang="fr-CA"/>
                </a:p>
              </p:txBody>
            </p:sp>
            <p:pic>
              <p:nvPicPr>
                <p:cNvPr id="130083" name="Picture 47" descr="bille_bleue">
                  <a:hlinkClick r:id="rId14"/>
                </p:cNvPr>
                <p:cNvPicPr>
                  <a:picLocks noChangeAspect="1" noChangeArrowheads="1"/>
                </p:cNvPicPr>
                <p:nvPr/>
              </p:nvPicPr>
              <p:blipFill>
                <a:blip r:embed="rId15" cstate="print"/>
                <a:srcRect/>
                <a:stretch>
                  <a:fillRect/>
                </a:stretch>
              </p:blipFill>
              <p:spPr bwMode="auto">
                <a:xfrm>
                  <a:off x="1202" y="2160"/>
                  <a:ext cx="433" cy="433"/>
                </a:xfrm>
                <a:prstGeom prst="rect">
                  <a:avLst/>
                </a:prstGeom>
                <a:noFill/>
                <a:ln w="9525">
                  <a:noFill/>
                  <a:miter lim="800000"/>
                  <a:headEnd/>
                  <a:tailEnd/>
                </a:ln>
              </p:spPr>
            </p:pic>
          </p:grpSp>
        </p:grpSp>
      </p:grpSp>
      <p:grpSp>
        <p:nvGrpSpPr>
          <p:cNvPr id="5" name="Group 49"/>
          <p:cNvGrpSpPr>
            <a:grpSpLocks/>
          </p:cNvGrpSpPr>
          <p:nvPr>
            <p:custDataLst>
              <p:tags r:id="rId2"/>
            </p:custDataLst>
          </p:nvPr>
        </p:nvGrpSpPr>
        <p:grpSpPr bwMode="auto">
          <a:xfrm>
            <a:off x="4643438" y="2852936"/>
            <a:ext cx="2447925" cy="2232248"/>
            <a:chOff x="2109" y="1752"/>
            <a:chExt cx="1633" cy="1270"/>
          </a:xfrm>
        </p:grpSpPr>
        <p:sp>
          <p:nvSpPr>
            <p:cNvPr id="130061" name="Line 50"/>
            <p:cNvSpPr>
              <a:spLocks noChangeShapeType="1"/>
            </p:cNvSpPr>
            <p:nvPr/>
          </p:nvSpPr>
          <p:spPr bwMode="auto">
            <a:xfrm>
              <a:off x="2925" y="1752"/>
              <a:ext cx="0" cy="1270"/>
            </a:xfrm>
            <a:prstGeom prst="line">
              <a:avLst/>
            </a:prstGeom>
            <a:noFill/>
            <a:ln w="85725">
              <a:solidFill>
                <a:schemeClr val="tx1"/>
              </a:solidFill>
              <a:round/>
              <a:headEnd type="triangle" w="med" len="med"/>
              <a:tailEnd type="triangle" w="med" len="med"/>
            </a:ln>
          </p:spPr>
          <p:txBody>
            <a:bodyPr/>
            <a:lstStyle/>
            <a:p>
              <a:endParaRPr lang="fr-CA"/>
            </a:p>
          </p:txBody>
        </p:sp>
        <p:sp>
          <p:nvSpPr>
            <p:cNvPr id="130062" name="Rectangle 51"/>
            <p:cNvSpPr>
              <a:spLocks noChangeArrowheads="1"/>
            </p:cNvSpPr>
            <p:nvPr>
              <p:custDataLst>
                <p:tags r:id="rId11"/>
              </p:custDataLst>
            </p:nvPr>
          </p:nvSpPr>
          <p:spPr bwMode="auto">
            <a:xfrm>
              <a:off x="2109" y="2115"/>
              <a:ext cx="1633" cy="404"/>
            </a:xfrm>
            <a:prstGeom prst="rect">
              <a:avLst/>
            </a:prstGeom>
            <a:solidFill>
              <a:schemeClr val="tx2"/>
            </a:solidFill>
            <a:ln w="9525">
              <a:noFill/>
              <a:miter lim="800000"/>
              <a:headEnd/>
              <a:tailEnd/>
            </a:ln>
          </p:spPr>
          <p:txBody>
            <a:bodyPr>
              <a:spAutoFit/>
            </a:bodyPr>
            <a:lstStyle/>
            <a:p>
              <a:pPr algn="ctr"/>
              <a:endParaRPr lang="fr-CA" b="1">
                <a:solidFill>
                  <a:schemeClr val="bg1"/>
                </a:solidFill>
              </a:endParaRPr>
            </a:p>
            <a:p>
              <a:pPr algn="ctr"/>
              <a:r>
                <a:rPr lang="fr-CA" b="1">
                  <a:solidFill>
                    <a:schemeClr val="bg1"/>
                  </a:solidFill>
                </a:rPr>
                <a:t>Déficit écologique </a:t>
              </a:r>
              <a:endParaRPr lang="fr-FR" b="1">
                <a:solidFill>
                  <a:schemeClr val="bg1"/>
                </a:solidFill>
              </a:endParaRPr>
            </a:p>
          </p:txBody>
        </p:sp>
      </p:grpSp>
      <p:grpSp>
        <p:nvGrpSpPr>
          <p:cNvPr id="6" name="Group 52"/>
          <p:cNvGrpSpPr>
            <a:grpSpLocks/>
          </p:cNvGrpSpPr>
          <p:nvPr>
            <p:custDataLst>
              <p:tags r:id="rId3"/>
            </p:custDataLst>
          </p:nvPr>
        </p:nvGrpSpPr>
        <p:grpSpPr bwMode="auto">
          <a:xfrm>
            <a:off x="1547664" y="1556792"/>
            <a:ext cx="6553200" cy="1223962"/>
            <a:chOff x="975" y="935"/>
            <a:chExt cx="4128" cy="771"/>
          </a:xfrm>
        </p:grpSpPr>
        <p:sp>
          <p:nvSpPr>
            <p:cNvPr id="130059" name="Rectangle 53"/>
            <p:cNvSpPr>
              <a:spLocks noChangeArrowheads="1"/>
            </p:cNvSpPr>
            <p:nvPr>
              <p:custDataLst>
                <p:tags r:id="rId9"/>
              </p:custDataLst>
            </p:nvPr>
          </p:nvSpPr>
          <p:spPr bwMode="auto">
            <a:xfrm>
              <a:off x="2608" y="935"/>
              <a:ext cx="2132" cy="712"/>
            </a:xfrm>
            <a:prstGeom prst="rect">
              <a:avLst/>
            </a:prstGeom>
            <a:solidFill>
              <a:srgbClr val="FF0000"/>
            </a:solidFill>
            <a:ln w="9525">
              <a:noFill/>
              <a:miter lim="800000"/>
              <a:headEnd/>
              <a:tailEnd/>
            </a:ln>
          </p:spPr>
          <p:txBody>
            <a:bodyPr>
              <a:spAutoFit/>
            </a:bodyPr>
            <a:lstStyle/>
            <a:p>
              <a:pPr algn="ctr"/>
              <a:r>
                <a:rPr lang="fr-CA" sz="2000" b="1" dirty="0" smtClean="0">
                  <a:solidFill>
                    <a:schemeClr val="bg1"/>
                  </a:solidFill>
                </a:rPr>
                <a:t>2010</a:t>
              </a:r>
              <a:endParaRPr lang="fr-CA" sz="2000" b="1" dirty="0">
                <a:solidFill>
                  <a:schemeClr val="bg1"/>
                </a:solidFill>
              </a:endParaRPr>
            </a:p>
            <a:p>
              <a:pPr algn="ctr"/>
              <a:r>
                <a:rPr lang="fr-FR" sz="1600" b="1" dirty="0">
                  <a:solidFill>
                    <a:schemeClr val="bg1"/>
                  </a:solidFill>
                </a:rPr>
                <a:t>L’empreinte écologique moyenne d’un canadien est de 7.7 </a:t>
              </a:r>
              <a:r>
                <a:rPr lang="fr-FR" sz="1600" b="1" dirty="0" smtClean="0">
                  <a:solidFill>
                    <a:schemeClr val="bg1"/>
                  </a:solidFill>
                </a:rPr>
                <a:t>hectares.</a:t>
              </a:r>
              <a:endParaRPr lang="fr-FR" sz="1600" b="1" dirty="0">
                <a:solidFill>
                  <a:schemeClr val="bg1"/>
                </a:solidFill>
              </a:endParaRPr>
            </a:p>
          </p:txBody>
        </p:sp>
        <p:sp>
          <p:nvSpPr>
            <p:cNvPr id="130060" name="Line 54"/>
            <p:cNvSpPr>
              <a:spLocks noChangeShapeType="1"/>
            </p:cNvSpPr>
            <p:nvPr>
              <p:custDataLst>
                <p:tags r:id="rId10"/>
              </p:custDataLst>
            </p:nvPr>
          </p:nvSpPr>
          <p:spPr bwMode="auto">
            <a:xfrm flipH="1" flipV="1">
              <a:off x="975" y="1706"/>
              <a:ext cx="4128" cy="0"/>
            </a:xfrm>
            <a:prstGeom prst="line">
              <a:avLst/>
            </a:prstGeom>
            <a:noFill/>
            <a:ln w="63500">
              <a:solidFill>
                <a:srgbClr val="FF0000"/>
              </a:solidFill>
              <a:round/>
              <a:headEnd/>
              <a:tailEnd type="triangle" w="med" len="med"/>
            </a:ln>
          </p:spPr>
          <p:txBody>
            <a:bodyPr/>
            <a:lstStyle/>
            <a:p>
              <a:endParaRPr lang="fr-CA"/>
            </a:p>
          </p:txBody>
        </p:sp>
      </p:grpSp>
      <p:grpSp>
        <p:nvGrpSpPr>
          <p:cNvPr id="7" name="Group 55"/>
          <p:cNvGrpSpPr>
            <a:grpSpLocks/>
          </p:cNvGrpSpPr>
          <p:nvPr>
            <p:custDataLst>
              <p:tags r:id="rId4"/>
            </p:custDataLst>
          </p:nvPr>
        </p:nvGrpSpPr>
        <p:grpSpPr bwMode="auto">
          <a:xfrm>
            <a:off x="1547664" y="5157192"/>
            <a:ext cx="6771705" cy="1168400"/>
            <a:chOff x="975" y="3113"/>
            <a:chExt cx="4311" cy="736"/>
          </a:xfrm>
        </p:grpSpPr>
        <p:sp>
          <p:nvSpPr>
            <p:cNvPr id="130056" name="Rectangle 56"/>
            <p:cNvSpPr>
              <a:spLocks noChangeArrowheads="1"/>
            </p:cNvSpPr>
            <p:nvPr>
              <p:custDataLst>
                <p:tags r:id="rId6"/>
              </p:custDataLst>
            </p:nvPr>
          </p:nvSpPr>
          <p:spPr bwMode="auto">
            <a:xfrm>
              <a:off x="2200" y="3519"/>
              <a:ext cx="3086" cy="330"/>
            </a:xfrm>
            <a:prstGeom prst="rect">
              <a:avLst/>
            </a:prstGeom>
            <a:solidFill>
              <a:srgbClr val="008000"/>
            </a:solidFill>
            <a:ln w="9525">
              <a:noFill/>
              <a:miter lim="800000"/>
              <a:headEnd/>
              <a:tailEnd/>
            </a:ln>
          </p:spPr>
          <p:txBody>
            <a:bodyPr anchor="ctr">
              <a:spAutoFit/>
            </a:bodyPr>
            <a:lstStyle/>
            <a:p>
              <a:pPr algn="ctr"/>
              <a:r>
                <a:rPr lang="fr-CA" sz="1400" b="1" dirty="0">
                  <a:solidFill>
                    <a:schemeClr val="bg1"/>
                  </a:solidFill>
                </a:rPr>
                <a:t>La Terre ne compte que </a:t>
              </a:r>
              <a:r>
                <a:rPr lang="fr-CA" sz="1400" b="1" dirty="0" smtClean="0">
                  <a:solidFill>
                    <a:schemeClr val="bg1"/>
                  </a:solidFill>
                </a:rPr>
                <a:t>1,8 hectare productif </a:t>
              </a:r>
              <a:r>
                <a:rPr lang="fr-CA" sz="1400" b="1" dirty="0">
                  <a:solidFill>
                    <a:schemeClr val="bg1"/>
                  </a:solidFill>
                </a:rPr>
                <a:t>pour répondre aux besoins de chaque </a:t>
              </a:r>
              <a:r>
                <a:rPr lang="fr-CA" sz="1400" b="1" dirty="0" smtClean="0">
                  <a:solidFill>
                    <a:schemeClr val="bg1"/>
                  </a:solidFill>
                </a:rPr>
                <a:t>personne.</a:t>
              </a:r>
              <a:endParaRPr lang="fr-CA" sz="1400" b="1" dirty="0">
                <a:solidFill>
                  <a:schemeClr val="bg1"/>
                </a:solidFill>
              </a:endParaRPr>
            </a:p>
          </p:txBody>
        </p:sp>
        <p:sp>
          <p:nvSpPr>
            <p:cNvPr id="130057" name="Text Box 57"/>
            <p:cNvSpPr txBox="1">
              <a:spLocks noChangeArrowheads="1"/>
            </p:cNvSpPr>
            <p:nvPr>
              <p:custDataLst>
                <p:tags r:id="rId7"/>
              </p:custDataLst>
            </p:nvPr>
          </p:nvSpPr>
          <p:spPr bwMode="auto">
            <a:xfrm>
              <a:off x="3198" y="3158"/>
              <a:ext cx="1089" cy="326"/>
            </a:xfrm>
            <a:prstGeom prst="rect">
              <a:avLst/>
            </a:prstGeom>
            <a:solidFill>
              <a:srgbClr val="008000"/>
            </a:solidFill>
            <a:ln w="9525">
              <a:noFill/>
              <a:miter lim="800000"/>
              <a:headEnd/>
              <a:tailEnd/>
            </a:ln>
          </p:spPr>
          <p:txBody>
            <a:bodyPr>
              <a:spAutoFit/>
            </a:bodyPr>
            <a:lstStyle/>
            <a:p>
              <a:pPr algn="ctr">
                <a:spcBef>
                  <a:spcPct val="50000"/>
                </a:spcBef>
              </a:pPr>
              <a:r>
                <a:rPr lang="fr-CA" sz="1400" b="1" dirty="0">
                  <a:solidFill>
                    <a:schemeClr val="bg1"/>
                  </a:solidFill>
                </a:rPr>
                <a:t>Niveau de survie de la Terre</a:t>
              </a:r>
            </a:p>
          </p:txBody>
        </p:sp>
        <p:sp>
          <p:nvSpPr>
            <p:cNvPr id="130058" name="Line 58"/>
            <p:cNvSpPr>
              <a:spLocks noChangeShapeType="1"/>
            </p:cNvSpPr>
            <p:nvPr>
              <p:custDataLst>
                <p:tags r:id="rId8"/>
              </p:custDataLst>
            </p:nvPr>
          </p:nvSpPr>
          <p:spPr bwMode="auto">
            <a:xfrm flipH="1">
              <a:off x="975" y="3113"/>
              <a:ext cx="4128" cy="0"/>
            </a:xfrm>
            <a:prstGeom prst="line">
              <a:avLst/>
            </a:prstGeom>
            <a:noFill/>
            <a:ln w="60325">
              <a:solidFill>
                <a:srgbClr val="008000"/>
              </a:solidFill>
              <a:round/>
              <a:headEnd/>
              <a:tailEnd type="triangle" w="med" len="med"/>
            </a:ln>
          </p:spPr>
          <p:txBody>
            <a:bodyPr/>
            <a:lstStyle/>
            <a:p>
              <a:endParaRPr lang="fr-CA"/>
            </a:p>
          </p:txBody>
        </p:sp>
      </p:grpSp>
      <p:sp>
        <p:nvSpPr>
          <p:cNvPr id="8" name="Titre 7"/>
          <p:cNvSpPr>
            <a:spLocks noGrp="1"/>
          </p:cNvSpPr>
          <p:nvPr>
            <p:ph type="title"/>
            <p:custDataLst>
              <p:tags r:id="rId5"/>
            </p:custDataLst>
          </p:nvPr>
        </p:nvSpPr>
        <p:spPr>
          <a:xfrm>
            <a:off x="532627" y="304800"/>
            <a:ext cx="7786742" cy="796908"/>
          </a:xfrm>
        </p:spPr>
        <p:txBody>
          <a:bodyPr/>
          <a:lstStyle/>
          <a:p>
            <a:r>
              <a:rPr lang="fr-CA" sz="3200" dirty="0" smtClean="0"/>
              <a:t>L’empreinte écologique d’un canadien </a:t>
            </a:r>
            <a:endParaRPr lang="fr-CA" sz="3200" dirty="0"/>
          </a:p>
        </p:txBody>
      </p:sp>
    </p:spTree>
    <p:extLst>
      <p:ext uri="{BB962C8B-B14F-4D97-AF65-F5344CB8AC3E}">
        <p14:creationId xmlns:p14="http://schemas.microsoft.com/office/powerpoint/2010/main" val="355521792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445698" y="228600"/>
            <a:ext cx="8545902" cy="796908"/>
          </a:xfrm>
        </p:spPr>
        <p:txBody>
          <a:bodyPr/>
          <a:lstStyle/>
          <a:p>
            <a:r>
              <a:rPr lang="fr-CA" sz="3200" dirty="0" smtClean="0"/>
              <a:t>Empreinte écologique par rapport à la </a:t>
            </a:r>
            <a:r>
              <a:rPr lang="fr-CA" sz="3200" dirty="0" err="1" smtClean="0"/>
              <a:t>biocapacité</a:t>
            </a:r>
            <a:r>
              <a:rPr lang="fr-CA" sz="3200" dirty="0" smtClean="0"/>
              <a:t> moyenne de la planète </a:t>
            </a:r>
            <a:endParaRPr lang="fr-CA" sz="3200" dirty="0"/>
          </a:p>
        </p:txBody>
      </p:sp>
      <p:pic>
        <p:nvPicPr>
          <p:cNvPr id="8194" name="Picture 2"/>
          <p:cNvPicPr>
            <a:picLocks noChangeAspect="1" noChangeArrowheads="1"/>
          </p:cNvPicPr>
          <p:nvPr>
            <p:custDataLst>
              <p:tags r:id="rId2"/>
            </p:custDataLst>
          </p:nvPr>
        </p:nvPicPr>
        <p:blipFill>
          <a:blip r:embed="rId7">
            <a:extLst>
              <a:ext uri="{28A0092B-C50C-407E-A947-70E740481C1C}">
                <a14:useLocalDpi xmlns:a14="http://schemas.microsoft.com/office/drawing/2010/main" val="0"/>
              </a:ext>
            </a:extLst>
          </a:blip>
          <a:srcRect/>
          <a:stretch>
            <a:fillRect/>
          </a:stretch>
        </p:blipFill>
        <p:spPr bwMode="auto">
          <a:xfrm>
            <a:off x="609600" y="1480631"/>
            <a:ext cx="5495925" cy="44227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custDataLst>
              <p:tags r:id="rId3"/>
            </p:custDataLst>
          </p:nvPr>
        </p:nvSpPr>
        <p:spPr>
          <a:xfrm>
            <a:off x="6521570" y="1480631"/>
            <a:ext cx="2286000" cy="4339650"/>
          </a:xfrm>
          <a:prstGeom prst="rect">
            <a:avLst/>
          </a:prstGeom>
          <a:ln>
            <a:solidFill>
              <a:schemeClr val="accent1"/>
            </a:solidFill>
          </a:ln>
        </p:spPr>
        <p:txBody>
          <a:bodyPr wrap="square">
            <a:spAutoFit/>
          </a:bodyPr>
          <a:lstStyle/>
          <a:p>
            <a:r>
              <a:rPr lang="fr-CA" b="1" dirty="0" smtClean="0">
                <a:solidFill>
                  <a:schemeClr val="tx1">
                    <a:lumMod val="50000"/>
                    <a:lumOff val="50000"/>
                  </a:schemeClr>
                </a:solidFill>
              </a:rPr>
              <a:t>Légende:</a:t>
            </a:r>
          </a:p>
          <a:p>
            <a:endParaRPr lang="fr-CA" b="1" dirty="0" smtClean="0">
              <a:solidFill>
                <a:schemeClr val="tx2">
                  <a:lumMod val="50000"/>
                </a:schemeClr>
              </a:solidFill>
            </a:endParaRPr>
          </a:p>
          <a:p>
            <a:r>
              <a:rPr lang="fr-CA" sz="2000" b="1" dirty="0" smtClean="0">
                <a:solidFill>
                  <a:schemeClr val="tx2">
                    <a:lumMod val="50000"/>
                  </a:schemeClr>
                </a:solidFill>
              </a:rPr>
              <a:t>3 fois</a:t>
            </a:r>
          </a:p>
          <a:p>
            <a:endParaRPr lang="fr-CA" sz="2000" dirty="0"/>
          </a:p>
          <a:p>
            <a:r>
              <a:rPr lang="fr-CA" sz="2000" dirty="0">
                <a:solidFill>
                  <a:schemeClr val="tx2"/>
                </a:solidFill>
              </a:rPr>
              <a:t>de </a:t>
            </a:r>
            <a:r>
              <a:rPr lang="fr-CA" sz="2000" b="1" dirty="0">
                <a:solidFill>
                  <a:schemeClr val="tx2"/>
                </a:solidFill>
              </a:rPr>
              <a:t>2 à 3 </a:t>
            </a:r>
            <a:r>
              <a:rPr lang="fr-CA" sz="2000" b="1" dirty="0" smtClean="0">
                <a:solidFill>
                  <a:schemeClr val="tx2"/>
                </a:solidFill>
              </a:rPr>
              <a:t>fois</a:t>
            </a:r>
          </a:p>
          <a:p>
            <a:endParaRPr lang="fr-CA" sz="2000" dirty="0"/>
          </a:p>
          <a:p>
            <a:r>
              <a:rPr lang="fr-CA" sz="2000" b="1" dirty="0">
                <a:solidFill>
                  <a:schemeClr val="accent4">
                    <a:lumMod val="75000"/>
                  </a:schemeClr>
                </a:solidFill>
              </a:rPr>
              <a:t>de 1 à 2 </a:t>
            </a:r>
            <a:r>
              <a:rPr lang="fr-CA" sz="2000" b="1" dirty="0" smtClean="0">
                <a:solidFill>
                  <a:schemeClr val="accent4">
                    <a:lumMod val="75000"/>
                  </a:schemeClr>
                </a:solidFill>
              </a:rPr>
              <a:t>fois</a:t>
            </a:r>
          </a:p>
          <a:p>
            <a:endParaRPr lang="fr-CA" sz="2000" dirty="0"/>
          </a:p>
          <a:p>
            <a:r>
              <a:rPr lang="fr-CA" sz="2000" b="1" dirty="0">
                <a:solidFill>
                  <a:schemeClr val="accent4">
                    <a:lumMod val="40000"/>
                    <a:lumOff val="60000"/>
                  </a:schemeClr>
                </a:solidFill>
              </a:rPr>
              <a:t>de 1/2 à 1 </a:t>
            </a:r>
            <a:r>
              <a:rPr lang="fr-CA" sz="2000" b="1" dirty="0" smtClean="0">
                <a:solidFill>
                  <a:schemeClr val="accent4">
                    <a:lumMod val="40000"/>
                    <a:lumOff val="60000"/>
                  </a:schemeClr>
                </a:solidFill>
              </a:rPr>
              <a:t>fois</a:t>
            </a:r>
          </a:p>
          <a:p>
            <a:endParaRPr lang="fr-CA" sz="2000" dirty="0"/>
          </a:p>
          <a:p>
            <a:r>
              <a:rPr lang="fr-CA" sz="2000" b="1" dirty="0">
                <a:solidFill>
                  <a:schemeClr val="accent2">
                    <a:lumMod val="40000"/>
                    <a:lumOff val="60000"/>
                  </a:schemeClr>
                </a:solidFill>
              </a:rPr>
              <a:t>&lt; 1/2 fois</a:t>
            </a:r>
          </a:p>
          <a:p>
            <a:endParaRPr lang="fr-CA" sz="2000" dirty="0" smtClean="0"/>
          </a:p>
          <a:p>
            <a:r>
              <a:rPr lang="fr-CA" sz="2000" b="1" dirty="0" smtClean="0">
                <a:solidFill>
                  <a:schemeClr val="accent4">
                    <a:lumMod val="40000"/>
                    <a:lumOff val="60000"/>
                  </a:schemeClr>
                </a:solidFill>
              </a:rPr>
              <a:t>données</a:t>
            </a:r>
            <a:endParaRPr lang="fr-CA" sz="2000" b="1" dirty="0">
              <a:solidFill>
                <a:schemeClr val="accent4">
                  <a:lumMod val="40000"/>
                  <a:lumOff val="60000"/>
                </a:schemeClr>
              </a:solidFill>
            </a:endParaRPr>
          </a:p>
          <a:p>
            <a:r>
              <a:rPr lang="fr-CA" sz="2000" b="1" dirty="0">
                <a:solidFill>
                  <a:schemeClr val="accent4">
                    <a:lumMod val="40000"/>
                    <a:lumOff val="60000"/>
                  </a:schemeClr>
                </a:solidFill>
              </a:rPr>
              <a:t>insuffisantes</a:t>
            </a:r>
          </a:p>
        </p:txBody>
      </p:sp>
      <p:sp>
        <p:nvSpPr>
          <p:cNvPr id="5" name="Rectangle 4"/>
          <p:cNvSpPr/>
          <p:nvPr>
            <p:custDataLst>
              <p:tags r:id="rId4"/>
            </p:custDataLst>
          </p:nvPr>
        </p:nvSpPr>
        <p:spPr>
          <a:xfrm>
            <a:off x="457200" y="5903343"/>
            <a:ext cx="2262158" cy="369332"/>
          </a:xfrm>
          <a:prstGeom prst="rect">
            <a:avLst/>
          </a:prstGeom>
        </p:spPr>
        <p:txBody>
          <a:bodyPr wrap="none">
            <a:spAutoFit/>
          </a:bodyPr>
          <a:lstStyle/>
          <a:p>
            <a:r>
              <a:rPr lang="fr-CA" dirty="0">
                <a:solidFill>
                  <a:schemeClr val="tx1">
                    <a:lumMod val="50000"/>
                    <a:lumOff val="50000"/>
                  </a:schemeClr>
                </a:solidFill>
              </a:rPr>
              <a:t>Source : WWF 2005</a:t>
            </a:r>
          </a:p>
        </p:txBody>
      </p:sp>
    </p:spTree>
    <p:extLst>
      <p:ext uri="{BB962C8B-B14F-4D97-AF65-F5344CB8AC3E}">
        <p14:creationId xmlns:p14="http://schemas.microsoft.com/office/powerpoint/2010/main" val="401477558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Titre 1"/>
          <p:cNvSpPr>
            <a:spLocks noGrp="1"/>
          </p:cNvSpPr>
          <p:nvPr>
            <p:ph type="title"/>
            <p:custDataLst>
              <p:tags r:id="rId1"/>
            </p:custDataLst>
          </p:nvPr>
        </p:nvSpPr>
        <p:spPr bwMode="auto">
          <a:xfrm>
            <a:off x="228600" y="2362200"/>
            <a:ext cx="1981200" cy="3048000"/>
          </a:xfrm>
          <a:noFill/>
          <a:ln>
            <a:miter lim="800000"/>
            <a:headEnd/>
            <a:tailEnd/>
          </a:ln>
        </p:spPr>
        <p:txBody>
          <a:bodyPr vert="horz" wrap="square" lIns="91440" tIns="45720" rIns="91440" bIns="45720" numCol="1" anchor="t" anchorCtr="0" compatLnSpc="1">
            <a:prstTxWarp prst="textNoShape">
              <a:avLst/>
            </a:prstTxWarp>
          </a:bodyPr>
          <a:lstStyle/>
          <a:p>
            <a:pPr algn="ctr" defTabSz="898525">
              <a:tabLst>
                <a:tab pos="898525" algn="l"/>
              </a:tabLst>
            </a:pPr>
            <a:r>
              <a:rPr lang="fr-CA" sz="2400" dirty="0">
                <a:solidFill>
                  <a:srgbClr val="FF6600"/>
                </a:solidFill>
                <a:ea typeface="ヒラギノ角ゴ Pro W3" pitchFamily="16" charset="-128"/>
              </a:rPr>
              <a:t> </a:t>
            </a:r>
            <a:r>
              <a:rPr lang="fr-CA" sz="2400" dirty="0" smtClean="0">
                <a:solidFill>
                  <a:srgbClr val="FF6600"/>
                </a:solidFill>
                <a:ea typeface="ヒラギノ角ゴ Pro W3" pitchFamily="16" charset="-128"/>
              </a:rPr>
              <a:t> Mon empreinte écologique</a:t>
            </a:r>
          </a:p>
        </p:txBody>
      </p:sp>
      <p:pic>
        <p:nvPicPr>
          <p:cNvPr id="128003" name="Picture 3"/>
          <p:cNvPicPr>
            <a:picLocks noGrp="1" noChangeAspect="1" noChangeArrowheads="1"/>
          </p:cNvPicPr>
          <p:nvPr>
            <p:ph sz="quarter" idx="4294967295"/>
            <p:custDataLst>
              <p:tags r:id="rId2"/>
            </p:custDataLst>
          </p:nvPr>
        </p:nvPicPr>
        <p:blipFill>
          <a:blip r:embed="rId6" cstate="print"/>
          <a:srcRect/>
          <a:stretch>
            <a:fillRect/>
          </a:stretch>
        </p:blipFill>
        <p:spPr bwMode="auto">
          <a:xfrm>
            <a:off x="2057400" y="-490723"/>
            <a:ext cx="7109013" cy="7424923"/>
          </a:xfrm>
          <a:prstGeom prst="rect">
            <a:avLst/>
          </a:prstGeom>
          <a:noFill/>
          <a:ln>
            <a:miter lim="800000"/>
            <a:headEnd/>
            <a:tailEnd/>
          </a:ln>
        </p:spPr>
      </p:pic>
      <p:pic>
        <p:nvPicPr>
          <p:cNvPr id="1026" name="Picture 2"/>
          <p:cNvPicPr>
            <a:picLocks noChangeAspect="1" noChangeArrowheads="1"/>
          </p:cNvPicPr>
          <p:nvPr>
            <p:custDataLst>
              <p:tags r:id="rId3"/>
            </p:custDataLst>
          </p:nvPr>
        </p:nvPicPr>
        <p:blipFill>
          <a:blip r:embed="rId7">
            <a:extLst>
              <a:ext uri="{28A0092B-C50C-407E-A947-70E740481C1C}">
                <a14:useLocalDpi xmlns:a14="http://schemas.microsoft.com/office/drawing/2010/main" val="0"/>
              </a:ext>
            </a:extLst>
          </a:blip>
          <a:srcRect/>
          <a:stretch>
            <a:fillRect/>
          </a:stretch>
        </p:blipFill>
        <p:spPr bwMode="auto">
          <a:xfrm>
            <a:off x="2057400" y="-495300"/>
            <a:ext cx="7105650" cy="742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8839416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Titre 1"/>
          <p:cNvSpPr>
            <a:spLocks noGrp="1"/>
          </p:cNvSpPr>
          <p:nvPr>
            <p:ph type="title"/>
            <p:custDataLst>
              <p:tags r:id="rId1"/>
            </p:custDataLst>
          </p:nvPr>
        </p:nvSpPr>
        <p:spPr bwMode="auto">
          <a:xfrm>
            <a:off x="381000" y="2269922"/>
            <a:ext cx="2438400" cy="3477344"/>
          </a:xfrm>
          <a:ln>
            <a:miter lim="800000"/>
            <a:headEnd/>
            <a:tailEnd/>
          </a:ln>
        </p:spPr>
        <p:txBody>
          <a:bodyPr vert="horz" wrap="square" lIns="91440" tIns="45720" rIns="91440" bIns="45720" numCol="1" anchor="t" anchorCtr="0" compatLnSpc="1">
            <a:prstTxWarp prst="textNoShape">
              <a:avLst/>
            </a:prstTxWarp>
            <a:noAutofit/>
          </a:bodyPr>
          <a:lstStyle/>
          <a:p>
            <a:pPr algn="ctr" defTabSz="898525">
              <a:tabLst>
                <a:tab pos="898525" algn="l"/>
              </a:tabLst>
              <a:defRPr/>
            </a:pPr>
            <a:r>
              <a:rPr lang="fr-CA" dirty="0" smtClean="0">
                <a:solidFill>
                  <a:srgbClr val="FF6600"/>
                </a:solidFill>
                <a:latin typeface="Arial" charset="0"/>
                <a:ea typeface="ヒラギノ角ゴ Pro W3" pitchFamily="16" charset="-128"/>
                <a:cs typeface="Arial" charset="0"/>
              </a:rPr>
              <a:t>Mon empreinte écologique</a:t>
            </a:r>
            <a:r>
              <a:rPr lang="fr-CA" sz="2000" dirty="0">
                <a:solidFill>
                  <a:srgbClr val="FF6600"/>
                </a:solidFill>
                <a:latin typeface="Arial" charset="0"/>
                <a:ea typeface="ヒラギノ角ゴ Pro W3" pitchFamily="16" charset="-128"/>
                <a:cs typeface="Arial" charset="0"/>
              </a:rPr>
              <a:t> </a:t>
            </a:r>
            <a:r>
              <a:rPr lang="fr-CA" dirty="0" smtClean="0">
                <a:solidFill>
                  <a:srgbClr val="FF6600"/>
                </a:solidFill>
                <a:latin typeface="Arial" charset="0"/>
                <a:ea typeface="ヒラギノ角ゴ Pro W3" pitchFamily="16" charset="-128"/>
                <a:cs typeface="Arial" charset="0"/>
              </a:rPr>
              <a:t>(suite)</a:t>
            </a:r>
          </a:p>
        </p:txBody>
      </p:sp>
      <p:pic>
        <p:nvPicPr>
          <p:cNvPr id="129027" name="Picture 4"/>
          <p:cNvPicPr>
            <a:picLocks noGrp="1" noChangeAspect="1" noChangeArrowheads="1"/>
          </p:cNvPicPr>
          <p:nvPr>
            <p:ph sz="quarter" idx="4294967295"/>
            <p:custDataLst>
              <p:tags r:id="rId2"/>
            </p:custDataLst>
          </p:nvPr>
        </p:nvPicPr>
        <p:blipFill>
          <a:blip r:embed="rId7" cstate="print"/>
          <a:srcRect/>
          <a:stretch>
            <a:fillRect/>
          </a:stretch>
        </p:blipFill>
        <p:spPr bwMode="auto">
          <a:xfrm>
            <a:off x="2895600" y="-443485"/>
            <a:ext cx="6248400" cy="7529348"/>
          </a:xfrm>
          <a:prstGeom prst="rect">
            <a:avLst/>
          </a:prstGeom>
          <a:noFill/>
          <a:ln>
            <a:miter lim="800000"/>
            <a:headEnd/>
            <a:tailEnd/>
          </a:ln>
        </p:spPr>
      </p:pic>
      <p:sp>
        <p:nvSpPr>
          <p:cNvPr id="2" name="ZoneTexte 1"/>
          <p:cNvSpPr txBox="1"/>
          <p:nvPr>
            <p:custDataLst>
              <p:tags r:id="rId3"/>
            </p:custDataLst>
          </p:nvPr>
        </p:nvSpPr>
        <p:spPr>
          <a:xfrm>
            <a:off x="4953000" y="5562600"/>
            <a:ext cx="3733800" cy="369332"/>
          </a:xfrm>
          <a:prstGeom prst="rect">
            <a:avLst/>
          </a:prstGeom>
          <a:noFill/>
        </p:spPr>
        <p:txBody>
          <a:bodyPr wrap="square" rtlCol="0">
            <a:spAutoFit/>
          </a:bodyPr>
          <a:lstStyle/>
          <a:p>
            <a:endParaRPr lang="fr-CA" dirty="0"/>
          </a:p>
        </p:txBody>
      </p:sp>
      <p:pic>
        <p:nvPicPr>
          <p:cNvPr id="2050" name="Picture 2"/>
          <p:cNvPicPr>
            <a:picLocks noChangeAspect="1" noChangeArrowheads="1"/>
          </p:cNvPicPr>
          <p:nvPr>
            <p:custDataLst>
              <p:tags r:id="rId4"/>
            </p:custDataLst>
          </p:nvPr>
        </p:nvPicPr>
        <p:blipFill>
          <a:blip r:embed="rId8">
            <a:extLst>
              <a:ext uri="{28A0092B-C50C-407E-A947-70E740481C1C}">
                <a14:useLocalDpi xmlns:a14="http://schemas.microsoft.com/office/drawing/2010/main" val="0"/>
              </a:ext>
            </a:extLst>
          </a:blip>
          <a:srcRect/>
          <a:stretch>
            <a:fillRect/>
          </a:stretch>
        </p:blipFill>
        <p:spPr bwMode="auto">
          <a:xfrm>
            <a:off x="2895600" y="-457200"/>
            <a:ext cx="6248400" cy="7534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5223406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title"/>
            <p:custDataLst>
              <p:tags r:id="rId1"/>
            </p:custDataLst>
          </p:nvPr>
        </p:nvSpPr>
        <p:spPr>
          <a:xfrm>
            <a:off x="381000" y="488952"/>
            <a:ext cx="8334404" cy="796908"/>
          </a:xfrm>
        </p:spPr>
        <p:txBody>
          <a:bodyPr/>
          <a:lstStyle/>
          <a:p>
            <a:r>
              <a:rPr lang="fr-CA" sz="3200" dirty="0" smtClean="0"/>
              <a:t>3 – Mon empreinte écologique (échange) </a:t>
            </a:r>
            <a:endParaRPr lang="fr-CA" sz="3200" dirty="0"/>
          </a:p>
        </p:txBody>
      </p:sp>
      <p:sp>
        <p:nvSpPr>
          <p:cNvPr id="8" name="Espace réservé du texte 7"/>
          <p:cNvSpPr>
            <a:spLocks noGrp="1"/>
          </p:cNvSpPr>
          <p:nvPr>
            <p:ph type="body" sz="quarter" idx="15"/>
            <p:custDataLst>
              <p:tags r:id="rId2"/>
            </p:custDataLst>
          </p:nvPr>
        </p:nvSpPr>
        <p:spPr>
          <a:xfrm>
            <a:off x="428625" y="1571612"/>
            <a:ext cx="8286750" cy="4752988"/>
          </a:xfrm>
        </p:spPr>
        <p:txBody>
          <a:bodyPr>
            <a:normAutofit/>
          </a:bodyPr>
          <a:lstStyle/>
          <a:p>
            <a:endParaRPr lang="fr-CA" dirty="0" smtClean="0"/>
          </a:p>
          <a:p>
            <a:endParaRPr lang="fr-CA" dirty="0"/>
          </a:p>
          <a:p>
            <a:endParaRPr lang="fr-CA" dirty="0" smtClean="0"/>
          </a:p>
          <a:p>
            <a:endParaRPr lang="fr-CA" dirty="0"/>
          </a:p>
          <a:p>
            <a:pPr lvl="1"/>
            <a:endParaRPr lang="fr-CA" dirty="0" smtClean="0"/>
          </a:p>
          <a:p>
            <a:pPr lvl="1"/>
            <a:r>
              <a:rPr lang="fr-CA" dirty="0" smtClean="0">
                <a:solidFill>
                  <a:schemeClr val="tx1">
                    <a:lumMod val="50000"/>
                    <a:lumOff val="50000"/>
                  </a:schemeClr>
                </a:solidFill>
              </a:rPr>
              <a:t>1 hectare = 10 000 mètres²</a:t>
            </a:r>
          </a:p>
          <a:p>
            <a:pPr lvl="1"/>
            <a:r>
              <a:rPr lang="fr-CA" dirty="0" smtClean="0">
                <a:solidFill>
                  <a:schemeClr val="tx1">
                    <a:lumMod val="50000"/>
                    <a:lumOff val="50000"/>
                  </a:schemeClr>
                </a:solidFill>
              </a:rPr>
              <a:t>Capacité de la Terre = 1,9 hectare par personne (environ 2 terrains de football)</a:t>
            </a:r>
          </a:p>
          <a:p>
            <a:pPr lvl="1"/>
            <a:endParaRPr lang="fr-CA" dirty="0" smtClean="0"/>
          </a:p>
        </p:txBody>
      </p:sp>
      <p:graphicFrame>
        <p:nvGraphicFramePr>
          <p:cNvPr id="5" name="Tableau 4"/>
          <p:cNvGraphicFramePr>
            <a:graphicFrameLocks noGrp="1"/>
          </p:cNvGraphicFramePr>
          <p:nvPr>
            <p:custDataLst>
              <p:tags r:id="rId3"/>
            </p:custDataLst>
            <p:extLst>
              <p:ext uri="{D42A27DB-BD31-4B8C-83A1-F6EECF244321}">
                <p14:modId xmlns:p14="http://schemas.microsoft.com/office/powerpoint/2010/main" val="3103881739"/>
              </p:ext>
            </p:extLst>
          </p:nvPr>
        </p:nvGraphicFramePr>
        <p:xfrm>
          <a:off x="1295400" y="1524000"/>
          <a:ext cx="6096000" cy="2225040"/>
        </p:xfrm>
        <a:graphic>
          <a:graphicData uri="http://schemas.openxmlformats.org/drawingml/2006/table">
            <a:tbl>
              <a:tblPr firstRow="1" bandRow="1">
                <a:tableStyleId>{5C22544A-7EE6-4342-B048-85BDC9FD1C3A}</a:tableStyleId>
              </a:tblPr>
              <a:tblGrid>
                <a:gridCol w="3048000"/>
                <a:gridCol w="3048000"/>
              </a:tblGrid>
              <a:tr h="370840">
                <a:tc>
                  <a:txBody>
                    <a:bodyPr/>
                    <a:lstStyle/>
                    <a:p>
                      <a:pPr algn="ctr"/>
                      <a:r>
                        <a:rPr lang="fr-CA" dirty="0" smtClean="0"/>
                        <a:t>Total</a:t>
                      </a:r>
                      <a:r>
                        <a:rPr lang="fr-CA" baseline="0" dirty="0" smtClean="0"/>
                        <a:t> des points</a:t>
                      </a:r>
                      <a:endParaRPr lang="fr-CA" dirty="0"/>
                    </a:p>
                  </a:txBody>
                  <a:tcPr/>
                </a:tc>
                <a:tc>
                  <a:txBody>
                    <a:bodyPr/>
                    <a:lstStyle/>
                    <a:p>
                      <a:pPr algn="ctr"/>
                      <a:r>
                        <a:rPr lang="fr-CA" dirty="0" smtClean="0"/>
                        <a:t>Mon empreinte écologique</a:t>
                      </a:r>
                      <a:endParaRPr lang="fr-CA" dirty="0"/>
                    </a:p>
                  </a:txBody>
                  <a:tcPr/>
                </a:tc>
              </a:tr>
              <a:tr h="370840">
                <a:tc>
                  <a:txBody>
                    <a:bodyPr/>
                    <a:lstStyle/>
                    <a:p>
                      <a:pPr algn="ctr"/>
                      <a:r>
                        <a:rPr lang="fr-CA" dirty="0" smtClean="0">
                          <a:solidFill>
                            <a:schemeClr val="tx1">
                              <a:lumMod val="65000"/>
                              <a:lumOff val="35000"/>
                            </a:schemeClr>
                          </a:solidFill>
                        </a:rPr>
                        <a:t>Moins de 150 points</a:t>
                      </a:r>
                      <a:endParaRPr lang="fr-CA" dirty="0">
                        <a:solidFill>
                          <a:schemeClr val="tx1">
                            <a:lumMod val="65000"/>
                            <a:lumOff val="35000"/>
                          </a:schemeClr>
                        </a:solidFill>
                      </a:endParaRPr>
                    </a:p>
                  </a:txBody>
                  <a:tcPr/>
                </a:tc>
                <a:tc>
                  <a:txBody>
                    <a:bodyPr/>
                    <a:lstStyle/>
                    <a:p>
                      <a:r>
                        <a:rPr lang="fr-CA" dirty="0" smtClean="0">
                          <a:solidFill>
                            <a:schemeClr val="tx1">
                              <a:lumMod val="65000"/>
                              <a:lumOff val="35000"/>
                            </a:schemeClr>
                          </a:solidFill>
                        </a:rPr>
                        <a:t>4 hectares (ha)</a:t>
                      </a:r>
                      <a:endParaRPr lang="fr-CA" dirty="0">
                        <a:solidFill>
                          <a:schemeClr val="tx1">
                            <a:lumMod val="65000"/>
                            <a:lumOff val="35000"/>
                          </a:schemeClr>
                        </a:solidFill>
                      </a:endParaRPr>
                    </a:p>
                  </a:txBody>
                  <a:tcPr/>
                </a:tc>
              </a:tr>
              <a:tr h="370840">
                <a:tc>
                  <a:txBody>
                    <a:bodyPr/>
                    <a:lstStyle/>
                    <a:p>
                      <a:pPr algn="ctr"/>
                      <a:r>
                        <a:rPr lang="fr-CA" dirty="0" smtClean="0">
                          <a:solidFill>
                            <a:schemeClr val="tx1">
                              <a:lumMod val="65000"/>
                              <a:lumOff val="35000"/>
                            </a:schemeClr>
                          </a:solidFill>
                        </a:rPr>
                        <a:t>De 150 à 350</a:t>
                      </a:r>
                      <a:endParaRPr lang="fr-CA" dirty="0">
                        <a:solidFill>
                          <a:schemeClr val="tx1">
                            <a:lumMod val="65000"/>
                            <a:lumOff val="35000"/>
                          </a:schemeClr>
                        </a:solidFill>
                      </a:endParaRPr>
                    </a:p>
                  </a:txBody>
                  <a:tcPr/>
                </a:tc>
                <a:tc>
                  <a:txBody>
                    <a:bodyPr/>
                    <a:lstStyle/>
                    <a:p>
                      <a:r>
                        <a:rPr lang="fr-CA" dirty="0" smtClean="0">
                          <a:solidFill>
                            <a:schemeClr val="tx1">
                              <a:lumMod val="65000"/>
                              <a:lumOff val="35000"/>
                            </a:schemeClr>
                          </a:solidFill>
                        </a:rPr>
                        <a:t>4 – 6 ha</a:t>
                      </a:r>
                      <a:endParaRPr lang="fr-CA" dirty="0">
                        <a:solidFill>
                          <a:schemeClr val="tx1">
                            <a:lumMod val="65000"/>
                            <a:lumOff val="35000"/>
                          </a:schemeClr>
                        </a:solidFill>
                      </a:endParaRPr>
                    </a:p>
                  </a:txBody>
                  <a:tcPr/>
                </a:tc>
              </a:tr>
              <a:tr h="370840">
                <a:tc>
                  <a:txBody>
                    <a:bodyPr/>
                    <a:lstStyle/>
                    <a:p>
                      <a:pPr algn="ctr"/>
                      <a:r>
                        <a:rPr lang="fr-CA" dirty="0" smtClean="0">
                          <a:solidFill>
                            <a:schemeClr val="tx1">
                              <a:lumMod val="65000"/>
                              <a:lumOff val="35000"/>
                            </a:schemeClr>
                          </a:solidFill>
                        </a:rPr>
                        <a:t>De</a:t>
                      </a:r>
                      <a:r>
                        <a:rPr lang="fr-CA" baseline="0" dirty="0" smtClean="0">
                          <a:solidFill>
                            <a:schemeClr val="tx1">
                              <a:lumMod val="65000"/>
                              <a:lumOff val="35000"/>
                            </a:schemeClr>
                          </a:solidFill>
                        </a:rPr>
                        <a:t> 351 à 550</a:t>
                      </a:r>
                      <a:endParaRPr lang="fr-CA" dirty="0">
                        <a:solidFill>
                          <a:schemeClr val="tx1">
                            <a:lumMod val="65000"/>
                            <a:lumOff val="35000"/>
                          </a:schemeClr>
                        </a:solidFill>
                      </a:endParaRPr>
                    </a:p>
                  </a:txBody>
                  <a:tcPr/>
                </a:tc>
                <a:tc>
                  <a:txBody>
                    <a:bodyPr/>
                    <a:lstStyle/>
                    <a:p>
                      <a:r>
                        <a:rPr lang="fr-CA" dirty="0" smtClean="0">
                          <a:solidFill>
                            <a:schemeClr val="tx1">
                              <a:lumMod val="65000"/>
                              <a:lumOff val="35000"/>
                            </a:schemeClr>
                          </a:solidFill>
                        </a:rPr>
                        <a:t>6 – 7,7 ha</a:t>
                      </a:r>
                      <a:endParaRPr lang="fr-CA" dirty="0">
                        <a:solidFill>
                          <a:schemeClr val="tx1">
                            <a:lumMod val="65000"/>
                            <a:lumOff val="35000"/>
                          </a:schemeClr>
                        </a:solidFill>
                      </a:endParaRPr>
                    </a:p>
                  </a:txBody>
                  <a:tcPr/>
                </a:tc>
              </a:tr>
              <a:tr h="370840">
                <a:tc>
                  <a:txBody>
                    <a:bodyPr/>
                    <a:lstStyle/>
                    <a:p>
                      <a:pPr algn="ctr"/>
                      <a:r>
                        <a:rPr lang="fr-CA" dirty="0" smtClean="0">
                          <a:solidFill>
                            <a:schemeClr val="tx1">
                              <a:lumMod val="65000"/>
                              <a:lumOff val="35000"/>
                            </a:schemeClr>
                          </a:solidFill>
                        </a:rPr>
                        <a:t>De 551 à 750</a:t>
                      </a:r>
                      <a:endParaRPr lang="fr-CA" dirty="0">
                        <a:solidFill>
                          <a:schemeClr val="tx1">
                            <a:lumMod val="65000"/>
                            <a:lumOff val="35000"/>
                          </a:schemeClr>
                        </a:solidFill>
                      </a:endParaRPr>
                    </a:p>
                  </a:txBody>
                  <a:tcPr/>
                </a:tc>
                <a:tc>
                  <a:txBody>
                    <a:bodyPr/>
                    <a:lstStyle/>
                    <a:p>
                      <a:r>
                        <a:rPr lang="fr-CA" dirty="0" smtClean="0">
                          <a:solidFill>
                            <a:schemeClr val="tx1">
                              <a:lumMod val="65000"/>
                              <a:lumOff val="35000"/>
                            </a:schemeClr>
                          </a:solidFill>
                        </a:rPr>
                        <a:t>7,8</a:t>
                      </a:r>
                      <a:r>
                        <a:rPr lang="fr-CA" baseline="0" dirty="0" smtClean="0">
                          <a:solidFill>
                            <a:schemeClr val="tx1">
                              <a:lumMod val="65000"/>
                              <a:lumOff val="35000"/>
                            </a:schemeClr>
                          </a:solidFill>
                        </a:rPr>
                        <a:t> – 10 ha</a:t>
                      </a:r>
                      <a:endParaRPr lang="fr-CA" dirty="0">
                        <a:solidFill>
                          <a:schemeClr val="tx1">
                            <a:lumMod val="65000"/>
                            <a:lumOff val="35000"/>
                          </a:schemeClr>
                        </a:solidFill>
                      </a:endParaRPr>
                    </a:p>
                  </a:txBody>
                  <a:tcPr/>
                </a:tc>
              </a:tr>
              <a:tr h="370840">
                <a:tc>
                  <a:txBody>
                    <a:bodyPr/>
                    <a:lstStyle/>
                    <a:p>
                      <a:pPr algn="ctr"/>
                      <a:r>
                        <a:rPr lang="fr-CA" dirty="0" smtClean="0">
                          <a:solidFill>
                            <a:schemeClr val="tx1">
                              <a:lumMod val="65000"/>
                              <a:lumOff val="35000"/>
                            </a:schemeClr>
                          </a:solidFill>
                        </a:rPr>
                        <a:t>Plus</a:t>
                      </a:r>
                      <a:r>
                        <a:rPr lang="fr-CA" baseline="0" dirty="0" smtClean="0">
                          <a:solidFill>
                            <a:schemeClr val="tx1">
                              <a:lumMod val="65000"/>
                              <a:lumOff val="35000"/>
                            </a:schemeClr>
                          </a:solidFill>
                        </a:rPr>
                        <a:t> de 750</a:t>
                      </a:r>
                      <a:endParaRPr lang="fr-CA" dirty="0">
                        <a:solidFill>
                          <a:schemeClr val="tx1">
                            <a:lumMod val="65000"/>
                            <a:lumOff val="35000"/>
                          </a:schemeClr>
                        </a:solidFill>
                      </a:endParaRPr>
                    </a:p>
                  </a:txBody>
                  <a:tcPr/>
                </a:tc>
                <a:tc>
                  <a:txBody>
                    <a:bodyPr/>
                    <a:lstStyle/>
                    <a:p>
                      <a:r>
                        <a:rPr lang="fr-CA" dirty="0" smtClean="0">
                          <a:solidFill>
                            <a:schemeClr val="tx1">
                              <a:lumMod val="65000"/>
                              <a:lumOff val="35000"/>
                            </a:schemeClr>
                          </a:solidFill>
                        </a:rPr>
                        <a:t>Plus</a:t>
                      </a:r>
                      <a:r>
                        <a:rPr lang="fr-CA" baseline="0" dirty="0" smtClean="0">
                          <a:solidFill>
                            <a:schemeClr val="tx1">
                              <a:lumMod val="65000"/>
                              <a:lumOff val="35000"/>
                            </a:schemeClr>
                          </a:solidFill>
                        </a:rPr>
                        <a:t> de 10 ha</a:t>
                      </a:r>
                      <a:endParaRPr lang="fr-CA" dirty="0">
                        <a:solidFill>
                          <a:schemeClr val="tx1">
                            <a:lumMod val="65000"/>
                            <a:lumOff val="35000"/>
                          </a:schemeClr>
                        </a:solidFill>
                      </a:endParaRPr>
                    </a:p>
                  </a:txBody>
                  <a:tcPr/>
                </a:tc>
              </a:tr>
            </a:tbl>
          </a:graphicData>
        </a:graphic>
      </p:graphicFrame>
    </p:spTree>
    <p:extLst>
      <p:ext uri="{BB962C8B-B14F-4D97-AF65-F5344CB8AC3E}">
        <p14:creationId xmlns:p14="http://schemas.microsoft.com/office/powerpoint/2010/main" val="283468936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457200" y="228600"/>
            <a:ext cx="7786742" cy="796908"/>
          </a:xfrm>
        </p:spPr>
        <p:txBody>
          <a:bodyPr/>
          <a:lstStyle/>
          <a:p>
            <a:r>
              <a:rPr lang="fr-CA" sz="3200" dirty="0" smtClean="0"/>
              <a:t>Constats généraux </a:t>
            </a:r>
            <a:endParaRPr lang="fr-CA" sz="3200" dirty="0"/>
          </a:p>
        </p:txBody>
      </p:sp>
      <p:sp>
        <p:nvSpPr>
          <p:cNvPr id="3" name="Espace réservé du texte 2"/>
          <p:cNvSpPr>
            <a:spLocks noGrp="1"/>
          </p:cNvSpPr>
          <p:nvPr>
            <p:ph type="body" sz="quarter" idx="15"/>
            <p:custDataLst>
              <p:tags r:id="rId2"/>
            </p:custDataLst>
          </p:nvPr>
        </p:nvSpPr>
        <p:spPr>
          <a:xfrm>
            <a:off x="476250" y="1295400"/>
            <a:ext cx="8286750" cy="3857625"/>
          </a:xfrm>
        </p:spPr>
        <p:txBody>
          <a:bodyPr/>
          <a:lstStyle/>
          <a:p>
            <a:pPr>
              <a:buFont typeface="+mj-lt"/>
              <a:buAutoNum type="arabicPeriod"/>
            </a:pPr>
            <a:r>
              <a:rPr lang="fr-CA" dirty="0" smtClean="0">
                <a:solidFill>
                  <a:schemeClr val="tx1">
                    <a:lumMod val="50000"/>
                    <a:lumOff val="50000"/>
                  </a:schemeClr>
                </a:solidFill>
              </a:rPr>
              <a:t>Nous sommes confrontés à des enjeux économiques, environnementaux et sociaux interdépendants.</a:t>
            </a:r>
          </a:p>
          <a:p>
            <a:pPr>
              <a:buFont typeface="+mj-lt"/>
              <a:buAutoNum type="arabicPeriod"/>
            </a:pPr>
            <a:r>
              <a:rPr lang="fr-CA" dirty="0" smtClean="0">
                <a:solidFill>
                  <a:schemeClr val="tx1">
                    <a:lumMod val="50000"/>
                    <a:lumOff val="50000"/>
                  </a:schemeClr>
                </a:solidFill>
              </a:rPr>
              <a:t>Ces enjeux concernent tant les sociétés que les organisations et les citoyens. </a:t>
            </a:r>
          </a:p>
          <a:p>
            <a:pPr>
              <a:buFont typeface="+mj-lt"/>
              <a:buAutoNum type="arabicPeriod"/>
            </a:pPr>
            <a:r>
              <a:rPr lang="fr-CA" dirty="0" smtClean="0">
                <a:solidFill>
                  <a:schemeClr val="tx1">
                    <a:lumMod val="50000"/>
                    <a:lumOff val="50000"/>
                  </a:schemeClr>
                </a:solidFill>
              </a:rPr>
              <a:t>Le modèle économique actuel de croissance ne permet pas de résoudre ces enjeux.</a:t>
            </a:r>
            <a:endParaRPr lang="fr-CA" dirty="0">
              <a:solidFill>
                <a:schemeClr val="tx1">
                  <a:lumMod val="50000"/>
                  <a:lumOff val="50000"/>
                </a:schemeClr>
              </a:solidFill>
            </a:endParaRPr>
          </a:p>
        </p:txBody>
      </p:sp>
      <p:sp>
        <p:nvSpPr>
          <p:cNvPr id="4" name="ZoneTexte 3"/>
          <p:cNvSpPr txBox="1"/>
          <p:nvPr>
            <p:custDataLst>
              <p:tags r:id="rId3"/>
            </p:custDataLst>
          </p:nvPr>
        </p:nvSpPr>
        <p:spPr>
          <a:xfrm>
            <a:off x="533400" y="5048837"/>
            <a:ext cx="8229600" cy="1384995"/>
          </a:xfrm>
          <a:prstGeom prst="rect">
            <a:avLst/>
          </a:prstGeom>
          <a:solidFill>
            <a:schemeClr val="accent1">
              <a:lumMod val="40000"/>
              <a:lumOff val="60000"/>
            </a:schemeClr>
          </a:solidFill>
          <a:ln>
            <a:solidFill>
              <a:schemeClr val="tx1"/>
            </a:solidFill>
            <a:prstDash val="solid"/>
          </a:ln>
          <a:effectLst>
            <a:glow rad="63500">
              <a:schemeClr val="accent1">
                <a:satMod val="175000"/>
                <a:alpha val="40000"/>
              </a:schemeClr>
            </a:glow>
          </a:effectLst>
        </p:spPr>
        <p:txBody>
          <a:bodyPr wrap="square" rtlCol="0">
            <a:spAutoFit/>
          </a:bodyPr>
          <a:lstStyle/>
          <a:p>
            <a:pPr algn="ctr"/>
            <a:r>
              <a:rPr lang="fr-CA" sz="2800" dirty="0" smtClean="0">
                <a:solidFill>
                  <a:schemeClr val="tx1">
                    <a:lumMod val="65000"/>
                    <a:lumOff val="35000"/>
                  </a:schemeClr>
                </a:solidFill>
              </a:rPr>
              <a:t>Notre qualité de vie future dépend des changements que nous apportons aujourd’hui à nos façons de faire.</a:t>
            </a:r>
            <a:endParaRPr lang="fr-CA" sz="2800" dirty="0">
              <a:solidFill>
                <a:schemeClr val="tx1">
                  <a:lumMod val="65000"/>
                  <a:lumOff val="35000"/>
                </a:schemeClr>
              </a:solidFill>
            </a:endParaRPr>
          </a:p>
        </p:txBody>
      </p:sp>
      <p:sp>
        <p:nvSpPr>
          <p:cNvPr id="6" name="Flèche vers le bas 5"/>
          <p:cNvSpPr/>
          <p:nvPr>
            <p:custDataLst>
              <p:tags r:id="rId4"/>
            </p:custDataLst>
          </p:nvPr>
        </p:nvSpPr>
        <p:spPr>
          <a:xfrm>
            <a:off x="4387193" y="4495800"/>
            <a:ext cx="413407" cy="47683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26546673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re 1"/>
          <p:cNvSpPr>
            <a:spLocks noGrp="1"/>
          </p:cNvSpPr>
          <p:nvPr>
            <p:ph type="title"/>
            <p:custDataLst>
              <p:tags r:id="rId1"/>
            </p:custDataLst>
          </p:nvPr>
        </p:nvSpPr>
        <p:spPr bwMode="auto">
          <a:xfrm>
            <a:off x="381000" y="214313"/>
            <a:ext cx="8458200" cy="10048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defTabSz="898525">
              <a:tabLst>
                <a:tab pos="898525" algn="l"/>
              </a:tabLst>
            </a:pPr>
            <a:r>
              <a:rPr lang="fr-CA" sz="3200" dirty="0" smtClean="0">
                <a:latin typeface="Arial" charset="0"/>
                <a:ea typeface="ヒラギノ角ゴ Pro W3" pitchFamily="16" charset="-128"/>
                <a:cs typeface="Arial" charset="0"/>
              </a:rPr>
              <a:t>Objectif de l’atelier</a:t>
            </a:r>
          </a:p>
        </p:txBody>
      </p:sp>
      <p:sp>
        <p:nvSpPr>
          <p:cNvPr id="3" name="Espace réservé du texte 2"/>
          <p:cNvSpPr>
            <a:spLocks noGrp="1"/>
          </p:cNvSpPr>
          <p:nvPr>
            <p:ph type="body" sz="quarter" idx="15"/>
            <p:custDataLst>
              <p:tags r:id="rId2"/>
            </p:custDataLst>
          </p:nvPr>
        </p:nvSpPr>
        <p:spPr>
          <a:xfrm>
            <a:off x="457200" y="1295400"/>
            <a:ext cx="8382000" cy="4495800"/>
          </a:xfrm>
        </p:spPr>
        <p:txBody>
          <a:bodyPr>
            <a:normAutofit/>
          </a:bodyPr>
          <a:lstStyle/>
          <a:p>
            <a:pPr marL="0" indent="0">
              <a:buNone/>
              <a:defRPr/>
            </a:pPr>
            <a:endParaRPr lang="fr-CA" b="1" dirty="0" smtClean="0">
              <a:solidFill>
                <a:srgbClr val="F68222"/>
              </a:solidFill>
            </a:endParaRPr>
          </a:p>
          <a:p>
            <a:pPr marL="0" indent="0" algn="ctr">
              <a:lnSpc>
                <a:spcPct val="100000"/>
              </a:lnSpc>
              <a:buNone/>
              <a:defRPr/>
            </a:pPr>
            <a:r>
              <a:rPr lang="fr-CA" sz="3200" dirty="0" smtClean="0">
                <a:solidFill>
                  <a:schemeClr val="tx1">
                    <a:lumMod val="50000"/>
                    <a:lumOff val="50000"/>
                  </a:schemeClr>
                </a:solidFill>
              </a:rPr>
              <a:t>Permettre à tous les employés de </a:t>
            </a:r>
            <a:r>
              <a:rPr lang="fr-CA" sz="3200" dirty="0" smtClean="0">
                <a:solidFill>
                  <a:srgbClr val="FF0000"/>
                </a:solidFill>
              </a:rPr>
              <a:t>l’organisation</a:t>
            </a:r>
            <a:r>
              <a:rPr lang="fr-CA" sz="3200" dirty="0" smtClean="0">
                <a:solidFill>
                  <a:schemeClr val="tx1">
                    <a:lumMod val="50000"/>
                    <a:lumOff val="50000"/>
                  </a:schemeClr>
                </a:solidFill>
              </a:rPr>
              <a:t> d’intégrer des notions de développement durable pour mieux comprendre son application et l’intérêt de participer activement à sa mise en œuvre.</a:t>
            </a:r>
            <a:endParaRPr lang="fr-CA" sz="3200" dirty="0">
              <a:solidFill>
                <a:schemeClr val="tx1">
                  <a:lumMod val="50000"/>
                  <a:lumOff val="50000"/>
                </a:schemeClr>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457200" y="304800"/>
            <a:ext cx="7786742" cy="796908"/>
          </a:xfrm>
        </p:spPr>
        <p:txBody>
          <a:bodyPr/>
          <a:lstStyle/>
          <a:p>
            <a:r>
              <a:rPr lang="fr-CA" sz="3200" dirty="0" smtClean="0"/>
              <a:t>Définition du développement durable</a:t>
            </a:r>
            <a:endParaRPr lang="fr-CA" sz="3200" dirty="0"/>
          </a:p>
        </p:txBody>
      </p:sp>
      <p:sp>
        <p:nvSpPr>
          <p:cNvPr id="3" name="Espace réservé du texte 2"/>
          <p:cNvSpPr>
            <a:spLocks noGrp="1"/>
          </p:cNvSpPr>
          <p:nvPr>
            <p:ph type="body" sz="quarter" idx="15"/>
            <p:custDataLst>
              <p:tags r:id="rId2"/>
            </p:custDataLst>
          </p:nvPr>
        </p:nvSpPr>
        <p:spPr>
          <a:xfrm>
            <a:off x="457200" y="1511569"/>
            <a:ext cx="7877175" cy="5181600"/>
          </a:xfrm>
        </p:spPr>
        <p:txBody>
          <a:bodyPr>
            <a:normAutofit/>
          </a:bodyPr>
          <a:lstStyle/>
          <a:p>
            <a:pPr marL="0" indent="0">
              <a:buNone/>
            </a:pPr>
            <a:r>
              <a:rPr lang="fr-CA" b="1" i="1" dirty="0" smtClean="0">
                <a:solidFill>
                  <a:schemeClr val="tx1">
                    <a:lumMod val="50000"/>
                    <a:lumOff val="50000"/>
                  </a:schemeClr>
                </a:solidFill>
                <a:effectLst>
                  <a:outerShdw blurRad="38100" dist="38100" dir="2700000" algn="tl">
                    <a:srgbClr val="000000">
                      <a:alpha val="43137"/>
                    </a:srgbClr>
                  </a:outerShdw>
                </a:effectLst>
              </a:rPr>
              <a:t>« </a:t>
            </a:r>
            <a:r>
              <a:rPr lang="fr-CA" b="1" i="1" dirty="0">
                <a:solidFill>
                  <a:schemeClr val="tx1">
                    <a:lumMod val="50000"/>
                    <a:lumOff val="50000"/>
                  </a:schemeClr>
                </a:solidFill>
                <a:effectLst>
                  <a:outerShdw blurRad="38100" dist="38100" dir="2700000" algn="tl">
                    <a:srgbClr val="000000">
                      <a:alpha val="43137"/>
                    </a:srgbClr>
                  </a:outerShdw>
                </a:effectLst>
              </a:rPr>
              <a:t>Le développement durable est un développement qui répond aux besoins du présent sans compromettre la capacité des générations futures à répondre aux leurs. » </a:t>
            </a:r>
          </a:p>
          <a:p>
            <a:pPr marL="0" indent="0">
              <a:buNone/>
            </a:pPr>
            <a:endParaRPr lang="fr-CA" dirty="0" smtClean="0"/>
          </a:p>
          <a:p>
            <a:pPr marL="0" indent="0">
              <a:buNone/>
            </a:pPr>
            <a:endParaRPr lang="fr-CA" dirty="0" smtClean="0"/>
          </a:p>
          <a:p>
            <a:pPr marL="0" indent="0">
              <a:buNone/>
            </a:pPr>
            <a:r>
              <a:rPr lang="fr-CA" sz="2400" dirty="0" smtClean="0">
                <a:solidFill>
                  <a:schemeClr val="tx1">
                    <a:lumMod val="50000"/>
                    <a:lumOff val="50000"/>
                  </a:schemeClr>
                </a:solidFill>
              </a:rPr>
              <a:t>Gro </a:t>
            </a:r>
            <a:r>
              <a:rPr lang="fr-CA" sz="2400" dirty="0">
                <a:solidFill>
                  <a:schemeClr val="tx1">
                    <a:lumMod val="50000"/>
                    <a:lumOff val="50000"/>
                  </a:schemeClr>
                </a:solidFill>
              </a:rPr>
              <a:t>Harlem Brundtland </a:t>
            </a:r>
          </a:p>
          <a:p>
            <a:pPr marL="0" indent="0">
              <a:buNone/>
            </a:pPr>
            <a:r>
              <a:rPr lang="fr-CA" sz="2400" dirty="0">
                <a:solidFill>
                  <a:schemeClr val="tx1">
                    <a:lumMod val="50000"/>
                    <a:lumOff val="50000"/>
                  </a:schemeClr>
                </a:solidFill>
              </a:rPr>
              <a:t>Rapport Brundtland, 1987 </a:t>
            </a:r>
          </a:p>
        </p:txBody>
      </p:sp>
      <p:pic>
        <p:nvPicPr>
          <p:cNvPr id="10242" name="Picture 2"/>
          <p:cNvPicPr>
            <a:picLocks noChangeAspect="1" noChangeArrowheads="1"/>
          </p:cNvPicPr>
          <p:nvPr>
            <p:custDataLst>
              <p:tags r:id="rId3"/>
            </p:custDataLst>
          </p:nvPr>
        </p:nvPicPr>
        <p:blipFill>
          <a:blip r:embed="rId7" cstate="print">
            <a:extLst>
              <a:ext uri="{28A0092B-C50C-407E-A947-70E740481C1C}">
                <a14:useLocalDpi xmlns:a14="http://schemas.microsoft.com/office/drawing/2010/main" val="0"/>
              </a:ext>
            </a:extLst>
          </a:blip>
          <a:srcRect/>
          <a:stretch>
            <a:fillRect/>
          </a:stretch>
        </p:blipFill>
        <p:spPr bwMode="auto">
          <a:xfrm>
            <a:off x="6787353" y="3276600"/>
            <a:ext cx="1857632" cy="2329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custDataLst>
              <p:tags r:id="rId4"/>
            </p:custDataLst>
          </p:nvPr>
        </p:nvPicPr>
        <p:blipFill>
          <a:blip r:embed="rId8">
            <a:extLst>
              <a:ext uri="{28A0092B-C50C-407E-A947-70E740481C1C}">
                <a14:useLocalDpi xmlns:a14="http://schemas.microsoft.com/office/drawing/2010/main" val="0"/>
              </a:ext>
            </a:extLst>
          </a:blip>
          <a:srcRect/>
          <a:stretch>
            <a:fillRect/>
          </a:stretch>
        </p:blipFill>
        <p:spPr bwMode="auto">
          <a:xfrm>
            <a:off x="4727274" y="3886200"/>
            <a:ext cx="1778281" cy="245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1437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423848" y="14287"/>
            <a:ext cx="8334404" cy="1004910"/>
          </a:xfrm>
        </p:spPr>
        <p:txBody>
          <a:bodyPr>
            <a:normAutofit/>
          </a:bodyPr>
          <a:lstStyle/>
          <a:p>
            <a:r>
              <a:rPr lang="fr-CA" sz="3200" dirty="0" smtClean="0"/>
              <a:t>La trilogie classique des objectifs du développement durable</a:t>
            </a:r>
            <a:endParaRPr lang="fr-CA" sz="3200" dirty="0"/>
          </a:p>
        </p:txBody>
      </p:sp>
      <p:pic>
        <p:nvPicPr>
          <p:cNvPr id="1026" name="Picture 2" descr="Fichier:Schéma du développement durable.svg">
            <a:hlinkClick r:id="rId7"/>
          </p:cNvPr>
          <p:cNvPicPr>
            <a:picLocks noChangeAspect="1" noChangeArrowheads="1"/>
          </p:cNvPicPr>
          <p:nvPr>
            <p:custDataLst>
              <p:tags r:id="rId2"/>
            </p:custDataLst>
          </p:nvPr>
        </p:nvPicPr>
        <p:blipFill>
          <a:blip r:embed="rId8">
            <a:extLst>
              <a:ext uri="{28A0092B-C50C-407E-A947-70E740481C1C}">
                <a14:useLocalDpi xmlns:a14="http://schemas.microsoft.com/office/drawing/2010/main" val="0"/>
              </a:ext>
            </a:extLst>
          </a:blip>
          <a:srcRect/>
          <a:stretch>
            <a:fillRect/>
          </a:stretch>
        </p:blipFill>
        <p:spPr bwMode="auto">
          <a:xfrm>
            <a:off x="990600" y="1371600"/>
            <a:ext cx="4838700" cy="40386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CraigF\AppData\Local\Microsoft\Windows\Temporary Internet Files\Content.IE5\3ZV5X0HJ\MC900292574[1].wmf"/>
          <p:cNvPicPr>
            <a:picLocks noChangeAspect="1" noChangeArrowheads="1"/>
          </p:cNvPicPr>
          <p:nvPr>
            <p:custDataLst>
              <p:tags r:id="rId3"/>
            </p:custDataLst>
          </p:nvPr>
        </p:nvPicPr>
        <p:blipFill>
          <a:blip r:embed="rId9" cstate="print">
            <a:extLst>
              <a:ext uri="{28A0092B-C50C-407E-A947-70E740481C1C}">
                <a14:useLocalDpi xmlns:a14="http://schemas.microsoft.com/office/drawing/2010/main" val="0"/>
              </a:ext>
            </a:extLst>
          </a:blip>
          <a:srcRect/>
          <a:stretch>
            <a:fillRect/>
          </a:stretch>
        </p:blipFill>
        <p:spPr bwMode="auto">
          <a:xfrm>
            <a:off x="6629400" y="2404269"/>
            <a:ext cx="1717675" cy="1744662"/>
          </a:xfrm>
          <a:prstGeom prst="rect">
            <a:avLst/>
          </a:prstGeom>
          <a:noFill/>
          <a:extLst>
            <a:ext uri="{909E8E84-426E-40DD-AFC4-6F175D3DCCD1}">
              <a14:hiddenFill xmlns:a14="http://schemas.microsoft.com/office/drawing/2010/main">
                <a:solidFill>
                  <a:srgbClr val="FFFFFF"/>
                </a:solidFill>
              </a14:hiddenFill>
            </a:ext>
          </a:extLst>
        </p:spPr>
      </p:pic>
      <p:sp>
        <p:nvSpPr>
          <p:cNvPr id="3" name="ZoneTexte 2"/>
          <p:cNvSpPr txBox="1"/>
          <p:nvPr>
            <p:custDataLst>
              <p:tags r:id="rId4"/>
            </p:custDataLst>
          </p:nvPr>
        </p:nvSpPr>
        <p:spPr>
          <a:xfrm>
            <a:off x="0" y="0"/>
            <a:ext cx="3810000" cy="1270000"/>
          </a:xfrm>
          <a:prstGeom prst="rect">
            <a:avLst/>
          </a:prstGeom>
          <a:noFill/>
        </p:spPr>
        <p:txBody>
          <a:bodyPr vert="horz" rtlCol="0">
            <a:spAutoFit/>
          </a:bodyPr>
          <a:lstStyle/>
          <a:p>
            <a:endParaRPr lang="fr-CA"/>
          </a:p>
        </p:txBody>
      </p:sp>
    </p:spTree>
    <p:extLst>
      <p:ext uri="{BB962C8B-B14F-4D97-AF65-F5344CB8AC3E}">
        <p14:creationId xmlns:p14="http://schemas.microsoft.com/office/powerpoint/2010/main" val="8840956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Espace réservé du texte 5"/>
          <p:cNvSpPr>
            <a:spLocks noGrp="1"/>
          </p:cNvSpPr>
          <p:nvPr>
            <p:ph type="body" sz="quarter" idx="15"/>
            <p:custDataLst>
              <p:tags r:id="rId1"/>
            </p:custDataLst>
          </p:nvPr>
        </p:nvSpPr>
        <p:spPr/>
        <p:txBody>
          <a:bodyPr/>
          <a:lstStyle/>
          <a:p>
            <a:pPr marL="173038" indent="-173038"/>
            <a:endParaRPr lang="en-CA" sz="2400" dirty="0" smtClean="0">
              <a:solidFill>
                <a:srgbClr val="595959"/>
              </a:solidFill>
              <a:latin typeface="Arial" charset="0"/>
              <a:ea typeface="ヒラギノ角ゴ Pro W3"/>
              <a:cs typeface="Arial" charset="0"/>
            </a:endParaRPr>
          </a:p>
          <a:p>
            <a:pPr marL="173038" indent="-173038"/>
            <a:endParaRPr lang="en-CA" sz="2400" dirty="0" smtClean="0">
              <a:solidFill>
                <a:srgbClr val="595959"/>
              </a:solidFill>
              <a:latin typeface="Arial" charset="0"/>
              <a:ea typeface="ヒラギノ角ゴ Pro W3"/>
              <a:cs typeface="Arial" charset="0"/>
            </a:endParaRPr>
          </a:p>
        </p:txBody>
      </p:sp>
      <p:sp>
        <p:nvSpPr>
          <p:cNvPr id="4" name="Rectangle 3"/>
          <p:cNvSpPr/>
          <p:nvPr>
            <p:custDataLst>
              <p:tags r:id="rId2"/>
            </p:custDataLst>
          </p:nvPr>
        </p:nvSpPr>
        <p:spPr>
          <a:xfrm>
            <a:off x="342900" y="76200"/>
            <a:ext cx="8659688" cy="584775"/>
          </a:xfrm>
          <a:prstGeom prst="rect">
            <a:avLst/>
          </a:prstGeom>
        </p:spPr>
        <p:txBody>
          <a:bodyPr wrap="square">
            <a:spAutoFit/>
          </a:bodyPr>
          <a:lstStyle/>
          <a:p>
            <a:pPr marL="0" lvl="1"/>
            <a:r>
              <a:rPr lang="en-CA" sz="3200" b="1" dirty="0" smtClean="0">
                <a:solidFill>
                  <a:srgbClr val="FF6600"/>
                </a:solidFill>
                <a:latin typeface="Arial" pitchFamily="34" charset="0"/>
                <a:ea typeface="ヒラギノ角ゴ Pro W3"/>
                <a:cs typeface="Arial" pitchFamily="34" charset="0"/>
              </a:rPr>
              <a:t>Déjà, des </a:t>
            </a:r>
            <a:r>
              <a:rPr lang="en-CA" sz="3200" b="1" dirty="0" err="1" smtClean="0">
                <a:solidFill>
                  <a:srgbClr val="FF6600"/>
                </a:solidFill>
                <a:latin typeface="Arial" pitchFamily="34" charset="0"/>
                <a:ea typeface="ヒラギノ角ゴ Pro W3"/>
                <a:cs typeface="Arial" pitchFamily="34" charset="0"/>
              </a:rPr>
              <a:t>gestes</a:t>
            </a:r>
            <a:r>
              <a:rPr lang="en-CA" sz="3200" b="1" dirty="0" smtClean="0">
                <a:solidFill>
                  <a:srgbClr val="FF6600"/>
                </a:solidFill>
                <a:latin typeface="Arial" pitchFamily="34" charset="0"/>
                <a:ea typeface="ヒラギノ角ゴ Pro W3"/>
                <a:cs typeface="Arial" pitchFamily="34" charset="0"/>
              </a:rPr>
              <a:t> qui </a:t>
            </a:r>
            <a:r>
              <a:rPr lang="en-CA" sz="3200" b="1" dirty="0" err="1" smtClean="0">
                <a:solidFill>
                  <a:srgbClr val="FF6600"/>
                </a:solidFill>
                <a:latin typeface="Arial" pitchFamily="34" charset="0"/>
                <a:ea typeface="ヒラギノ角ゴ Pro W3"/>
                <a:cs typeface="Arial" pitchFamily="34" charset="0"/>
              </a:rPr>
              <a:t>comptent</a:t>
            </a:r>
            <a:r>
              <a:rPr lang="en-CA" sz="3200" b="1" dirty="0" smtClean="0">
                <a:solidFill>
                  <a:srgbClr val="FF6600"/>
                </a:solidFill>
                <a:latin typeface="Arial" pitchFamily="34" charset="0"/>
                <a:ea typeface="ヒラギノ角ゴ Pro W3"/>
                <a:cs typeface="Arial" pitchFamily="34" charset="0"/>
              </a:rPr>
              <a:t>!</a:t>
            </a:r>
            <a:endParaRPr lang="en-CA" sz="3200" b="1" dirty="0">
              <a:solidFill>
                <a:srgbClr val="FF6600"/>
              </a:solidFill>
              <a:latin typeface="Arial" pitchFamily="34" charset="0"/>
              <a:ea typeface="ヒラギノ角ゴ Pro W3"/>
              <a:cs typeface="Arial" pitchFamily="34" charset="0"/>
            </a:endParaRPr>
          </a:p>
        </p:txBody>
      </p:sp>
      <p:pic>
        <p:nvPicPr>
          <p:cNvPr id="7" name="Image 6" descr="AddValYou-developpement-durable.jpg"/>
          <p:cNvPicPr>
            <a:picLocks noChangeAspect="1"/>
          </p:cNvPicPr>
          <p:nvPr>
            <p:custDataLst>
              <p:tags r:id="rId3"/>
            </p:custDataLst>
          </p:nvPr>
        </p:nvPicPr>
        <p:blipFill>
          <a:blip r:embed="rId7" cstate="print"/>
          <a:stretch>
            <a:fillRect/>
          </a:stretch>
        </p:blipFill>
        <p:spPr>
          <a:xfrm>
            <a:off x="1763688" y="1484784"/>
            <a:ext cx="6120680" cy="4075652"/>
          </a:xfrm>
          <a:prstGeom prst="rect">
            <a:avLst/>
          </a:prstGeom>
        </p:spPr>
      </p:pic>
      <p:sp>
        <p:nvSpPr>
          <p:cNvPr id="2" name="ZoneTexte 1"/>
          <p:cNvSpPr txBox="1"/>
          <p:nvPr>
            <p:custDataLst>
              <p:tags r:id="rId4"/>
            </p:custDataLst>
          </p:nvPr>
        </p:nvSpPr>
        <p:spPr>
          <a:xfrm>
            <a:off x="0" y="0"/>
            <a:ext cx="3810000" cy="1270000"/>
          </a:xfrm>
          <a:prstGeom prst="rect">
            <a:avLst/>
          </a:prstGeom>
          <a:noFill/>
        </p:spPr>
        <p:txBody>
          <a:bodyPr vert="horz" rtlCol="0">
            <a:spAutoFit/>
          </a:bodyPr>
          <a:lstStyle/>
          <a:p>
            <a:endParaRPr lang="fr-CA"/>
          </a:p>
        </p:txBody>
      </p:sp>
    </p:spTree>
    <p:extLst>
      <p:ext uri="{BB962C8B-B14F-4D97-AF65-F5344CB8AC3E}">
        <p14:creationId xmlns:p14="http://schemas.microsoft.com/office/powerpoint/2010/main" val="376471741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descr="chocolat-equitable-noel.jpg"/>
          <p:cNvPicPr>
            <a:picLocks noChangeAspect="1"/>
          </p:cNvPicPr>
          <p:nvPr>
            <p:custDataLst>
              <p:tags r:id="rId1"/>
            </p:custDataLst>
          </p:nvPr>
        </p:nvPicPr>
        <p:blipFill>
          <a:blip r:embed="rId12" cstate="print"/>
          <a:stretch>
            <a:fillRect/>
          </a:stretch>
        </p:blipFill>
        <p:spPr>
          <a:xfrm>
            <a:off x="3275856" y="3717032"/>
            <a:ext cx="1800200" cy="1800200"/>
          </a:xfrm>
          <a:prstGeom prst="rect">
            <a:avLst/>
          </a:prstGeom>
        </p:spPr>
      </p:pic>
      <p:sp>
        <p:nvSpPr>
          <p:cNvPr id="104449" name="Title 5"/>
          <p:cNvSpPr>
            <a:spLocks noGrp="1"/>
          </p:cNvSpPr>
          <p:nvPr>
            <p:ph type="title"/>
            <p:custDataLst>
              <p:tags r:id="rId2"/>
            </p:custDataLst>
          </p:nvPr>
        </p:nvSpPr>
        <p:spPr>
          <a:xfrm>
            <a:off x="798642" y="262520"/>
            <a:ext cx="7786742" cy="796908"/>
          </a:xfrm>
        </p:spPr>
        <p:txBody>
          <a:bodyPr anchor="t">
            <a:normAutofit/>
          </a:bodyPr>
          <a:lstStyle/>
          <a:p>
            <a:pPr defTabSz="898525">
              <a:tabLst>
                <a:tab pos="898525" algn="l"/>
              </a:tabLst>
            </a:pPr>
            <a:r>
              <a:rPr lang="fr-CA" sz="3200" dirty="0" smtClean="0">
                <a:solidFill>
                  <a:srgbClr val="FF6600"/>
                </a:solidFill>
                <a:latin typeface="Arial" charset="0"/>
                <a:ea typeface="ヒラギノ角ゴ Pro W3"/>
                <a:cs typeface="Arial" charset="0"/>
              </a:rPr>
              <a:t> </a:t>
            </a:r>
          </a:p>
        </p:txBody>
      </p:sp>
      <p:sp>
        <p:nvSpPr>
          <p:cNvPr id="7" name="Content Placeholder 6"/>
          <p:cNvSpPr>
            <a:spLocks noGrp="1"/>
          </p:cNvSpPr>
          <p:nvPr>
            <p:ph type="body" sz="quarter" idx="15"/>
            <p:custDataLst>
              <p:tags r:id="rId3"/>
            </p:custDataLst>
          </p:nvPr>
        </p:nvSpPr>
        <p:spPr>
          <a:xfrm>
            <a:off x="461714" y="1776790"/>
            <a:ext cx="8286750" cy="1204922"/>
          </a:xfrm>
        </p:spPr>
        <p:txBody>
          <a:bodyPr rtlCol="0">
            <a:noAutofit/>
          </a:bodyPr>
          <a:lstStyle/>
          <a:p>
            <a:pPr marL="171450" indent="-171450" fontAlgn="auto">
              <a:spcAft>
                <a:spcPts val="0"/>
              </a:spcAft>
              <a:defRPr/>
            </a:pPr>
            <a:r>
              <a:rPr lang="en-CA" sz="2400" b="1" dirty="0" smtClean="0"/>
              <a:t>Pour la cause (TOMS)</a:t>
            </a:r>
          </a:p>
          <a:p>
            <a:pPr marL="0" indent="0" fontAlgn="auto">
              <a:spcAft>
                <a:spcPts val="0"/>
              </a:spcAft>
              <a:buNone/>
              <a:defRPr/>
            </a:pPr>
            <a:endParaRPr lang="en-CA" sz="1600" b="1" dirty="0" smtClean="0"/>
          </a:p>
          <a:p>
            <a:pPr marL="171450" indent="-171450" algn="r" fontAlgn="auto">
              <a:spcAft>
                <a:spcPts val="0"/>
              </a:spcAft>
              <a:defRPr/>
            </a:pPr>
            <a:r>
              <a:rPr lang="en-CA" sz="2400" b="1" dirty="0" smtClean="0"/>
              <a:t> </a:t>
            </a:r>
            <a:r>
              <a:rPr lang="en-CA" sz="2400" b="1" dirty="0" err="1" smtClean="0"/>
              <a:t>Récupération</a:t>
            </a:r>
            <a:r>
              <a:rPr lang="en-CA" sz="2400" b="1" dirty="0" smtClean="0"/>
              <a:t> d’un </a:t>
            </a:r>
            <a:r>
              <a:rPr lang="en-CA" sz="2400" b="1" dirty="0" err="1" smtClean="0"/>
              <a:t>produit</a:t>
            </a:r>
            <a:r>
              <a:rPr lang="en-CA" sz="2400" b="1" dirty="0" smtClean="0"/>
              <a:t> </a:t>
            </a:r>
            <a:r>
              <a:rPr lang="en-CA" sz="2400" b="1" dirty="0" err="1" smtClean="0"/>
              <a:t>électronique</a:t>
            </a:r>
            <a:endParaRPr lang="en-CA" sz="2400" b="1" dirty="0" smtClean="0"/>
          </a:p>
          <a:p>
            <a:pPr marL="0" indent="0" fontAlgn="auto">
              <a:spcAft>
                <a:spcPts val="0"/>
              </a:spcAft>
              <a:buNone/>
              <a:defRPr/>
            </a:pPr>
            <a:endParaRPr lang="en-CA" sz="2400" b="1" dirty="0" smtClean="0"/>
          </a:p>
          <a:p>
            <a:pPr marL="171450" indent="-171450" fontAlgn="auto">
              <a:spcAft>
                <a:spcPts val="0"/>
              </a:spcAft>
              <a:defRPr/>
            </a:pPr>
            <a:r>
              <a:rPr lang="en-CA" sz="2400" b="1" dirty="0" smtClean="0"/>
              <a:t> </a:t>
            </a:r>
            <a:r>
              <a:rPr lang="en-CA" sz="2400" b="1" dirty="0" err="1" smtClean="0"/>
              <a:t>Produits</a:t>
            </a:r>
            <a:r>
              <a:rPr lang="en-CA" sz="2400" b="1" dirty="0" smtClean="0"/>
              <a:t> </a:t>
            </a:r>
            <a:r>
              <a:rPr lang="en-CA" sz="2400" b="1" dirty="0" err="1" smtClean="0"/>
              <a:t>équitables</a:t>
            </a:r>
            <a:endParaRPr lang="en-CA" sz="2400" b="1" dirty="0" smtClean="0"/>
          </a:p>
          <a:p>
            <a:pPr marL="171450" indent="-171450" fontAlgn="auto">
              <a:spcAft>
                <a:spcPts val="0"/>
              </a:spcAft>
              <a:defRPr/>
            </a:pPr>
            <a:endParaRPr lang="en-CA" sz="1600" b="1" dirty="0" smtClean="0"/>
          </a:p>
          <a:p>
            <a:pPr marL="0" indent="0" fontAlgn="auto">
              <a:lnSpc>
                <a:spcPct val="100000"/>
              </a:lnSpc>
              <a:spcAft>
                <a:spcPts val="0"/>
              </a:spcAft>
              <a:buNone/>
              <a:defRPr/>
            </a:pPr>
            <a:endParaRPr lang="en-CA" sz="1600" b="1" dirty="0" smtClean="0"/>
          </a:p>
          <a:p>
            <a:pPr marL="0" indent="0" fontAlgn="auto">
              <a:lnSpc>
                <a:spcPct val="100000"/>
              </a:lnSpc>
              <a:spcAft>
                <a:spcPts val="0"/>
              </a:spcAft>
              <a:buNone/>
              <a:defRPr/>
            </a:pPr>
            <a:endParaRPr lang="en-CA" sz="2400" b="1" dirty="0" smtClean="0"/>
          </a:p>
          <a:p>
            <a:pPr marL="171450" indent="-171450" fontAlgn="auto">
              <a:lnSpc>
                <a:spcPct val="100000"/>
              </a:lnSpc>
              <a:spcAft>
                <a:spcPts val="0"/>
              </a:spcAft>
              <a:defRPr/>
            </a:pPr>
            <a:r>
              <a:rPr lang="en-CA" sz="2400" b="1" dirty="0" err="1" smtClean="0"/>
              <a:t>Vêtements</a:t>
            </a:r>
            <a:r>
              <a:rPr lang="en-CA" sz="2400" b="1" dirty="0" smtClean="0"/>
              <a:t> fait de </a:t>
            </a:r>
          </a:p>
          <a:p>
            <a:pPr marL="0" indent="0" fontAlgn="auto">
              <a:lnSpc>
                <a:spcPct val="100000"/>
              </a:lnSpc>
              <a:spcAft>
                <a:spcPts val="0"/>
              </a:spcAft>
              <a:buNone/>
              <a:defRPr/>
            </a:pPr>
            <a:r>
              <a:rPr lang="en-CA" sz="2400" b="1" dirty="0" err="1" smtClean="0"/>
              <a:t>matières</a:t>
            </a:r>
            <a:r>
              <a:rPr lang="en-CA" sz="2400" b="1" dirty="0" smtClean="0"/>
              <a:t> </a:t>
            </a:r>
            <a:r>
              <a:rPr lang="en-CA" sz="2400" b="1" dirty="0" err="1" smtClean="0"/>
              <a:t>recyclées</a:t>
            </a:r>
            <a:endParaRPr lang="en-CA" sz="2400" b="1" dirty="0" smtClean="0"/>
          </a:p>
          <a:p>
            <a:pPr marL="0" indent="0" fontAlgn="auto">
              <a:lnSpc>
                <a:spcPct val="100000"/>
              </a:lnSpc>
              <a:spcAft>
                <a:spcPts val="0"/>
              </a:spcAft>
              <a:buNone/>
              <a:defRPr/>
            </a:pPr>
            <a:endParaRPr lang="en-CA" sz="2400" dirty="0" smtClean="0"/>
          </a:p>
          <a:p>
            <a:pPr lvl="2" fontAlgn="auto">
              <a:spcAft>
                <a:spcPts val="0"/>
              </a:spcAft>
              <a:buNone/>
              <a:defRPr/>
            </a:pPr>
            <a:endParaRPr lang="en-CA" sz="1600" dirty="0" smtClean="0"/>
          </a:p>
        </p:txBody>
      </p:sp>
      <p:pic>
        <p:nvPicPr>
          <p:cNvPr id="4" name="Image 3" descr="toms.jpg"/>
          <p:cNvPicPr>
            <a:picLocks noChangeAspect="1"/>
          </p:cNvPicPr>
          <p:nvPr>
            <p:custDataLst>
              <p:tags r:id="rId4"/>
            </p:custDataLst>
          </p:nvPr>
        </p:nvPicPr>
        <p:blipFill>
          <a:blip r:embed="rId13" cstate="print"/>
          <a:stretch>
            <a:fillRect/>
          </a:stretch>
        </p:blipFill>
        <p:spPr>
          <a:xfrm>
            <a:off x="4393850" y="990600"/>
            <a:ext cx="2736304" cy="1677354"/>
          </a:xfrm>
          <a:prstGeom prst="rect">
            <a:avLst/>
          </a:prstGeom>
        </p:spPr>
      </p:pic>
      <p:pic>
        <p:nvPicPr>
          <p:cNvPr id="5" name="Image 4" descr="hp.jpg"/>
          <p:cNvPicPr>
            <a:picLocks noChangeAspect="1"/>
          </p:cNvPicPr>
          <p:nvPr>
            <p:custDataLst>
              <p:tags r:id="rId5"/>
            </p:custDataLst>
          </p:nvPr>
        </p:nvPicPr>
        <p:blipFill>
          <a:blip r:embed="rId14" cstate="print"/>
          <a:stretch>
            <a:fillRect/>
          </a:stretch>
        </p:blipFill>
        <p:spPr>
          <a:xfrm>
            <a:off x="6258664" y="3276600"/>
            <a:ext cx="2146548" cy="1550285"/>
          </a:xfrm>
          <a:prstGeom prst="rect">
            <a:avLst/>
          </a:prstGeom>
        </p:spPr>
      </p:pic>
      <p:pic>
        <p:nvPicPr>
          <p:cNvPr id="6" name="Image 5" descr="8450667512539936.jpg"/>
          <p:cNvPicPr>
            <a:picLocks noChangeAspect="1"/>
          </p:cNvPicPr>
          <p:nvPr>
            <p:custDataLst>
              <p:tags r:id="rId6"/>
            </p:custDataLst>
          </p:nvPr>
        </p:nvPicPr>
        <p:blipFill>
          <a:blip r:embed="rId15" cstate="print"/>
          <a:stretch>
            <a:fillRect/>
          </a:stretch>
        </p:blipFill>
        <p:spPr>
          <a:xfrm>
            <a:off x="3429000" y="5589240"/>
            <a:ext cx="3793418" cy="1150302"/>
          </a:xfrm>
          <a:prstGeom prst="rect">
            <a:avLst/>
          </a:prstGeom>
        </p:spPr>
      </p:pic>
      <p:pic>
        <p:nvPicPr>
          <p:cNvPr id="10" name="Image 9" descr="node_959.jpg"/>
          <p:cNvPicPr>
            <a:picLocks noChangeAspect="1"/>
          </p:cNvPicPr>
          <p:nvPr>
            <p:custDataLst>
              <p:tags r:id="rId7"/>
            </p:custDataLst>
          </p:nvPr>
        </p:nvPicPr>
        <p:blipFill>
          <a:blip r:embed="rId16" cstate="print"/>
          <a:stretch>
            <a:fillRect/>
          </a:stretch>
        </p:blipFill>
        <p:spPr>
          <a:xfrm>
            <a:off x="7130154" y="1037189"/>
            <a:ext cx="1584176" cy="1584176"/>
          </a:xfrm>
          <a:prstGeom prst="rect">
            <a:avLst/>
          </a:prstGeom>
        </p:spPr>
      </p:pic>
      <p:sp>
        <p:nvSpPr>
          <p:cNvPr id="14" name="Rectangle 13"/>
          <p:cNvSpPr/>
          <p:nvPr>
            <p:custDataLst>
              <p:tags r:id="rId8"/>
            </p:custDataLst>
          </p:nvPr>
        </p:nvSpPr>
        <p:spPr>
          <a:xfrm>
            <a:off x="300286" y="228600"/>
            <a:ext cx="8659688" cy="584775"/>
          </a:xfrm>
          <a:prstGeom prst="rect">
            <a:avLst/>
          </a:prstGeom>
        </p:spPr>
        <p:txBody>
          <a:bodyPr wrap="square">
            <a:spAutoFit/>
          </a:bodyPr>
          <a:lstStyle/>
          <a:p>
            <a:pPr marL="0" lvl="1"/>
            <a:r>
              <a:rPr lang="en-CA" sz="3200" b="1" dirty="0" err="1" smtClean="0">
                <a:solidFill>
                  <a:srgbClr val="FF6600"/>
                </a:solidFill>
                <a:latin typeface="Arial" pitchFamily="34" charset="0"/>
                <a:ea typeface="ヒラギノ角ゴ Pro W3"/>
                <a:cs typeface="Arial" pitchFamily="34" charset="0"/>
              </a:rPr>
              <a:t>Comme</a:t>
            </a:r>
            <a:r>
              <a:rPr lang="en-CA" sz="3200" b="1" dirty="0" smtClean="0">
                <a:solidFill>
                  <a:srgbClr val="FF6600"/>
                </a:solidFill>
                <a:latin typeface="Arial" pitchFamily="34" charset="0"/>
                <a:ea typeface="ヒラギノ角ゴ Pro W3"/>
                <a:cs typeface="Arial" pitchFamily="34" charset="0"/>
              </a:rPr>
              <a:t> </a:t>
            </a:r>
            <a:r>
              <a:rPr lang="en-CA" sz="3200" b="1" dirty="0" err="1" smtClean="0">
                <a:solidFill>
                  <a:srgbClr val="FF6600"/>
                </a:solidFill>
                <a:latin typeface="Arial" pitchFamily="34" charset="0"/>
                <a:ea typeface="ヒラギノ角ゴ Pro W3"/>
                <a:cs typeface="Arial" pitchFamily="34" charset="0"/>
              </a:rPr>
              <a:t>consommateur</a:t>
            </a:r>
            <a:r>
              <a:rPr lang="en-CA" sz="3200" b="1" dirty="0" smtClean="0">
                <a:solidFill>
                  <a:srgbClr val="FF6600"/>
                </a:solidFill>
                <a:latin typeface="Arial" pitchFamily="34" charset="0"/>
                <a:ea typeface="ヒラギノ角ゴ Pro W3"/>
                <a:cs typeface="Arial" pitchFamily="34" charset="0"/>
              </a:rPr>
              <a:t>…</a:t>
            </a:r>
            <a:endParaRPr lang="en-CA" sz="3200" b="1" dirty="0">
              <a:solidFill>
                <a:srgbClr val="FF6600"/>
              </a:solidFill>
              <a:latin typeface="Arial" pitchFamily="34" charset="0"/>
              <a:ea typeface="ヒラギノ角ゴ Pro W3"/>
              <a:cs typeface="Arial" pitchFamily="34" charset="0"/>
            </a:endParaRPr>
          </a:p>
        </p:txBody>
      </p:sp>
      <p:sp>
        <p:nvSpPr>
          <p:cNvPr id="2" name="ZoneTexte 1"/>
          <p:cNvSpPr txBox="1"/>
          <p:nvPr>
            <p:custDataLst>
              <p:tags r:id="rId9"/>
            </p:custDataLst>
          </p:nvPr>
        </p:nvSpPr>
        <p:spPr>
          <a:xfrm>
            <a:off x="0" y="0"/>
            <a:ext cx="3810000" cy="1270000"/>
          </a:xfrm>
          <a:prstGeom prst="rect">
            <a:avLst/>
          </a:prstGeom>
          <a:noFill/>
        </p:spPr>
        <p:txBody>
          <a:bodyPr vert="horz" rtlCol="0">
            <a:spAutoFit/>
          </a:bodyPr>
          <a:lstStyle/>
          <a:p>
            <a:endParaRPr lang="fr-CA"/>
          </a:p>
        </p:txBody>
      </p:sp>
    </p:spTree>
    <p:extLst>
      <p:ext uri="{BB962C8B-B14F-4D97-AF65-F5344CB8AC3E}">
        <p14:creationId xmlns:p14="http://schemas.microsoft.com/office/powerpoint/2010/main" val="44911960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Title 5"/>
          <p:cNvSpPr>
            <a:spLocks noGrp="1"/>
          </p:cNvSpPr>
          <p:nvPr>
            <p:ph type="title"/>
            <p:custDataLst>
              <p:tags r:id="rId1"/>
            </p:custDataLst>
          </p:nvPr>
        </p:nvSpPr>
        <p:spPr>
          <a:xfrm>
            <a:off x="395536" y="188640"/>
            <a:ext cx="8319868" cy="796908"/>
          </a:xfrm>
        </p:spPr>
        <p:txBody>
          <a:bodyPr anchor="t">
            <a:noAutofit/>
          </a:bodyPr>
          <a:lstStyle/>
          <a:p>
            <a:pPr defTabSz="898525">
              <a:tabLst>
                <a:tab pos="898525" algn="l"/>
              </a:tabLst>
            </a:pPr>
            <a:r>
              <a:rPr lang="fr-CA" sz="3200" dirty="0" smtClean="0">
                <a:solidFill>
                  <a:srgbClr val="FF6600"/>
                </a:solidFill>
                <a:latin typeface="Arial" charset="0"/>
                <a:ea typeface="ヒラギノ角ゴ Pro W3"/>
                <a:cs typeface="Arial" charset="0"/>
              </a:rPr>
              <a:t>Comme organisation…</a:t>
            </a:r>
          </a:p>
        </p:txBody>
      </p:sp>
      <p:sp>
        <p:nvSpPr>
          <p:cNvPr id="7" name="Content Placeholder 6"/>
          <p:cNvSpPr>
            <a:spLocks noGrp="1"/>
          </p:cNvSpPr>
          <p:nvPr>
            <p:ph type="body" sz="quarter" idx="15"/>
            <p:custDataLst>
              <p:tags r:id="rId2"/>
            </p:custDataLst>
          </p:nvPr>
        </p:nvSpPr>
        <p:spPr/>
        <p:txBody>
          <a:bodyPr rtlCol="0"/>
          <a:lstStyle/>
          <a:p>
            <a:pPr marL="268288" indent="-268288" fontAlgn="auto">
              <a:spcAft>
                <a:spcPts val="0"/>
              </a:spcAft>
              <a:defRPr/>
            </a:pPr>
            <a:r>
              <a:rPr lang="en-CA" sz="2400" b="1" dirty="0" err="1" smtClean="0"/>
              <a:t>InterfaceFlor</a:t>
            </a:r>
            <a:r>
              <a:rPr lang="en-CA" sz="2400" b="1" dirty="0" smtClean="0"/>
              <a:t> </a:t>
            </a:r>
          </a:p>
          <a:p>
            <a:pPr fontAlgn="auto">
              <a:spcAft>
                <a:spcPts val="0"/>
              </a:spcAft>
              <a:defRPr/>
            </a:pPr>
            <a:endParaRPr lang="en-CA" dirty="0" smtClean="0"/>
          </a:p>
          <a:p>
            <a:pPr marL="0" indent="0" fontAlgn="auto">
              <a:spcAft>
                <a:spcPts val="0"/>
              </a:spcAft>
              <a:buNone/>
              <a:defRPr/>
            </a:pPr>
            <a:endParaRPr lang="en-CA" dirty="0" smtClean="0"/>
          </a:p>
          <a:p>
            <a:pPr fontAlgn="auto">
              <a:spcAft>
                <a:spcPts val="0"/>
              </a:spcAft>
              <a:defRPr/>
            </a:pPr>
            <a:endParaRPr lang="en-CA" dirty="0" smtClean="0"/>
          </a:p>
          <a:p>
            <a:pPr fontAlgn="auto">
              <a:spcAft>
                <a:spcPts val="0"/>
              </a:spcAft>
              <a:defRPr/>
            </a:pPr>
            <a:endParaRPr lang="en-CA" dirty="0" smtClean="0"/>
          </a:p>
          <a:p>
            <a:pPr marL="268288" indent="-268288" fontAlgn="auto">
              <a:spcAft>
                <a:spcPts val="0"/>
              </a:spcAft>
              <a:defRPr/>
            </a:pPr>
            <a:r>
              <a:rPr lang="en-CA" sz="2400" b="1" dirty="0" smtClean="0"/>
              <a:t>Cascades</a:t>
            </a:r>
          </a:p>
        </p:txBody>
      </p:sp>
      <p:pic>
        <p:nvPicPr>
          <p:cNvPr id="5" name="Image 4" descr="interface_flor_carpet_mar_04.jpg"/>
          <p:cNvPicPr>
            <a:picLocks noChangeAspect="1"/>
          </p:cNvPicPr>
          <p:nvPr>
            <p:custDataLst>
              <p:tags r:id="rId3"/>
            </p:custDataLst>
          </p:nvPr>
        </p:nvPicPr>
        <p:blipFill>
          <a:blip r:embed="rId10" cstate="print"/>
          <a:stretch>
            <a:fillRect/>
          </a:stretch>
        </p:blipFill>
        <p:spPr>
          <a:xfrm>
            <a:off x="4371216" y="1576234"/>
            <a:ext cx="2088232" cy="2631172"/>
          </a:xfrm>
          <a:prstGeom prst="rect">
            <a:avLst/>
          </a:prstGeom>
        </p:spPr>
      </p:pic>
      <p:pic>
        <p:nvPicPr>
          <p:cNvPr id="6" name="Image 5" descr="PublicSpaces_CaseStudy.jpg"/>
          <p:cNvPicPr>
            <a:picLocks noChangeAspect="1"/>
          </p:cNvPicPr>
          <p:nvPr>
            <p:custDataLst>
              <p:tags r:id="rId4"/>
            </p:custDataLst>
          </p:nvPr>
        </p:nvPicPr>
        <p:blipFill>
          <a:blip r:embed="rId11" cstate="print"/>
          <a:stretch>
            <a:fillRect/>
          </a:stretch>
        </p:blipFill>
        <p:spPr>
          <a:xfrm>
            <a:off x="6638613" y="1576234"/>
            <a:ext cx="2033949" cy="2592288"/>
          </a:xfrm>
          <a:prstGeom prst="rect">
            <a:avLst/>
          </a:prstGeom>
        </p:spPr>
      </p:pic>
      <p:pic>
        <p:nvPicPr>
          <p:cNvPr id="8" name="Image 7" descr="logo_cascades.png"/>
          <p:cNvPicPr>
            <a:picLocks noChangeAspect="1"/>
          </p:cNvPicPr>
          <p:nvPr>
            <p:custDataLst>
              <p:tags r:id="rId5"/>
            </p:custDataLst>
          </p:nvPr>
        </p:nvPicPr>
        <p:blipFill>
          <a:blip r:embed="rId12" cstate="print"/>
          <a:stretch>
            <a:fillRect/>
          </a:stretch>
        </p:blipFill>
        <p:spPr>
          <a:xfrm>
            <a:off x="899592" y="4797152"/>
            <a:ext cx="2817704" cy="1296144"/>
          </a:xfrm>
          <a:prstGeom prst="rect">
            <a:avLst/>
          </a:prstGeom>
        </p:spPr>
      </p:pic>
      <p:pic>
        <p:nvPicPr>
          <p:cNvPr id="9" name="Image 8" descr="papier-hygienique-casc-000090719-4.jpg"/>
          <p:cNvPicPr>
            <a:picLocks noChangeAspect="1"/>
          </p:cNvPicPr>
          <p:nvPr>
            <p:custDataLst>
              <p:tags r:id="rId6"/>
            </p:custDataLst>
          </p:nvPr>
        </p:nvPicPr>
        <p:blipFill>
          <a:blip r:embed="rId13" cstate="print"/>
          <a:stretch>
            <a:fillRect/>
          </a:stretch>
        </p:blipFill>
        <p:spPr>
          <a:xfrm>
            <a:off x="3851920" y="4293096"/>
            <a:ext cx="2664296" cy="2262230"/>
          </a:xfrm>
          <a:prstGeom prst="rect">
            <a:avLst/>
          </a:prstGeom>
        </p:spPr>
      </p:pic>
      <p:pic>
        <p:nvPicPr>
          <p:cNvPr id="1027" name="Picture 3"/>
          <p:cNvPicPr>
            <a:picLocks noChangeAspect="1" noChangeArrowheads="1"/>
          </p:cNvPicPr>
          <p:nvPr>
            <p:custDataLst>
              <p:tags r:id="rId7"/>
            </p:custDataLst>
          </p:nvPr>
        </p:nvPicPr>
        <p:blipFill>
          <a:blip r:embed="rId14" cstate="print">
            <a:extLst>
              <a:ext uri="{28A0092B-C50C-407E-A947-70E740481C1C}">
                <a14:useLocalDpi xmlns:a14="http://schemas.microsoft.com/office/drawing/2010/main" val="0"/>
              </a:ext>
            </a:extLst>
          </a:blip>
          <a:srcRect/>
          <a:stretch>
            <a:fillRect/>
          </a:stretch>
        </p:blipFill>
        <p:spPr bwMode="auto">
          <a:xfrm>
            <a:off x="722653" y="2269705"/>
            <a:ext cx="3171581" cy="5457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3164063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Title 5"/>
          <p:cNvSpPr>
            <a:spLocks noGrp="1"/>
          </p:cNvSpPr>
          <p:nvPr>
            <p:ph type="title"/>
            <p:custDataLst>
              <p:tags r:id="rId1"/>
            </p:custDataLst>
          </p:nvPr>
        </p:nvSpPr>
        <p:spPr>
          <a:xfrm>
            <a:off x="467544" y="214290"/>
            <a:ext cx="8247860" cy="796908"/>
          </a:xfrm>
        </p:spPr>
        <p:txBody>
          <a:bodyPr anchor="t">
            <a:normAutofit/>
          </a:bodyPr>
          <a:lstStyle/>
          <a:p>
            <a:pPr defTabSz="898525">
              <a:tabLst>
                <a:tab pos="898525" algn="l"/>
              </a:tabLst>
            </a:pPr>
            <a:r>
              <a:rPr lang="fr-CA" sz="3200" dirty="0" smtClean="0">
                <a:solidFill>
                  <a:srgbClr val="FF6600"/>
                </a:solidFill>
                <a:latin typeface="Arial" charset="0"/>
                <a:ea typeface="ヒラギノ角ゴ Pro W3"/>
                <a:cs typeface="Arial" charset="0"/>
              </a:rPr>
              <a:t>Comme communauté…</a:t>
            </a:r>
          </a:p>
        </p:txBody>
      </p:sp>
      <p:sp>
        <p:nvSpPr>
          <p:cNvPr id="7" name="Content Placeholder 6"/>
          <p:cNvSpPr>
            <a:spLocks noGrp="1"/>
          </p:cNvSpPr>
          <p:nvPr>
            <p:ph type="body" sz="quarter" idx="15"/>
            <p:custDataLst>
              <p:tags r:id="rId2"/>
            </p:custDataLst>
          </p:nvPr>
        </p:nvSpPr>
        <p:spPr/>
        <p:txBody>
          <a:bodyPr rtlCol="0">
            <a:normAutofit/>
          </a:bodyPr>
          <a:lstStyle/>
          <a:p>
            <a:pPr fontAlgn="auto">
              <a:spcAft>
                <a:spcPts val="0"/>
              </a:spcAft>
              <a:buBlip>
                <a:blip r:embed="rId8"/>
              </a:buBlip>
              <a:defRPr/>
            </a:pPr>
            <a:r>
              <a:rPr lang="en-CA" sz="2400" b="1" dirty="0" smtClean="0"/>
              <a:t>Agenda 21 Sorel-Tracy</a:t>
            </a:r>
          </a:p>
        </p:txBody>
      </p:sp>
      <p:pic>
        <p:nvPicPr>
          <p:cNvPr id="8" name="Image 7" descr="Sorel A21.png"/>
          <p:cNvPicPr>
            <a:picLocks noChangeAspect="1"/>
          </p:cNvPicPr>
          <p:nvPr>
            <p:custDataLst>
              <p:tags r:id="rId3"/>
            </p:custDataLst>
          </p:nvPr>
        </p:nvPicPr>
        <p:blipFill>
          <a:blip r:embed="rId9" cstate="print"/>
          <a:stretch>
            <a:fillRect/>
          </a:stretch>
        </p:blipFill>
        <p:spPr>
          <a:xfrm>
            <a:off x="323528" y="1988840"/>
            <a:ext cx="4991462" cy="3600400"/>
          </a:xfrm>
          <a:prstGeom prst="rect">
            <a:avLst/>
          </a:prstGeom>
        </p:spPr>
      </p:pic>
      <p:pic>
        <p:nvPicPr>
          <p:cNvPr id="9" name="Image 8" descr="dechets urbain SOREL.png"/>
          <p:cNvPicPr>
            <a:picLocks noChangeAspect="1"/>
          </p:cNvPicPr>
          <p:nvPr>
            <p:custDataLst>
              <p:tags r:id="rId4"/>
            </p:custDataLst>
          </p:nvPr>
        </p:nvPicPr>
        <p:blipFill>
          <a:blip r:embed="rId10" cstate="print"/>
          <a:stretch>
            <a:fillRect/>
          </a:stretch>
        </p:blipFill>
        <p:spPr>
          <a:xfrm>
            <a:off x="5290683" y="1964474"/>
            <a:ext cx="1657581" cy="4848902"/>
          </a:xfrm>
          <a:prstGeom prst="rect">
            <a:avLst/>
          </a:prstGeom>
        </p:spPr>
      </p:pic>
      <p:pic>
        <p:nvPicPr>
          <p:cNvPr id="10" name="Image 9" descr="ville verte SOREL.png"/>
          <p:cNvPicPr>
            <a:picLocks noChangeAspect="1"/>
          </p:cNvPicPr>
          <p:nvPr>
            <p:custDataLst>
              <p:tags r:id="rId5"/>
            </p:custDataLst>
          </p:nvPr>
        </p:nvPicPr>
        <p:blipFill>
          <a:blip r:embed="rId11" cstate="print"/>
          <a:stretch>
            <a:fillRect/>
          </a:stretch>
        </p:blipFill>
        <p:spPr>
          <a:xfrm>
            <a:off x="6948264" y="813185"/>
            <a:ext cx="2148748" cy="4494629"/>
          </a:xfrm>
          <a:prstGeom prst="rect">
            <a:avLst/>
          </a:prstGeom>
        </p:spPr>
      </p:pic>
    </p:spTree>
    <p:extLst>
      <p:ext uri="{BB962C8B-B14F-4D97-AF65-F5344CB8AC3E}">
        <p14:creationId xmlns:p14="http://schemas.microsoft.com/office/powerpoint/2010/main" val="278928418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1"/>
          <p:cNvSpPr>
            <a:spLocks noGrp="1"/>
          </p:cNvSpPr>
          <p:nvPr>
            <p:ph type="title"/>
            <p:custDataLst>
              <p:tags r:id="rId1"/>
            </p:custDataLst>
          </p:nvPr>
        </p:nvSpPr>
        <p:spPr>
          <a:xfrm>
            <a:off x="251520" y="116632"/>
            <a:ext cx="8496944" cy="796908"/>
          </a:xfrm>
        </p:spPr>
        <p:txBody>
          <a:bodyPr anchor="t">
            <a:noAutofit/>
          </a:bodyPr>
          <a:lstStyle/>
          <a:p>
            <a:pPr defTabSz="898525">
              <a:tabLst>
                <a:tab pos="898525" algn="l"/>
              </a:tabLst>
            </a:pPr>
            <a:r>
              <a:rPr lang="fr-CA" sz="3200" dirty="0" smtClean="0">
                <a:solidFill>
                  <a:srgbClr val="FF6600"/>
                </a:solidFill>
                <a:latin typeface="Arial" charset="0"/>
                <a:ea typeface="ヒラギノ角ゴ Pro W3"/>
                <a:cs typeface="Arial" charset="0"/>
              </a:rPr>
              <a:t>Comme société…</a:t>
            </a:r>
          </a:p>
        </p:txBody>
      </p:sp>
      <p:sp>
        <p:nvSpPr>
          <p:cNvPr id="36869" name="Espace réservé du texte 5"/>
          <p:cNvSpPr>
            <a:spLocks noGrp="1"/>
          </p:cNvSpPr>
          <p:nvPr>
            <p:ph type="body" sz="quarter" idx="15"/>
            <p:custDataLst>
              <p:tags r:id="rId2"/>
            </p:custDataLst>
          </p:nvPr>
        </p:nvSpPr>
        <p:spPr/>
        <p:txBody>
          <a:bodyPr rtlCol="0"/>
          <a:lstStyle/>
          <a:p>
            <a:pPr marL="173038" indent="-173038" fontAlgn="auto">
              <a:spcAft>
                <a:spcPts val="0"/>
              </a:spcAft>
              <a:buFont typeface="Arial" pitchFamily="34" charset="0"/>
              <a:buNone/>
              <a:defRPr/>
            </a:pPr>
            <a:endParaRPr lang="en-CA" sz="2400" dirty="0" smtClean="0">
              <a:solidFill>
                <a:srgbClr val="595959"/>
              </a:solidFill>
              <a:latin typeface="Arial" charset="0"/>
              <a:ea typeface="ヒラギノ角ゴ Pro W3" pitchFamily="48" charset="-128"/>
              <a:cs typeface="Arial" charset="0"/>
            </a:endParaRPr>
          </a:p>
          <a:p>
            <a:pPr marL="173038" indent="-173038" fontAlgn="auto">
              <a:spcAft>
                <a:spcPts val="0"/>
              </a:spcAft>
              <a:buFont typeface="Arial" charset="0"/>
              <a:buBlip>
                <a:blip r:embed="rId13"/>
              </a:buBlip>
              <a:defRPr/>
            </a:pPr>
            <a:endParaRPr lang="en-CA" sz="2400" dirty="0" smtClean="0">
              <a:solidFill>
                <a:srgbClr val="595959"/>
              </a:solidFill>
              <a:latin typeface="Arial" charset="0"/>
              <a:ea typeface="ヒラギノ角ゴ Pro W3" pitchFamily="48" charset="-128"/>
              <a:cs typeface="Arial" charset="0"/>
            </a:endParaRPr>
          </a:p>
          <a:p>
            <a:pPr fontAlgn="auto">
              <a:spcAft>
                <a:spcPts val="0"/>
              </a:spcAft>
              <a:buFont typeface="Arial" pitchFamily="34" charset="0"/>
              <a:buNone/>
              <a:defRPr/>
            </a:pPr>
            <a:endParaRPr lang="fr-CA" sz="1700" dirty="0" smtClean="0">
              <a:solidFill>
                <a:srgbClr val="595959"/>
              </a:solidFill>
              <a:latin typeface="Arial" charset="0"/>
              <a:ea typeface="ヒラギノ角ゴ Pro W3" pitchFamily="48" charset="-128"/>
              <a:cs typeface="Arial" charset="0"/>
            </a:endParaRPr>
          </a:p>
        </p:txBody>
      </p:sp>
      <p:pic>
        <p:nvPicPr>
          <p:cNvPr id="168964" name="Picture 4" descr="http://t3.gstatic.com/images?q=tbn:ANd9GcRjaavg-1z2PsL8NC5753Fkupvwk7mDsuI87qzfsZSskjNFAEhgUZxGlJn5XA"/>
          <p:cNvPicPr>
            <a:picLocks noChangeAspect="1" noChangeArrowheads="1"/>
          </p:cNvPicPr>
          <p:nvPr>
            <p:custDataLst>
              <p:tags r:id="rId3"/>
            </p:custDataLst>
          </p:nvPr>
        </p:nvPicPr>
        <p:blipFill>
          <a:blip r:embed="rId14" cstate="print"/>
          <a:srcRect/>
          <a:stretch>
            <a:fillRect/>
          </a:stretch>
        </p:blipFill>
        <p:spPr bwMode="auto">
          <a:xfrm>
            <a:off x="899592" y="2911625"/>
            <a:ext cx="3653105" cy="2736304"/>
          </a:xfrm>
          <a:prstGeom prst="rect">
            <a:avLst/>
          </a:prstGeom>
          <a:noFill/>
        </p:spPr>
      </p:pic>
      <p:pic>
        <p:nvPicPr>
          <p:cNvPr id="218114" name="Picture 2" descr="http://www.cafevrac.com/upload/blogeux-3582n4hgaicafe_equitable.jpg"/>
          <p:cNvPicPr>
            <a:picLocks noChangeAspect="1" noChangeArrowheads="1"/>
          </p:cNvPicPr>
          <p:nvPr>
            <p:custDataLst>
              <p:tags r:id="rId4"/>
            </p:custDataLst>
          </p:nvPr>
        </p:nvPicPr>
        <p:blipFill>
          <a:blip r:embed="rId15" cstate="print"/>
          <a:srcRect/>
          <a:stretch>
            <a:fillRect/>
          </a:stretch>
        </p:blipFill>
        <p:spPr bwMode="auto">
          <a:xfrm>
            <a:off x="2362200" y="1066800"/>
            <a:ext cx="1187624" cy="1642314"/>
          </a:xfrm>
          <a:prstGeom prst="rect">
            <a:avLst/>
          </a:prstGeom>
          <a:noFill/>
        </p:spPr>
      </p:pic>
      <p:pic>
        <p:nvPicPr>
          <p:cNvPr id="218116" name="Picture 4" descr="http://t1.gstatic.com/images?q=tbn:ANd9GcQSIzvbX8nvbViPTy_FxkZSN51oZyaPFiRRSyUFzW5knvjdrlaE"/>
          <p:cNvPicPr>
            <a:picLocks noChangeAspect="1" noChangeArrowheads="1"/>
          </p:cNvPicPr>
          <p:nvPr>
            <p:custDataLst>
              <p:tags r:id="rId5"/>
            </p:custDataLst>
          </p:nvPr>
        </p:nvPicPr>
        <p:blipFill>
          <a:blip r:embed="rId16" cstate="print"/>
          <a:srcRect/>
          <a:stretch>
            <a:fillRect/>
          </a:stretch>
        </p:blipFill>
        <p:spPr bwMode="auto">
          <a:xfrm>
            <a:off x="6936754" y="1423044"/>
            <a:ext cx="1730177" cy="1079377"/>
          </a:xfrm>
          <a:prstGeom prst="rect">
            <a:avLst/>
          </a:prstGeom>
          <a:noFill/>
        </p:spPr>
      </p:pic>
      <p:sp>
        <p:nvSpPr>
          <p:cNvPr id="218118" name="AutoShape 6" descr="data:image/jpeg;base64,/9j/4AAQSkZJRgABAQAAAQABAAD/2wCEAAkGBhQSEBQUEBMWFBUVFBQUGBcVFRYUFBUXFBgYFBUUGBoXHSYeGBwjGRQVHy8gIycpLSwsFh4xNTAqNSYrLikBCQoKDgwOGg8PGi4kHyUtLy4vLzI2KSwqKi00LSwsLCwsNC80LCkpLCwsLC8sLC0sLCwsLCwsLCksLCwsLCwsKf/AABEIAOEA4QMBIgACEQEDEQH/xAAbAAEAAgMBAQAAAAAAAAAAAAAABgcBBAUDAv/EAEkQAAEDAgIECQcLAwIFBQAAAAEAAgMEEQUhBgcSMRMiQVFhcYGRoTJCUnKSorEUFyNTVGKCk8HR0hYzspTCQ2Nz4vAVJUSj4f/EABoBAQADAQEBAAAAAAAAAAAAAAACAwUEAQb/xAA2EQACAQIDBQUGBgIDAAAAAAAAAQIDEQQhMQUSQVHwEzJhcaEiUoGRwdEUFSMzseFCU0Niov/aAAwDAQACEQMRAD8AvFERAEREAREQBERAEREAREQBERAEREAREQBERAEREAREQBERAEREAREQBERAEREAREQBERAEREAREQBERAEREAREQBERAEREAREQBERAEREAREQBERAEREAREQBEWniGLwwC80rIx95wBPUN57EPVFydkjcRQnEdatMy4ha+Y89thve7PwUbrda1S/8AtMjjHUXu7zYeCrdWKNKlsrFVM923nl/ZbN1gvA35daoyo0vrJTY1EmfIw7HgwBa3/ptVNnwc8nSWSP8AEgqHbckdq2HJfuVEuvGxeM2NQM8uaJvXIwfErw/qik+1Qfms/dU3HofWHdSy9rLfGy9hoPW/Zn97P5LztZcif5VhVrWXp9y4mY/TnyaiE9UrP3W3FUtd5Lg7qIPwVIO0Hrfsz/dP6ryOidW3/wCNKOphP+KdrLkePZOHfdrr0+5fF1kFUQyproNzqmPr4Vo7jkt+k1j1seRlbJbkkY0+LbHxXvbLiiqWxKn/ABzT6+JdCKtqDW7yTwdsbv8Aa7+SlOGad0k9g2YMcfNk+jPecj2FWKcXxM+tgMRS70H/AD/BIEWGuuFlTOIIiIAiIgCIiAIiIAiIgCIvCsrWRML5XBjWi5LjYBD1Jt2R7rhY/plT0lxI/af9WzjP7eRvaoPpLrIlmcYqIOY0nZ2gPpX39EDyb9GfUsYBqxll49W4xNOezvld13yb23PQqXUbdomzT2dClHtMXLdXLi+urGti+siqnOzAOBacgGcaQ/i5/VAWvQaBVtSdt7Sy+ZfM4hx7M3d4Vp4Ro3BSi0EbWnlcc3nrcc1Bq7WvI2V7Y4Yyxr3NaS51yASAcufeoONs5s7KGKlO8MDSStxevXxZvYfqliGc8z39DAGDvNyfBSGj0Ho4/Jp2O6X3k/zuFCvndm+oi9tyx87s31EXtuXqlTRVVwu0qvefql/BZ0FIxgsxjWjma0N+C9VXeB6x6ipqI4WQRcd2Z2nnZaM3O7BdWDLOGNLnENaBckmwAG8kncroyUlkY+Jw1WhJRqav4nosXUGxTWa3b4KhiM7ybA57JP3WgbTvBeXDY1Jxg2KMHzfowfeLivN9cMy5YCqknUajf3nZ/LUn11myrOq0vxKjcPlkTXNJtewAPQHxmwPQR2KbaOaRx1kXCRXBBs5p8ph5jzjmPKkZpuxCtgqtGKm7OPNO6OtZatVhsUn9yNj/AFmNd8QmJYnHTxmSZwaxvKfAAbyTzBVniusCqqpOCoWOYDu2RtTOHOTuaOrdzpKSWp7hcJVru8MktW8kiYV+gFDJviEZ52OLPDyfBRzENUoNzTz9kguPab+y5Q1dV83GlLbn62Uud4B3xXlPohiFGDJHezcyYZCSAOUtyJHYVS7PWJtUVKn7MMUr8nmvVsfJMSw7Nu2GD0fpYe0Z7PaApJgWtWN9m1bODPpsu6M9Y8pvisaE6wTM9sFVbbdkyQWAefRcBkHHkIyO7r7mO6B01TclvByHz4wGm/3hud8elSina8GU4mrT3+zxtOz96P8APj1kd+mqmyNDo3BzSLgtIIPUQvVVHPhldhLy+J23DfMgExu/6jPNPT4qc6LaaxVg2f7coGcZO/nLD5w8Qpxnd2epnYjAuEe1pPehzXDz5EjREVhnhERAEREARF41lW2JjnyODWtBcSdwAQ9SvkjXxjGI6aJ0szrNHe48jWjlJVUVlbVYvUBrBZgNw2/0cbfTeeU9PYAvurqJ8YrA1l2xtvsg+TGzcXu53H9hyXVo4HgcdLEI4W2G8k+U88rnHlPwVGdTyNxbmzoJtXqv5R/vrTXn6MaGQ0YBA25bZyOGfSGjzR485UhsiK5JLJGNUqzqy3pu7OXpPiPAUc0nK2M7PrO4rfeIVdaq8ND6mSRwuI47C4uNp5sPBru9d3WxiGzTxRDfI/aPqxj+Tm9y2NVdBsUbpDvlkJ/CziDxDlS86iXI2KP6Gzpz4zdvh1clwpGeg32QnyRnoN9kL1ul1eYm8+Z5GJjbus1tgc7AWHLmqq0hx+XE6kU1NfgtqzRuD7b5X/dG8D9SpNrQx3gqcQsNnTXB5xG3yu8kDquvjVhgIjpzUOHHm8nojBy7yCexqpl7Ut1GzhYxw9B4ueb0j9+uR3tGtF4qOPZjF3kceQjjOP6Do+K7NllFalbJGRUqSqScpu7Zy9JMObPSzRuF7scR0OaLtI6iAqz1ZYhwVW7aNmOheXX3DYs8OPUNrvVvubcWO5V3rGggpYGsp4Y43zEtLmMa13BtsXC45CdgdV1XUVnvcjU2dV3oywrV9/05vrkRrHcYlxOrayMHZLtmJnIByyO6bAknkGXXaejejUVHEGRi7iOO8+U8/oOYcih+qfBcpKlwzvwTOgCxef8AEdhVjrynG/tPUntSuov8NSyjH1fXqFghZRXGKUtp7hPyaudwfFa8CZtstkkm9uazmk9qtrAsQ4emhlO98bXHrI43jdV7rdtw8HPwb/8AIW/VTLQUWw+nv6F+wucR4KiGU2jexz7TA0aktdOvkd1zARYi4OVjuKr3SzV8Wnh8Pu1zTtGNpINxntRcx+73cysRFbKKlqZWHxNTDy3oPzXB+ZDNB9OPlP0NRxZwMjuEgG/LkcOUdo5hM1ANPtDznV0oLZGcd4bkTbPhW284bzz79+/t6E6VCsg41hLHYPHPzPHQfA36FGLae7I6sVQhOH4ih3eK91/Z8CSIiKwzAiIgCrPWPjrppm0UF3cZu2B50h8iPsuD1kcynuPYqKankmd5jSQOdxya3tcQFBNWWDGWWSsm4x2nNYTyvdnI/wAbdpVU8/ZRq4CMaUZYqekdPGX9Ew0U0bbRwBgsXmzpHek79huH/wCrtIEViVlZGbUqSqSc5O7YRF5zTBrS5xsGgk9QFyvSBUGsvEOEriwZiJrY/wAR47vFwHYtnCtNK2nhZDHSjZY3ZF4prnlubHeSudoxAazE2udmHSOnd1NO2B37I7VdQC5oJyblc+mxlenhYU8PKClZX+PVysPnHr/srfypv5LLNYteSAKVtyQB9FNvOQ85WesEKzcfMzfxuH/0L5sprTypdPiJjvct4OEW3bRALrfiee5XBR0wjjYxvksa1o6miw+Cp2AbeNZ8ta73ZCR8ArnC8patl+1fYhRpLhG/XyMoiK4xAqg1pVu1WhnJHE0drrvPgW9yt9Unp8L4lPfnj7uDYqa3dNrYkU8Q2+Cf0RauidBwNFAzl4Nrj6z+O7xcV118xtsAByBfStSsjInJzk5PiwsFZWpiuIsghfLIbNY0k9PMB0k2A616RScnZFV60KzhK7YbnwcbGfidd9u5zVaWD0fA08UfoRsZ2taAfFVRolRPrsR4WQXDXmeTmve7Gd9h1NKuMKmnm3I2tqNU4UsMv8Vn5syiIrjEMOCq3G6U4ViLJ4geBkJu0brG3CR9mTh2cytNcPTLBflNJIwC7wNtnrtzA7Rdv4lCausjuwNdUqm7Puyyfl/R2IJg9rXNN2uAcCNxBzB7l6KF6r8Y4WlMTjxoXbI9R2be47Q7ApovYu6uUYii6FWVN8GERFIoK91s4iRHDA3z3GQjnDeK0drnH2VMdHsMFPTRRDzGAHpcc3n2iVWusDEAMUYXDabC2E7N7XAPCEX5L3XW+d9v2V35o/iqFOKk2zfqYOvUwtKFKN1nJ6avT0LFRV1877fsrvzR/BPnfb9ld+aP4Kfax5nF+VYv3PVfcsVRvWBiHBUEtjYyWiH48ne7tLX0W07+WzGNsBYGsLy4vDuUAC2yN9/BcDW5iXGghB3B0ru3iN+D+9eSmtxtEsLg5rFwpVFZ6vy1PXVJhuU05G8iJvUOM/xLe5WLdUnhGnlRTQtih4LZbc5sJJLiSSTtZ71u/OpWf8n2D/JQhUjGNjQxuzMTiK8qmVnpnwLgusFVB86dZ/yfYP8AJTTQDSGesjlfPsWa8MbsN2c7bTr5m+9qsjUUnZGbiNmV8PDtJ2sQPSMGkxZ0lt0zZx0tcQ8gdu0OxXFSVTZGNfG4Oa4BwI3EHco/ppoeK1gLSGzMB2XHcR6DujmPJ2qv6WfEcOJaGSNbfySzhIj0gi4HYQoK9NvkdzjDaFGG7JKpFWs+Jc11qYpiTIInSymzWi55zzAc5JyAVZjWRXnIQsv0QyE920vJ+DYliLm8OHMYMxwg4NjekM3k9Nu1S7S+iOeOy5Qd684xj55/A3dEcfq6yvzlcIgXSOYLbLW+azdzkDsK1damFFlU2YDiysAvzPZkR7Oz3FWDo1o1HRxbEebjm95Gbz+gHIOTvWxjODR1ULopRcHcR5TSNzhzELzcbjZ6kltCnTxaqU42glbzXM19FsabU0scgIvshrxyte0WcD8eohde6qabRPEKCQvpC57T50ViSOQPjN79xQ6W4qeKGSA9FMdr/G3giqWykhPZqqyc6FSLi+bzXmWjX4hHCwvleGNG8uNuzpPQFVGkmkUuJztgpmng9rit3F5+sfzADu6160+hlfWvD6pzmD0pjdwH3WDd7qsLR7RiGjZsxC7j5T3Zvd1nkHQMk9qfgiUfw+A9pSU6nC3dRjRbRxtHAI25uPGe70nfsNwH7rtLQdjtOCQZ4gQSCDKwEEbwc1j+oKb7RD+az91arLIyZqrUk5yTbZ0EXP8A6gpvtEP5rP3T+oKb7RD+az90uiPZT5M6CwV4UuIxy34KRj7WvsPa61917HLce5adXpPTRPLJZ42PFrtc4Ai4uL9hCXR4qc5PdSdyD6PD5Ljc0O5ku2APWHDM7sx2qzFU+kuLRHFoJ4JGvbeDaLTcXDy1w9mythV0+KNLaUX+nUerir+aCIitMorXFqFkmPsZM0PY9jbtcLg/ROA8WqYf0ZRfZovZUX02+hxSinOQJa0n1X2PuyqwWqqKV3c1cVWqKnSlGTS3ba8U2jjf0XRfZYvZT+i6L7LF7K7SKzdXI4fxNb3382aOHYHBASYImRl1gdkWuBuv3r3loY3G742OPO5oJ8QvdYJSxU5yb3m8zTnoYGNLnxxNaBcksYAAN5JIUDxPTVkknA4dSslccg8xAg9LWAA26XEdS5+lukUlfUilpc49vZFt0jhve77ozI6r81p9ovovHRxbLBd5A232zceboaOQfqqr7ztHQ1+zhhKanXzm9I52Xi/t0ok3Q7EZhtSTRRX81rWi3XwbAPErXrsMxOgYZGTiSNubtmzgOdzmPbu6QrQXzIwEEEXBFiOcHeFLs0UraU7+1GLjysiKaFacCsvHKAyZovl5LxyubfcRlcf+D31gYsYKJ5Y4te9zY2lpIcLm5IIz8lru9Vzo20w4tGxp8mofF+G7mHwXd1tYjeWGEea0yHredlvg13eq997jud8sDTWOgoL2X7Vjk4RS4nVRmSCaZzQ4tuagtzFifKd0hbv9M4v9ZL/qv+9TrQeg4KggaRm5nCHrkO38CB2LvKUaStmymvtSUakowhGybtkVP/TGL/WS/wCq/wC9SvQfBamESPrJHucbNa10pkAaMy7eRcnLs6VLVz8exEQU00voRuI9a1mj2iFJQUczlq46piI9luxV+SzKnx7EJ6rEZG07nkukMbGteWgiMbN94A8kntXuNDsU5pP9Q3+a2dVWH7dU+U5iJm/70mX+If3q2FXCG+t5mnjMc8JNUKUYtJLVdcCnnaG4mBfj5c1QL9nHW/olpnURzfJqolxcTG0y3245NzQ47y0usM8xdWiVTmmzw7Fjwe8Pgbl6YDPHcOxJR3M0zzC4n8fvUqsFo2mlobrtU9USSZYbnM5vzJ3+YtPFtXE9PC+aSSHZYLmxfc8gAu3eSQriCg+tbENilZEDnLJc+rHmfeLF7OnFK5VhNp4qtWjTus3yWnH0IBo1o0+tkcyNzW7Ldol17bwAMuU38CpJ80c/10Xc/wDZdrVPh2zTSSkZySWHqx5f5F3cp0vIUk43ZPHbVr068oUnkstF8SM6E6KOoo5A9zXue8G7bgWAsBn0k964eI6r3zTSSuqheR7nH6I5XOQ8vkFh2Kwl8vNhnuVrhFqxlRx1eNSVWL9p65IpV2jvA4nFTbfCWlhu4N2d+y8i1zuarsVXaGD5Xi01T5rdt4/F9HGPZv3K0VCksmzr2tUlKcIT1UVfzeoREVxjkO1n4bwlHtjfC8P/AAu4rviD+FdzRfFflFJFLylgDvXbxX+IPeuhVUzZGOY8Xa5paRzhwsR3KvdCK11FWS0Mxyc68ZO4utl7bLHrFlW8pX5mlTXb4VwXeg7ryevy1LHRAisM0KLaxMbNPRuDTZ8p4NvOARd7vZy/EFKVVGtmu2qqOO+UcV+15JPg1qrqO0TR2bRVbExT0WfyOnqpwIBj6lwzcTGzoaPLI6zYfhKsMBczRqh4Gkgj9GNt/WI2ne8SuopQVo2KcZXdevKfjl5cAiIpHIefAi97C/UFSmPymsxN4bmHzNhb6rSI7+BKt/H8R4Cmll9CNxHrWs0e0QqY0a0emq5XCBwa5g2y5xc21zYZtBNzn3FUVc7I+g2PFQjUrydrK1+vgXpGwNAA3AWA6BkF9XVYfNzX/am/nTfxT5ua/wC0t/Om/ipb8vdOT8FQ/wB6+TLPuoRrWxHYpWRA5yyXPqx8Y+8WJonobU09RwlTMHtDXANEkjuMbC5DgBa20o3rGqjPiDYWZ7AZEB9+Qhx/yaOxeTk93QtwOGgsWlGW8oq9+vGx3dW1ZTwUhMk0THySFxDpGBwDeK0EE5bie1Sw6T0v2mD81n7qC/NC/wC0t/KP8l9N1QO5aodkR/mvE5pWsWV4YGtUlUlWeb5P7Hbx3WRTxNLac8PKcmhtywE7iTy9Tb36FytC9C5XTfK624dtGRrHeUXnPbePNte4Hwso7hMb8OxRjJdl1nNYTYEFslrPbfNpzB7CFcwXsfbd5cCOKawUOzoaTXe4tcvAyqf1nYhwlbsDMRMa38TuO7wLR2K3ZJA0EnIAXPQBmSqUwZhrcUaXZiSYyu9VpMlu4AJW0S5nmx4qM51paRXXpctzRzDuApYYuVsbb+seM73iV0lhqyrtDGnJzk5PVhRfWHjfyejc0Gz5rxt57Ecd3Y3LrcFJZZQ1pc4gAAkk5AAZklVU5xxfEgBfgI/CNpzPQ558D0Kuo7Ky1Z3YCip1O0n3YZv6L4kr1bYLwNGHuFnTHhOpu5g7s/xKWr5YwAAAWAyA5l9KcVZWOWvVdapKpLiERF6UhQzWHoyZoxUQA8NDnxfKcwcbL7zTmO3oUzWCF5JXVi6hWlQqKpHh6+BGtCtLG1kNnECZgG2PS5pB0HwPYpMq40v0WkpZvltBdtiXPa3zb+U4DlYeVvJ1bpFolppHWNDTZkwHGZffbe5nOPEeJhGT7sjsxOGjKPb0O49Vxi+T8ORJVTGsHPE5Ad30Q7Nhn7lXOqn1q4aWVTZQOLKwC/M5mRHslvio1u6X7FklibPimvr9C1wsri6K4+2qpmPBG2AGyN5WvAsb9B3jrXZurU7q5k1ISpycZaoysXWvX4gyGN0krg1jRck/Ac5PMqnoq2fEcSBa6RjC8OIa9wDImchsbXIsOtyjKe7kdWGwcq8ZTvaMVm/oSrWriOxSMjBzlkz9WPjH3thZ1V4ZsUjpSM5nm3qs4o97bUY1mVpmrmxMz4NrWAffkO0R4sHYrSwmhEEEcTd0bGt67CxPablQjnNvkd1d9hgIU+M3d+XVjbRYul1cYh8yyhrSXZAAk9AGZVRaGxmrxXhXDIOkqD0Z8Qdhc3uU909xLgaCUg5vAiH48j7u0uBqkw60c0xHlOEY6mDad4uHsqmec0jZwn6OEq1uL9lfX+fQsELKIrjGKc1jy/8AuTrb2siHbba/UK4mqmNORfFZBzvhHuMVzhU0+9I2tpK1DDr/AK/Y4GneI8DQTEGxe3gx1ycU+7tHsUP1SYdeWaYjyGiMdbztO8GjvWzrcxD+xCD6Urh7jPi9d/Vzh3BUEZIzlLpT+LJvuhvemtTyJR/Q2c3xm/TpepKFi6+ZZQ0EuIAAJJJsABvJJ3KtNL9PnTE09Dchx2S9t9qS+WzHy2PPvPJ02Sko6mbhcJUxMt2GnF8EZ070sNQ/5HSXcC4NeW58I6/9tvQDvPL1A3mGiGjTaOnDcjI6zpHDldzDoG4dp5Vy9BtCRSt4WYAzuG7eIgfNH3uc9g6ZgFCEXfeep04vEQjBYeh3Vq/efPyMoiK0zAiIgCIiAwQoBpVq8Jdw9DxJAdoxg7IJ37UZ809G7qVgIVGUVLU6MPiKmHlvQf2fmVtgOsp8TuBxBrrtOyX7Nnt/6jP1HcphXUlPiFMW7Qex2YewglrhuI5iL7jzkFMf0Ugq2/Ss4wFg9uTx28o6DcKvq/QutoXmSke57fSiyfb77PO7LjqVftRyeaNOCw2JalTfZz5f438OXWR51OgtdSybVMS+258Ltl1uYtJv2Zhe7K7Gt1pu2KP4lq9sK1qys4tVEJLZFzOI8dbTkT7Kl2G6fUc26URuPmyjYPeeL4qCUXo7HXXq4uH71GM/G1+vQhY0NxGscDVvLWjlleHW9VjMr9ynujmi8VFGWx3LnW23nynEfADkC68czXC7SCOcG47wvq6ujBLMx8RjqtaO47KPJZIp/FdC6+aeWUwG75HO/uR5AnijyuQW7lr/ANB4h9UfzY/5K6UUOxR2R21XilFRjl4P7lK/0HiH1TvzY/5p/QeIfUu/Nj/mrqROxXM9/O6/ux+T+5BNKNE6ialpYIdm0TBt7T7XeGho5Dfz+9SXRbCDTUkUTrbTQS62Y2nEud15m3YusisUUnczp4qpOkqT0Tv8emEWLpdSOUgekGruSoq3ztmY0OcwgFriRsta3k9VTwLUrsXhhF5pWR+s4A9gOZUVxTWnTR3ELXTHntsM73Z9wUPZgd+7isWoxUW1HJZfUzpPq+dWVBlNQGAta0N4Pa2Q0c+0OUk7uVdLFtLKahYIy7acxoa2Nli6zRYA8jd3Kq8xDTatrHcHFdgd/wAOAHaPW4cY+AXUwDVbI8h9W7g279hpBkPrHc3xPUqlLN7iNSeG3IRWNqZR0iteurnNr8brMVl4KNpDL34NhswD0pHcvblzC6nmiehEdGNt1pJiM38jecMB3de89G5dzDMKip2BkLAxvMN5POTvJ6SvnGnEU8tvq39nFNz3KcYWzlmzgxGO7RdjRW7Dlxfn18zUqKxzo3ylxjgY1zrsAMkjWgkuG0CGtIGVhc77haNBiscjmNjkqInvbtx8M1xbIAL3G3cOFiDZpBsunpA0CiqAMgIJQOoMNlGtGC+pfTF4ZGKJjbNBLpJOFhaGPOQAaW55XzBHIpN5lVKEZUpTeVvtl53dkS2irC4uZIA2RlrgeS4HyXtvyGxy5CCOk7i58+VTFbeWSg+reM/G3eugpnFLmEREIhERAEREAWLLKIDk4votT1P96Jpd6Q4r/aGfeoZiuqTeaab8Mo/3NH+1WSihKEZanZQx1ehlCWXLVFIz6L19Kbtjlb96FxI/+s37wlPp1XRG3DuNuSRrXH3hfxV22WvV4dFKLSxsf67Wu+IVfZW0ZpLa8Z/v0lLrxuVdT616oeXHE/sc0+Dv0W/Drfd59MD6spHxYpRVavqJ/wDwA0/cc5ngDbwXLn1T0x8mSVva1w8Wpu1FxJrEbMn3qbXXgzVZrej86neOp7T8bL0Ot2D6iXvZ/JefzQx/aH+w1fbdUcPLPJ2NYP0T9UP8q8f/AEeb9b7PNpnnrkaPgCtKfW9J5lOwetI53wAXZj1T0o8p8zvxMHwat2n1bUTd8bnetI/9CEtUfEj2uy46Qb+f3IPU60Kx3k8HH6rLn3yVznY9X1RsJJ5L8ke0B3RgBW7S6K0kfkU8Q6SwOPe65XTbGALAADmGQTs5PVnn5nhqf7VFfG39/wAlM0GrqtlN3MEYPnSuse4Xd3hSvCtU8LbGokdIfRb9Gzvzce8Ke2RSVKKOattfE1Mk91eHVzTw/CIoG7MMbYx90WJ6zvPatxEVplyk5O7C+XsBBBzBFiOcHeF9Ih4cGtYW08lPKSGujfGyaxc0Nc0tbwls2kA7zkbXuCbDRhgjjfTPhma98cQgkbGDIZmNaLCzCSCHC4J3XN1K7JsqNi+NZpW65GlRQOLzLINlxGy1u/YZvsSMi4nM2yyAztc7yIpFLdwiIh4EREAREQBERAEREAREQBERAEREAREQBERAEREAREQBERAEREAREQBERAEREAREQBERAEREAREQBERAEREAREQBERAEREAREQBERAEREAREQBERAEREAREQBERAEREAREQBERAEREAREQBERAEREAREQBERAEREAREQBERAf//Z"/>
          <p:cNvSpPr>
            <a:spLocks noChangeAspect="1" noChangeArrowheads="1"/>
          </p:cNvSpPr>
          <p:nvPr>
            <p:custDataLst>
              <p:tags r:id="rId6"/>
            </p:custDataLst>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CA"/>
          </a:p>
        </p:txBody>
      </p:sp>
      <p:sp>
        <p:nvSpPr>
          <p:cNvPr id="218120" name="AutoShape 8" descr="data:image/jpeg;base64,/9j/4AAQSkZJRgABAQAAAQABAAD/2wCEAAkGBhQSEBQUEBMWFBUVFBQUGBcVFRYUFBUXFBgYFBUUGBoXHSYeGBwjGRQVHy8gIycpLSwsFh4xNTAqNSYrLikBCQoKDgwOGg8PGi4kHyUtLy4vLzI2KSwqKi00LSwsLCwsNC80LCkpLCwsLC8sLC0sLCwsLCwsLCksLCwsLCwsKf/AABEIAOEA4QMBIgACEQEDEQH/xAAbAAEAAgMBAQAAAAAAAAAAAAAABgcBBAUDAv/EAEkQAAEDAgIECQcLAwIFBQAAAAEAAgMEEQUhBgcSMRMiQVFhcYGRoTJCUnKSorEUFyNTVGKCk8HR0hYzspTCQ2Nz4vAVJUSj4f/EABoBAQADAQEBAAAAAAAAAAAAAAACAwUEAQb/xAA2EQACAQIDBQUGBgIDAAAAAAAAAQIDEQQhMQUSQVHwEzJhcaEiUoGRwdEUFSMzseFCU0Niov/aAAwDAQACEQMRAD8AvFERAEREAREQBERAEREAREQBERAEREAREQBERAEREAREQBERAEREAREQBERAEREAREQBERAEREAREQBERAEREAREQBERAEREAREQBERAEREAREQBERAEREAREQBEWniGLwwC80rIx95wBPUN57EPVFydkjcRQnEdatMy4ha+Y89thve7PwUbrda1S/8AtMjjHUXu7zYeCrdWKNKlsrFVM923nl/ZbN1gvA35daoyo0vrJTY1EmfIw7HgwBa3/ptVNnwc8nSWSP8AEgqHbckdq2HJfuVEuvGxeM2NQM8uaJvXIwfErw/qik+1Qfms/dU3HofWHdSy9rLfGy9hoPW/Zn97P5LztZcif5VhVrWXp9y4mY/TnyaiE9UrP3W3FUtd5Lg7qIPwVIO0Hrfsz/dP6ryOidW3/wCNKOphP+KdrLkePZOHfdrr0+5fF1kFUQyproNzqmPr4Vo7jkt+k1j1seRlbJbkkY0+LbHxXvbLiiqWxKn/ABzT6+JdCKtqDW7yTwdsbv8Aa7+SlOGad0k9g2YMcfNk+jPecj2FWKcXxM+tgMRS70H/AD/BIEWGuuFlTOIIiIAiIgCIiAIiIAiIgCIvCsrWRML5XBjWi5LjYBD1Jt2R7rhY/plT0lxI/af9WzjP7eRvaoPpLrIlmcYqIOY0nZ2gPpX39EDyb9GfUsYBqxll49W4xNOezvld13yb23PQqXUbdomzT2dClHtMXLdXLi+urGti+siqnOzAOBacgGcaQ/i5/VAWvQaBVtSdt7Sy+ZfM4hx7M3d4Vp4Ro3BSi0EbWnlcc3nrcc1Bq7WvI2V7Y4Yyxr3NaS51yASAcufeoONs5s7KGKlO8MDSStxevXxZvYfqliGc8z39DAGDvNyfBSGj0Ho4/Jp2O6X3k/zuFCvndm+oi9tyx87s31EXtuXqlTRVVwu0qvefql/BZ0FIxgsxjWjma0N+C9VXeB6x6ipqI4WQRcd2Z2nnZaM3O7BdWDLOGNLnENaBckmwAG8kncroyUlkY+Jw1WhJRqav4nosXUGxTWa3b4KhiM7ybA57JP3WgbTvBeXDY1Jxg2KMHzfowfeLivN9cMy5YCqknUajf3nZ/LUn11myrOq0vxKjcPlkTXNJtewAPQHxmwPQR2KbaOaRx1kXCRXBBs5p8ph5jzjmPKkZpuxCtgqtGKm7OPNO6OtZatVhsUn9yNj/AFmNd8QmJYnHTxmSZwaxvKfAAbyTzBVniusCqqpOCoWOYDu2RtTOHOTuaOrdzpKSWp7hcJVru8MktW8kiYV+gFDJviEZ52OLPDyfBRzENUoNzTz9kguPab+y5Q1dV83GlLbn62Uud4B3xXlPohiFGDJHezcyYZCSAOUtyJHYVS7PWJtUVKn7MMUr8nmvVsfJMSw7Nu2GD0fpYe0Z7PaApJgWtWN9m1bODPpsu6M9Y8pvisaE6wTM9sFVbbdkyQWAefRcBkHHkIyO7r7mO6B01TclvByHz4wGm/3hud8elSina8GU4mrT3+zxtOz96P8APj1kd+mqmyNDo3BzSLgtIIPUQvVVHPhldhLy+J23DfMgExu/6jPNPT4qc6LaaxVg2f7coGcZO/nLD5w8Qpxnd2epnYjAuEe1pPehzXDz5EjREVhnhERAEREARF41lW2JjnyODWtBcSdwAQ9SvkjXxjGI6aJ0szrNHe48jWjlJVUVlbVYvUBrBZgNw2/0cbfTeeU9PYAvurqJ8YrA1l2xtvsg+TGzcXu53H9hyXVo4HgcdLEI4W2G8k+U88rnHlPwVGdTyNxbmzoJtXqv5R/vrTXn6MaGQ0YBA25bZyOGfSGjzR485UhsiK5JLJGNUqzqy3pu7OXpPiPAUc0nK2M7PrO4rfeIVdaq8ND6mSRwuI47C4uNp5sPBru9d3WxiGzTxRDfI/aPqxj+Tm9y2NVdBsUbpDvlkJ/CziDxDlS86iXI2KP6Gzpz4zdvh1clwpGeg32QnyRnoN9kL1ul1eYm8+Z5GJjbus1tgc7AWHLmqq0hx+XE6kU1NfgtqzRuD7b5X/dG8D9SpNrQx3gqcQsNnTXB5xG3yu8kDquvjVhgIjpzUOHHm8nojBy7yCexqpl7Ut1GzhYxw9B4ueb0j9+uR3tGtF4qOPZjF3kceQjjOP6Do+K7NllFalbJGRUqSqScpu7Zy9JMObPSzRuF7scR0OaLtI6iAqz1ZYhwVW7aNmOheXX3DYs8OPUNrvVvubcWO5V3rGggpYGsp4Y43zEtLmMa13BtsXC45CdgdV1XUVnvcjU2dV3oywrV9/05vrkRrHcYlxOrayMHZLtmJnIByyO6bAknkGXXaejejUVHEGRi7iOO8+U8/oOYcih+qfBcpKlwzvwTOgCxef8AEdhVjrynG/tPUntSuov8NSyjH1fXqFghZRXGKUtp7hPyaudwfFa8CZtstkkm9uazmk9qtrAsQ4emhlO98bXHrI43jdV7rdtw8HPwb/8AIW/VTLQUWw+nv6F+wucR4KiGU2jexz7TA0aktdOvkd1zARYi4OVjuKr3SzV8Wnh8Pu1zTtGNpINxntRcx+73cysRFbKKlqZWHxNTDy3oPzXB+ZDNB9OPlP0NRxZwMjuEgG/LkcOUdo5hM1ANPtDznV0oLZGcd4bkTbPhW284bzz79+/t6E6VCsg41hLHYPHPzPHQfA36FGLae7I6sVQhOH4ih3eK91/Z8CSIiKwzAiIgCrPWPjrppm0UF3cZu2B50h8iPsuD1kcynuPYqKankmd5jSQOdxya3tcQFBNWWDGWWSsm4x2nNYTyvdnI/wAbdpVU8/ZRq4CMaUZYqekdPGX9Ew0U0bbRwBgsXmzpHek79huH/wCrtIEViVlZGbUqSqSc5O7YRF5zTBrS5xsGgk9QFyvSBUGsvEOEriwZiJrY/wAR47vFwHYtnCtNK2nhZDHSjZY3ZF4prnlubHeSudoxAazE2udmHSOnd1NO2B37I7VdQC5oJyblc+mxlenhYU8PKClZX+PVysPnHr/srfypv5LLNYteSAKVtyQB9FNvOQ85WesEKzcfMzfxuH/0L5sprTypdPiJjvct4OEW3bRALrfiee5XBR0wjjYxvksa1o6miw+Cp2AbeNZ8ta73ZCR8ArnC8patl+1fYhRpLhG/XyMoiK4xAqg1pVu1WhnJHE0drrvPgW9yt9Unp8L4lPfnj7uDYqa3dNrYkU8Q2+Cf0RauidBwNFAzl4Nrj6z+O7xcV118xtsAByBfStSsjInJzk5PiwsFZWpiuIsghfLIbNY0k9PMB0k2A616RScnZFV60KzhK7YbnwcbGfidd9u5zVaWD0fA08UfoRsZ2taAfFVRolRPrsR4WQXDXmeTmve7Gd9h1NKuMKmnm3I2tqNU4UsMv8Vn5syiIrjEMOCq3G6U4ViLJ4geBkJu0brG3CR9mTh2cytNcPTLBflNJIwC7wNtnrtzA7Rdv4lCausjuwNdUqm7Puyyfl/R2IJg9rXNN2uAcCNxBzB7l6KF6r8Y4WlMTjxoXbI9R2be47Q7ApovYu6uUYii6FWVN8GERFIoK91s4iRHDA3z3GQjnDeK0drnH2VMdHsMFPTRRDzGAHpcc3n2iVWusDEAMUYXDabC2E7N7XAPCEX5L3XW+d9v2V35o/iqFOKk2zfqYOvUwtKFKN1nJ6avT0LFRV1877fsrvzR/BPnfb9ld+aP4Kfax5nF+VYv3PVfcsVRvWBiHBUEtjYyWiH48ne7tLX0W07+WzGNsBYGsLy4vDuUAC2yN9/BcDW5iXGghB3B0ru3iN+D+9eSmtxtEsLg5rFwpVFZ6vy1PXVJhuU05G8iJvUOM/xLe5WLdUnhGnlRTQtih4LZbc5sJJLiSSTtZ71u/OpWf8n2D/JQhUjGNjQxuzMTiK8qmVnpnwLgusFVB86dZ/yfYP8AJTTQDSGesjlfPsWa8MbsN2c7bTr5m+9qsjUUnZGbiNmV8PDtJ2sQPSMGkxZ0lt0zZx0tcQ8gdu0OxXFSVTZGNfG4Oa4BwI3EHco/ppoeK1gLSGzMB2XHcR6DujmPJ2qv6WfEcOJaGSNbfySzhIj0gi4HYQoK9NvkdzjDaFGG7JKpFWs+Jc11qYpiTIInSymzWi55zzAc5JyAVZjWRXnIQsv0QyE920vJ+DYliLm8OHMYMxwg4NjekM3k9Nu1S7S+iOeOy5Qd684xj55/A3dEcfq6yvzlcIgXSOYLbLW+azdzkDsK1damFFlU2YDiysAvzPZkR7Oz3FWDo1o1HRxbEebjm95Gbz+gHIOTvWxjODR1ULopRcHcR5TSNzhzELzcbjZ6kltCnTxaqU42glbzXM19FsabU0scgIvshrxyte0WcD8eohde6qabRPEKCQvpC57T50ViSOQPjN79xQ6W4qeKGSA9FMdr/G3giqWykhPZqqyc6FSLi+bzXmWjX4hHCwvleGNG8uNuzpPQFVGkmkUuJztgpmng9rit3F5+sfzADu6160+hlfWvD6pzmD0pjdwH3WDd7qsLR7RiGjZsxC7j5T3Zvd1nkHQMk9qfgiUfw+A9pSU6nC3dRjRbRxtHAI25uPGe70nfsNwH7rtLQdjtOCQZ4gQSCDKwEEbwc1j+oKb7RD+az91arLIyZqrUk5yTbZ0EXP8A6gpvtEP5rP3T+oKb7RD+az90uiPZT5M6CwV4UuIxy34KRj7WvsPa61917HLce5adXpPTRPLJZ42PFrtc4Ai4uL9hCXR4qc5PdSdyD6PD5Ljc0O5ku2APWHDM7sx2qzFU+kuLRHFoJ4JGvbeDaLTcXDy1w9mythV0+KNLaUX+nUerir+aCIitMorXFqFkmPsZM0PY9jbtcLg/ROA8WqYf0ZRfZovZUX02+hxSinOQJa0n1X2PuyqwWqqKV3c1cVWqKnSlGTS3ba8U2jjf0XRfZYvZT+i6L7LF7K7SKzdXI4fxNb3382aOHYHBASYImRl1gdkWuBuv3r3loY3G742OPO5oJ8QvdYJSxU5yb3m8zTnoYGNLnxxNaBcksYAAN5JIUDxPTVkknA4dSslccg8xAg9LWAA26XEdS5+lukUlfUilpc49vZFt0jhve77ozI6r81p9ovovHRxbLBd5A232zceboaOQfqqr7ztHQ1+zhhKanXzm9I52Xi/t0ok3Q7EZhtSTRRX81rWi3XwbAPErXrsMxOgYZGTiSNubtmzgOdzmPbu6QrQXzIwEEEXBFiOcHeFLs0UraU7+1GLjysiKaFacCsvHKAyZovl5LxyubfcRlcf+D31gYsYKJ5Y4te9zY2lpIcLm5IIz8lru9Vzo20w4tGxp8mofF+G7mHwXd1tYjeWGEea0yHredlvg13eq997jud8sDTWOgoL2X7Vjk4RS4nVRmSCaZzQ4tuagtzFifKd0hbv9M4v9ZL/qv+9TrQeg4KggaRm5nCHrkO38CB2LvKUaStmymvtSUakowhGybtkVP/TGL/WS/wCq/wC9SvQfBamESPrJHucbNa10pkAaMy7eRcnLs6VLVz8exEQU00voRuI9a1mj2iFJQUczlq46piI9luxV+SzKnx7EJ6rEZG07nkukMbGteWgiMbN94A8kntXuNDsU5pP9Q3+a2dVWH7dU+U5iJm/70mX+If3q2FXCG+t5mnjMc8JNUKUYtJLVdcCnnaG4mBfj5c1QL9nHW/olpnURzfJqolxcTG0y3245NzQ47y0usM8xdWiVTmmzw7Fjwe8Pgbl6YDPHcOxJR3M0zzC4n8fvUqsFo2mlobrtU9USSZYbnM5vzJ3+YtPFtXE9PC+aSSHZYLmxfc8gAu3eSQriCg+tbENilZEDnLJc+rHmfeLF7OnFK5VhNp4qtWjTus3yWnH0IBo1o0+tkcyNzW7Ldol17bwAMuU38CpJ80c/10Xc/wDZdrVPh2zTSSkZySWHqx5f5F3cp0vIUk43ZPHbVr068oUnkstF8SM6E6KOoo5A9zXue8G7bgWAsBn0k964eI6r3zTSSuqheR7nH6I5XOQ8vkFh2Kwl8vNhnuVrhFqxlRx1eNSVWL9p65IpV2jvA4nFTbfCWlhu4N2d+y8i1zuarsVXaGD5Xi01T5rdt4/F9HGPZv3K0VCksmzr2tUlKcIT1UVfzeoREVxjkO1n4bwlHtjfC8P/AAu4rviD+FdzRfFflFJFLylgDvXbxX+IPeuhVUzZGOY8Xa5paRzhwsR3KvdCK11FWS0Mxyc68ZO4utl7bLHrFlW8pX5mlTXb4VwXeg7ryevy1LHRAisM0KLaxMbNPRuDTZ8p4NvOARd7vZy/EFKVVGtmu2qqOO+UcV+15JPg1qrqO0TR2bRVbExT0WfyOnqpwIBj6lwzcTGzoaPLI6zYfhKsMBczRqh4Gkgj9GNt/WI2ne8SuopQVo2KcZXdevKfjl5cAiIpHIefAi97C/UFSmPymsxN4bmHzNhb6rSI7+BKt/H8R4Cmll9CNxHrWs0e0QqY0a0emq5XCBwa5g2y5xc21zYZtBNzn3FUVc7I+g2PFQjUrydrK1+vgXpGwNAA3AWA6BkF9XVYfNzX/am/nTfxT5ua/wC0t/Om/ipb8vdOT8FQ/wB6+TLPuoRrWxHYpWRA5yyXPqx8Y+8WJonobU09RwlTMHtDXANEkjuMbC5DgBa20o3rGqjPiDYWZ7AZEB9+Qhx/yaOxeTk93QtwOGgsWlGW8oq9+vGx3dW1ZTwUhMk0THySFxDpGBwDeK0EE5bie1Sw6T0v2mD81n7qC/NC/wC0t/KP8l9N1QO5aodkR/mvE5pWsWV4YGtUlUlWeb5P7Hbx3WRTxNLac8PKcmhtywE7iTy9Tb36FytC9C5XTfK624dtGRrHeUXnPbePNte4Hwso7hMb8OxRjJdl1nNYTYEFslrPbfNpzB7CFcwXsfbd5cCOKawUOzoaTXe4tcvAyqf1nYhwlbsDMRMa38TuO7wLR2K3ZJA0EnIAXPQBmSqUwZhrcUaXZiSYyu9VpMlu4AJW0S5nmx4qM51paRXXpctzRzDuApYYuVsbb+seM73iV0lhqyrtDGnJzk5PVhRfWHjfyejc0Gz5rxt57Ecd3Y3LrcFJZZQ1pc4gAAkk5AAZklVU5xxfEgBfgI/CNpzPQ558D0Kuo7Ky1Z3YCip1O0n3YZv6L4kr1bYLwNGHuFnTHhOpu5g7s/xKWr5YwAAAWAyA5l9KcVZWOWvVdapKpLiERF6UhQzWHoyZoxUQA8NDnxfKcwcbL7zTmO3oUzWCF5JXVi6hWlQqKpHh6+BGtCtLG1kNnECZgG2PS5pB0HwPYpMq40v0WkpZvltBdtiXPa3zb+U4DlYeVvJ1bpFolppHWNDTZkwHGZffbe5nOPEeJhGT7sjsxOGjKPb0O49Vxi+T8ORJVTGsHPE5Ad30Q7Nhn7lXOqn1q4aWVTZQOLKwC/M5mRHslvio1u6X7FklibPimvr9C1wsri6K4+2qpmPBG2AGyN5WvAsb9B3jrXZurU7q5k1ISpycZaoysXWvX4gyGN0krg1jRck/Ac5PMqnoq2fEcSBa6RjC8OIa9wDImchsbXIsOtyjKe7kdWGwcq8ZTvaMVm/oSrWriOxSMjBzlkz9WPjH3thZ1V4ZsUjpSM5nm3qs4o97bUY1mVpmrmxMz4NrWAffkO0R4sHYrSwmhEEEcTd0bGt67CxPablQjnNvkd1d9hgIU+M3d+XVjbRYul1cYh8yyhrSXZAAk9AGZVRaGxmrxXhXDIOkqD0Z8Qdhc3uU909xLgaCUg5vAiH48j7u0uBqkw60c0xHlOEY6mDad4uHsqmec0jZwn6OEq1uL9lfX+fQsELKIrjGKc1jy/8AuTrb2siHbba/UK4mqmNORfFZBzvhHuMVzhU0+9I2tpK1DDr/AK/Y4GneI8DQTEGxe3gx1ycU+7tHsUP1SYdeWaYjyGiMdbztO8GjvWzrcxD+xCD6Urh7jPi9d/Vzh3BUEZIzlLpT+LJvuhvemtTyJR/Q2c3xm/TpepKFi6+ZZQ0EuIAAJJJsABvJJ3KtNL9PnTE09Dchx2S9t9qS+WzHy2PPvPJ02Sko6mbhcJUxMt2GnF8EZ070sNQ/5HSXcC4NeW58I6/9tvQDvPL1A3mGiGjTaOnDcjI6zpHDldzDoG4dp5Vy9BtCRSt4WYAzuG7eIgfNH3uc9g6ZgFCEXfeep04vEQjBYeh3Vq/efPyMoiK0zAiIgCIiAwQoBpVq8Jdw9DxJAdoxg7IJ37UZ809G7qVgIVGUVLU6MPiKmHlvQf2fmVtgOsp8TuBxBrrtOyX7Nnt/6jP1HcphXUlPiFMW7Qex2YewglrhuI5iL7jzkFMf0Ugq2/Ss4wFg9uTx28o6DcKvq/QutoXmSke57fSiyfb77PO7LjqVftRyeaNOCw2JalTfZz5f438OXWR51OgtdSybVMS+258Ltl1uYtJv2Zhe7K7Gt1pu2KP4lq9sK1qys4tVEJLZFzOI8dbTkT7Kl2G6fUc26URuPmyjYPeeL4qCUXo7HXXq4uH71GM/G1+vQhY0NxGscDVvLWjlleHW9VjMr9ynujmi8VFGWx3LnW23nynEfADkC68czXC7SCOcG47wvq6ujBLMx8RjqtaO47KPJZIp/FdC6+aeWUwG75HO/uR5AnijyuQW7lr/ANB4h9UfzY/5K6UUOxR2R21XilFRjl4P7lK/0HiH1TvzY/5p/QeIfUu/Nj/mrqROxXM9/O6/ux+T+5BNKNE6ialpYIdm0TBt7T7XeGho5Dfz+9SXRbCDTUkUTrbTQS62Y2nEud15m3YusisUUnczp4qpOkqT0Tv8emEWLpdSOUgekGruSoq3ztmY0OcwgFriRsta3k9VTwLUrsXhhF5pWR+s4A9gOZUVxTWnTR3ELXTHntsM73Z9wUPZgd+7isWoxUW1HJZfUzpPq+dWVBlNQGAta0N4Pa2Q0c+0OUk7uVdLFtLKahYIy7acxoa2Nli6zRYA8jd3Kq8xDTatrHcHFdgd/wAOAHaPW4cY+AXUwDVbI8h9W7g279hpBkPrHc3xPUqlLN7iNSeG3IRWNqZR0iteurnNr8brMVl4KNpDL34NhswD0pHcvblzC6nmiehEdGNt1pJiM38jecMB3de89G5dzDMKip2BkLAxvMN5POTvJ6SvnGnEU8tvq39nFNz3KcYWzlmzgxGO7RdjRW7Dlxfn18zUqKxzo3ylxjgY1zrsAMkjWgkuG0CGtIGVhc77haNBiscjmNjkqInvbtx8M1xbIAL3G3cOFiDZpBsunpA0CiqAMgIJQOoMNlGtGC+pfTF4ZGKJjbNBLpJOFhaGPOQAaW55XzBHIpN5lVKEZUpTeVvtl53dkS2irC4uZIA2RlrgeS4HyXtvyGxy5CCOk7i58+VTFbeWSg+reM/G3eugpnFLmEREIhERAEREAWLLKIDk4votT1P96Jpd6Q4r/aGfeoZiuqTeaab8Mo/3NH+1WSihKEZanZQx1ehlCWXLVFIz6L19Kbtjlb96FxI/+s37wlPp1XRG3DuNuSRrXH3hfxV22WvV4dFKLSxsf67Wu+IVfZW0ZpLa8Z/v0lLrxuVdT616oeXHE/sc0+Dv0W/Drfd59MD6spHxYpRVavqJ/wDwA0/cc5ngDbwXLn1T0x8mSVva1w8Wpu1FxJrEbMn3qbXXgzVZrej86neOp7T8bL0Ot2D6iXvZ/JefzQx/aH+w1fbdUcPLPJ2NYP0T9UP8q8f/AEeb9b7PNpnnrkaPgCtKfW9J5lOwetI53wAXZj1T0o8p8zvxMHwat2n1bUTd8bnetI/9CEtUfEj2uy46Qb+f3IPU60Kx3k8HH6rLn3yVznY9X1RsJJ5L8ke0B3RgBW7S6K0kfkU8Q6SwOPe65XTbGALAADmGQTs5PVnn5nhqf7VFfG39/wAlM0GrqtlN3MEYPnSuse4Xd3hSvCtU8LbGokdIfRb9Gzvzce8Ke2RSVKKOattfE1Mk91eHVzTw/CIoG7MMbYx90WJ6zvPatxEVplyk5O7C+XsBBBzBFiOcHeF9Ih4cGtYW08lPKSGujfGyaxc0Nc0tbwls2kA7zkbXuCbDRhgjjfTPhma98cQgkbGDIZmNaLCzCSCHC4J3XN1K7JsqNi+NZpW65GlRQOLzLINlxGy1u/YZvsSMi4nM2yyAztc7yIpFLdwiIh4EREAREQBERAEREAREQBERAEREAREQBERAEREAREQBERAEREAREQBERAEREAREQBERAEREAREQBERAEREAREQBERAEREAREQBERAEREAREQBERAEREAREQBERAEREAREQBERAEREAREQBERAEREAREQBERAEREAREQBERAf//Z"/>
          <p:cNvSpPr>
            <a:spLocks noChangeAspect="1" noChangeArrowheads="1"/>
          </p:cNvSpPr>
          <p:nvPr>
            <p:custDataLst>
              <p:tags r:id="rId7"/>
            </p:custDataLst>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CA"/>
          </a:p>
        </p:txBody>
      </p:sp>
      <p:pic>
        <p:nvPicPr>
          <p:cNvPr id="218122" name="Picture 10" descr="http://www.ecover.com/NR/rdonlyres/64454953-059C-4DA0-A741-32AC2216E3D7/6163/logo_ecocert_op_600x600.jpg"/>
          <p:cNvPicPr>
            <a:picLocks noChangeAspect="1" noChangeArrowheads="1"/>
          </p:cNvPicPr>
          <p:nvPr>
            <p:custDataLst>
              <p:tags r:id="rId8"/>
            </p:custDataLst>
          </p:nvPr>
        </p:nvPicPr>
        <p:blipFill>
          <a:blip r:embed="rId17" cstate="print"/>
          <a:srcRect/>
          <a:stretch>
            <a:fillRect/>
          </a:stretch>
        </p:blipFill>
        <p:spPr bwMode="auto">
          <a:xfrm>
            <a:off x="4724400" y="1537742"/>
            <a:ext cx="936104" cy="936104"/>
          </a:xfrm>
          <a:prstGeom prst="rect">
            <a:avLst/>
          </a:prstGeom>
          <a:noFill/>
        </p:spPr>
      </p:pic>
      <p:pic>
        <p:nvPicPr>
          <p:cNvPr id="218124" name="Picture 12" descr="http://www.baoil.com/wp-content/uploads/2009/03/AB.jpg"/>
          <p:cNvPicPr>
            <a:picLocks noChangeAspect="1" noChangeArrowheads="1"/>
          </p:cNvPicPr>
          <p:nvPr>
            <p:custDataLst>
              <p:tags r:id="rId9"/>
            </p:custDataLst>
          </p:nvPr>
        </p:nvPicPr>
        <p:blipFill>
          <a:blip r:embed="rId18" cstate="print"/>
          <a:srcRect/>
          <a:stretch>
            <a:fillRect/>
          </a:stretch>
        </p:blipFill>
        <p:spPr bwMode="auto">
          <a:xfrm>
            <a:off x="7596336" y="4077072"/>
            <a:ext cx="1080120" cy="1322299"/>
          </a:xfrm>
          <a:prstGeom prst="rect">
            <a:avLst/>
          </a:prstGeom>
          <a:noFill/>
        </p:spPr>
      </p:pic>
      <p:pic>
        <p:nvPicPr>
          <p:cNvPr id="11" name="Picture 12" descr="http://4.bp.blogspot.com/_EtcymPhFZxI/S-5lEImDbkI/AAAAAAAAALE/ALtyH1sUxg8/s320/nontest.jpg"/>
          <p:cNvPicPr>
            <a:picLocks noChangeAspect="1" noChangeArrowheads="1"/>
          </p:cNvPicPr>
          <p:nvPr>
            <p:custDataLst>
              <p:tags r:id="rId10"/>
            </p:custDataLst>
          </p:nvPr>
        </p:nvPicPr>
        <p:blipFill>
          <a:blip r:embed="rId19" cstate="print"/>
          <a:srcRect/>
          <a:stretch>
            <a:fillRect/>
          </a:stretch>
        </p:blipFill>
        <p:spPr bwMode="auto">
          <a:xfrm>
            <a:off x="5596383" y="3124200"/>
            <a:ext cx="1323975" cy="1333501"/>
          </a:xfrm>
          <a:prstGeom prst="rect">
            <a:avLst/>
          </a:prstGeom>
          <a:noFill/>
        </p:spPr>
      </p:pic>
    </p:spTree>
    <p:extLst>
      <p:ext uri="{BB962C8B-B14F-4D97-AF65-F5344CB8AC3E}">
        <p14:creationId xmlns:p14="http://schemas.microsoft.com/office/powerpoint/2010/main" val="335420232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609600" y="1600200"/>
            <a:ext cx="8077200" cy="1143000"/>
          </a:xfrm>
        </p:spPr>
        <p:txBody>
          <a:bodyPr>
            <a:noAutofit/>
          </a:bodyPr>
          <a:lstStyle/>
          <a:p>
            <a:pPr algn="ctr">
              <a:lnSpc>
                <a:spcPct val="100000"/>
              </a:lnSpc>
            </a:pPr>
            <a:r>
              <a:rPr lang="fr-CA" sz="3200" dirty="0" smtClean="0"/>
              <a:t>Le développement durable et les organisations</a:t>
            </a:r>
            <a:endParaRPr lang="fr-CA" sz="3200" dirty="0"/>
          </a:p>
        </p:txBody>
      </p:sp>
      <p:pic>
        <p:nvPicPr>
          <p:cNvPr id="11266" name="Picture 2"/>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1988389" y="3429000"/>
            <a:ext cx="5715000" cy="2319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274981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381000" y="214290"/>
            <a:ext cx="8334404" cy="796908"/>
          </a:xfrm>
        </p:spPr>
        <p:txBody>
          <a:bodyPr>
            <a:normAutofit/>
          </a:bodyPr>
          <a:lstStyle/>
          <a:p>
            <a:r>
              <a:rPr lang="fr-CA" sz="3200" dirty="0" smtClean="0"/>
              <a:t>Le DD dans une organisation, c’est…</a:t>
            </a:r>
            <a:endParaRPr lang="fr-CA" sz="3200" dirty="0"/>
          </a:p>
        </p:txBody>
      </p:sp>
      <p:sp>
        <p:nvSpPr>
          <p:cNvPr id="3" name="Espace réservé du texte 2"/>
          <p:cNvSpPr>
            <a:spLocks noGrp="1"/>
          </p:cNvSpPr>
          <p:nvPr>
            <p:ph type="body" sz="quarter" idx="15"/>
            <p:custDataLst>
              <p:tags r:id="rId2"/>
            </p:custDataLst>
          </p:nvPr>
        </p:nvSpPr>
        <p:spPr>
          <a:xfrm>
            <a:off x="304800" y="914400"/>
            <a:ext cx="8715375" cy="4114800"/>
          </a:xfrm>
        </p:spPr>
        <p:txBody>
          <a:bodyPr>
            <a:normAutofit fontScale="92500"/>
          </a:bodyPr>
          <a:lstStyle/>
          <a:p>
            <a:r>
              <a:rPr lang="fr-CA" dirty="0" smtClean="0">
                <a:solidFill>
                  <a:schemeClr val="tx1">
                    <a:lumMod val="50000"/>
                    <a:lumOff val="50000"/>
                  </a:schemeClr>
                </a:solidFill>
              </a:rPr>
              <a:t>Une manière responsable de faire des affaires qui diminue les effets négatifs de nos activités et augmente nos contributions positives, aussi bien au niveau économique que social et environnemental.</a:t>
            </a:r>
          </a:p>
          <a:p>
            <a:r>
              <a:rPr lang="fr-CA" dirty="0" smtClean="0">
                <a:solidFill>
                  <a:schemeClr val="tx1">
                    <a:lumMod val="50000"/>
                    <a:lumOff val="50000"/>
                  </a:schemeClr>
                </a:solidFill>
              </a:rPr>
              <a:t>Comment?  En ayant une compréhension plus exhaustive de nos effets et de nos parties prenantes.</a:t>
            </a:r>
          </a:p>
          <a:p>
            <a:r>
              <a:rPr lang="fr-CA" dirty="0" smtClean="0">
                <a:solidFill>
                  <a:schemeClr val="tx1">
                    <a:lumMod val="50000"/>
                    <a:lumOff val="50000"/>
                  </a:schemeClr>
                </a:solidFill>
              </a:rPr>
              <a:t>Pourquoi?  Pour diminuer nos risques et augmenter nos occasions.</a:t>
            </a:r>
            <a:endParaRPr lang="fr-CA" dirty="0">
              <a:solidFill>
                <a:schemeClr val="tx1">
                  <a:lumMod val="50000"/>
                  <a:lumOff val="50000"/>
                </a:schemeClr>
              </a:solidFill>
            </a:endParaRPr>
          </a:p>
        </p:txBody>
      </p:sp>
      <p:pic>
        <p:nvPicPr>
          <p:cNvPr id="12290" name="Picture 2" descr="C:\DOSSIERSFRANCINE\BNQ-21000\1.GESTION DU PROJET GLOBAL\1.6 LANCEMENT-ACTIVITÉS DE COMMUNICATION\VISUELSBNQ21000\IMAGE ZONE C\Schema_Gouv_fond_gris.jpg"/>
          <p:cNvPicPr>
            <a:picLocks noChangeAspect="1" noChangeArrowheads="1"/>
          </p:cNvPicPr>
          <p:nvPr>
            <p:custDataLst>
              <p:tags r:id="rId3"/>
            </p:custDataLst>
          </p:nvPr>
        </p:nvPicPr>
        <p:blipFill>
          <a:blip r:embed="rId6" cstate="print">
            <a:extLst>
              <a:ext uri="{28A0092B-C50C-407E-A947-70E740481C1C}">
                <a14:useLocalDpi xmlns:a14="http://schemas.microsoft.com/office/drawing/2010/main" val="0"/>
              </a:ext>
            </a:extLst>
          </a:blip>
          <a:srcRect/>
          <a:stretch>
            <a:fillRect/>
          </a:stretch>
        </p:blipFill>
        <p:spPr bwMode="auto">
          <a:xfrm>
            <a:off x="3200400" y="4648200"/>
            <a:ext cx="2590800" cy="20381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467168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p:cNvSpPr>
            <a:spLocks noGrp="1"/>
          </p:cNvSpPr>
          <p:nvPr>
            <p:ph type="body" sz="quarter" idx="15"/>
            <p:custDataLst>
              <p:tags r:id="rId1"/>
            </p:custDataLst>
          </p:nvPr>
        </p:nvSpPr>
        <p:spPr>
          <a:xfrm>
            <a:off x="457200" y="609600"/>
            <a:ext cx="8286750" cy="3857625"/>
          </a:xfrm>
        </p:spPr>
        <p:txBody>
          <a:bodyPr/>
          <a:lstStyle/>
          <a:p>
            <a:endParaRPr lang="fr-CA" dirty="0"/>
          </a:p>
          <a:p>
            <a:pPr marL="0" indent="0">
              <a:buNone/>
            </a:pPr>
            <a:r>
              <a:rPr lang="fr-CA" i="1" dirty="0" smtClean="0">
                <a:solidFill>
                  <a:schemeClr val="tx1">
                    <a:lumMod val="50000"/>
                    <a:lumOff val="50000"/>
                  </a:schemeClr>
                </a:solidFill>
              </a:rPr>
              <a:t>« </a:t>
            </a:r>
            <a:r>
              <a:rPr lang="fr-CA" b="1" dirty="0">
                <a:solidFill>
                  <a:schemeClr val="tx1">
                    <a:lumMod val="50000"/>
                    <a:lumOff val="50000"/>
                  </a:schemeClr>
                </a:solidFill>
              </a:rPr>
              <a:t>Nous ne demandons pas aux entreprises de changer de métier... Nous leur demandons de l’exercer </a:t>
            </a:r>
            <a:r>
              <a:rPr lang="fr-CA" b="1" dirty="0" smtClean="0">
                <a:solidFill>
                  <a:schemeClr val="tx1">
                    <a:lumMod val="50000"/>
                    <a:lumOff val="50000"/>
                  </a:schemeClr>
                </a:solidFill>
              </a:rPr>
              <a:t>différemment. </a:t>
            </a:r>
            <a:r>
              <a:rPr lang="fr-CA" dirty="0">
                <a:solidFill>
                  <a:schemeClr val="tx1">
                    <a:lumMod val="50000"/>
                    <a:lumOff val="50000"/>
                  </a:schemeClr>
                </a:solidFill>
              </a:rPr>
              <a:t>» </a:t>
            </a:r>
            <a:endParaRPr lang="fr-CA" dirty="0" smtClean="0">
              <a:solidFill>
                <a:schemeClr val="tx1">
                  <a:lumMod val="50000"/>
                  <a:lumOff val="50000"/>
                </a:schemeClr>
              </a:solidFill>
            </a:endParaRPr>
          </a:p>
          <a:p>
            <a:pPr marL="0" indent="0">
              <a:buNone/>
            </a:pPr>
            <a:endParaRPr lang="fr-CA" i="1" dirty="0">
              <a:solidFill>
                <a:schemeClr val="tx1">
                  <a:lumMod val="50000"/>
                  <a:lumOff val="50000"/>
                </a:schemeClr>
              </a:solidFill>
            </a:endParaRPr>
          </a:p>
          <a:p>
            <a:pPr marL="0" indent="0">
              <a:buNone/>
            </a:pPr>
            <a:r>
              <a:rPr lang="fr-CA" i="1" dirty="0" smtClean="0">
                <a:solidFill>
                  <a:schemeClr val="tx1">
                    <a:lumMod val="50000"/>
                    <a:lumOff val="50000"/>
                  </a:schemeClr>
                </a:solidFill>
              </a:rPr>
              <a:t>Kofi </a:t>
            </a:r>
            <a:r>
              <a:rPr lang="fr-CA" i="1" dirty="0">
                <a:solidFill>
                  <a:schemeClr val="tx1">
                    <a:lumMod val="50000"/>
                    <a:lumOff val="50000"/>
                  </a:schemeClr>
                </a:solidFill>
              </a:rPr>
              <a:t>Annan, </a:t>
            </a:r>
            <a:r>
              <a:rPr lang="fr-CA" i="1" dirty="0" smtClean="0">
                <a:solidFill>
                  <a:schemeClr val="tx1">
                    <a:lumMod val="50000"/>
                    <a:lumOff val="50000"/>
                  </a:schemeClr>
                </a:solidFill>
              </a:rPr>
              <a:t>secrétaire </a:t>
            </a:r>
            <a:r>
              <a:rPr lang="fr-CA" i="1" dirty="0">
                <a:solidFill>
                  <a:schemeClr val="tx1">
                    <a:lumMod val="50000"/>
                    <a:lumOff val="50000"/>
                  </a:schemeClr>
                </a:solidFill>
              </a:rPr>
              <a:t>g</a:t>
            </a:r>
            <a:r>
              <a:rPr lang="fr-CA" i="1" dirty="0" smtClean="0">
                <a:solidFill>
                  <a:schemeClr val="tx1">
                    <a:lumMod val="50000"/>
                    <a:lumOff val="50000"/>
                  </a:schemeClr>
                </a:solidFill>
              </a:rPr>
              <a:t>énéral </a:t>
            </a:r>
            <a:r>
              <a:rPr lang="fr-CA" i="1" dirty="0">
                <a:solidFill>
                  <a:schemeClr val="tx1">
                    <a:lumMod val="50000"/>
                    <a:lumOff val="50000"/>
                  </a:schemeClr>
                </a:solidFill>
              </a:rPr>
              <a:t>des Nations </a:t>
            </a:r>
            <a:r>
              <a:rPr lang="fr-CA" i="1" dirty="0" smtClean="0">
                <a:solidFill>
                  <a:schemeClr val="tx1">
                    <a:lumMod val="50000"/>
                    <a:lumOff val="50000"/>
                  </a:schemeClr>
                </a:solidFill>
              </a:rPr>
              <a:t>unies, </a:t>
            </a:r>
            <a:r>
              <a:rPr lang="fr-CA" i="1" dirty="0">
                <a:solidFill>
                  <a:schemeClr val="tx1">
                    <a:lumMod val="50000"/>
                    <a:lumOff val="50000"/>
                  </a:schemeClr>
                </a:solidFill>
              </a:rPr>
              <a:t>2002 </a:t>
            </a:r>
            <a:endParaRPr lang="fr-CA" dirty="0">
              <a:solidFill>
                <a:schemeClr val="tx1">
                  <a:lumMod val="50000"/>
                  <a:lumOff val="50000"/>
                </a:schemeClr>
              </a:solidFill>
            </a:endParaRPr>
          </a:p>
        </p:txBody>
      </p:sp>
      <p:pic>
        <p:nvPicPr>
          <p:cNvPr id="13314" name="Picture 2" descr="http://img.clubic.com/02252632-photo-logo-onu.jpg"/>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3200400" y="3657600"/>
            <a:ext cx="2756584" cy="26479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27527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custDataLst>
              <p:tags r:id="rId1"/>
            </p:custDataLst>
          </p:nvPr>
        </p:nvSpPr>
        <p:spPr>
          <a:xfrm>
            <a:off x="381000" y="214290"/>
            <a:ext cx="8334404" cy="796908"/>
          </a:xfrm>
        </p:spPr>
        <p:txBody>
          <a:bodyPr>
            <a:normAutofit/>
          </a:bodyPr>
          <a:lstStyle/>
          <a:p>
            <a:r>
              <a:rPr lang="fr-CA" sz="3200" dirty="0" smtClean="0"/>
              <a:t>Déroulement</a:t>
            </a:r>
            <a:endParaRPr lang="fr-CA" sz="3200" dirty="0"/>
          </a:p>
        </p:txBody>
      </p:sp>
      <p:sp>
        <p:nvSpPr>
          <p:cNvPr id="5" name="Espace réservé du texte 4"/>
          <p:cNvSpPr>
            <a:spLocks noGrp="1"/>
          </p:cNvSpPr>
          <p:nvPr>
            <p:ph type="body" sz="quarter" idx="15"/>
            <p:custDataLst>
              <p:tags r:id="rId2"/>
            </p:custDataLst>
          </p:nvPr>
        </p:nvSpPr>
        <p:spPr>
          <a:xfrm>
            <a:off x="304800" y="990600"/>
            <a:ext cx="8839200" cy="5715000"/>
          </a:xfrm>
        </p:spPr>
        <p:txBody>
          <a:bodyPr>
            <a:normAutofit fontScale="62500" lnSpcReduction="20000"/>
          </a:bodyPr>
          <a:lstStyle/>
          <a:p>
            <a:r>
              <a:rPr lang="fr-CA" sz="3200" dirty="0" smtClean="0">
                <a:solidFill>
                  <a:schemeClr val="tx1">
                    <a:lumMod val="50000"/>
                    <a:lumOff val="50000"/>
                  </a:schemeClr>
                </a:solidFill>
              </a:rPr>
              <a:t>Partager une même compréhension du développement durable (DD)</a:t>
            </a:r>
          </a:p>
          <a:p>
            <a:pPr lvl="1"/>
            <a:r>
              <a:rPr lang="fr-CA" sz="3200" dirty="0" smtClean="0">
                <a:solidFill>
                  <a:schemeClr val="tx1">
                    <a:lumMod val="50000"/>
                    <a:lumOff val="50000"/>
                  </a:schemeClr>
                </a:solidFill>
              </a:rPr>
              <a:t>Présentation du concept de développement durable</a:t>
            </a:r>
          </a:p>
          <a:p>
            <a:pPr lvl="1"/>
            <a:r>
              <a:rPr lang="fr-CA" sz="3200" dirty="0" smtClean="0">
                <a:solidFill>
                  <a:schemeClr val="tx1">
                    <a:lumMod val="50000"/>
                    <a:lumOff val="50000"/>
                  </a:schemeClr>
                </a:solidFill>
              </a:rPr>
              <a:t>Le développement durable et les organisations</a:t>
            </a:r>
          </a:p>
          <a:p>
            <a:pPr marL="534988" lvl="1" indent="0">
              <a:buNone/>
            </a:pPr>
            <a:endParaRPr lang="fr-CA" sz="3200" dirty="0">
              <a:solidFill>
                <a:schemeClr val="tx1">
                  <a:lumMod val="50000"/>
                  <a:lumOff val="50000"/>
                </a:schemeClr>
              </a:solidFill>
            </a:endParaRPr>
          </a:p>
          <a:p>
            <a:r>
              <a:rPr lang="fr-CA" sz="3200" dirty="0" smtClean="0">
                <a:solidFill>
                  <a:schemeClr val="tx1">
                    <a:lumMod val="50000"/>
                    <a:lumOff val="50000"/>
                  </a:schemeClr>
                </a:solidFill>
              </a:rPr>
              <a:t>S’approprier la Méthode BNQ 21000</a:t>
            </a:r>
          </a:p>
          <a:p>
            <a:endParaRPr lang="fr-CA" sz="3200" dirty="0">
              <a:solidFill>
                <a:schemeClr val="tx1">
                  <a:lumMod val="50000"/>
                  <a:lumOff val="50000"/>
                </a:schemeClr>
              </a:solidFill>
            </a:endParaRPr>
          </a:p>
          <a:p>
            <a:r>
              <a:rPr lang="fr-CA" sz="3200" dirty="0" smtClean="0">
                <a:solidFill>
                  <a:schemeClr val="tx1">
                    <a:lumMod val="50000"/>
                    <a:lumOff val="50000"/>
                  </a:schemeClr>
                </a:solidFill>
              </a:rPr>
              <a:t>Les retombées pour l’organisation</a:t>
            </a:r>
          </a:p>
          <a:p>
            <a:pPr lvl="1"/>
            <a:r>
              <a:rPr lang="fr-CA" sz="3200" dirty="0" smtClean="0">
                <a:solidFill>
                  <a:schemeClr val="tx1">
                    <a:lumMod val="50000"/>
                    <a:lumOff val="50000"/>
                  </a:schemeClr>
                </a:solidFill>
              </a:rPr>
              <a:t>Un regard sur le développement durable et le secteur d’activité</a:t>
            </a:r>
          </a:p>
          <a:p>
            <a:pPr lvl="1"/>
            <a:r>
              <a:rPr lang="fr-CA" sz="3200" dirty="0" smtClean="0">
                <a:solidFill>
                  <a:schemeClr val="tx1">
                    <a:lumMod val="50000"/>
                    <a:lumOff val="50000"/>
                  </a:schemeClr>
                </a:solidFill>
              </a:rPr>
              <a:t>Les bénéfices du développement durable pour l’organisation</a:t>
            </a:r>
          </a:p>
          <a:p>
            <a:pPr marL="534988" lvl="1" indent="0">
              <a:buNone/>
            </a:pPr>
            <a:endParaRPr lang="fr-CA" sz="3200" dirty="0" smtClean="0">
              <a:solidFill>
                <a:schemeClr val="tx1">
                  <a:lumMod val="50000"/>
                  <a:lumOff val="50000"/>
                </a:schemeClr>
              </a:solidFill>
            </a:endParaRPr>
          </a:p>
          <a:p>
            <a:r>
              <a:rPr lang="fr-CA" sz="3200" dirty="0" smtClean="0">
                <a:solidFill>
                  <a:schemeClr val="tx1">
                    <a:lumMod val="50000"/>
                    <a:lumOff val="50000"/>
                  </a:schemeClr>
                </a:solidFill>
              </a:rPr>
              <a:t>Les prochaines étapes</a:t>
            </a:r>
          </a:p>
          <a:p>
            <a:endParaRPr lang="fr-CA" sz="3200" dirty="0" smtClean="0">
              <a:solidFill>
                <a:schemeClr val="tx1">
                  <a:lumMod val="50000"/>
                  <a:lumOff val="50000"/>
                </a:schemeClr>
              </a:solidFill>
            </a:endParaRPr>
          </a:p>
          <a:p>
            <a:endParaRPr lang="fr-CA" sz="3200" dirty="0">
              <a:solidFill>
                <a:schemeClr val="tx1">
                  <a:lumMod val="50000"/>
                  <a:lumOff val="50000"/>
                </a:schemeClr>
              </a:solidFill>
            </a:endParaRPr>
          </a:p>
          <a:p>
            <a:endParaRPr lang="fr-CA" sz="3200" dirty="0" smtClean="0">
              <a:solidFill>
                <a:schemeClr val="tx1">
                  <a:lumMod val="50000"/>
                  <a:lumOff val="50000"/>
                </a:schemeClr>
              </a:solidFill>
            </a:endParaRPr>
          </a:p>
          <a:p>
            <a:endParaRPr lang="fr-CA" sz="3200" dirty="0">
              <a:solidFill>
                <a:schemeClr val="tx1">
                  <a:lumMod val="50000"/>
                  <a:lumOff val="50000"/>
                </a:schemeClr>
              </a:solidFill>
            </a:endParaRPr>
          </a:p>
          <a:p>
            <a:endParaRPr lang="fr-CA" sz="3200" dirty="0" smtClean="0"/>
          </a:p>
          <a:p>
            <a:endParaRPr lang="fr-CA" sz="3200" dirty="0"/>
          </a:p>
          <a:p>
            <a:pPr marL="0" indent="0">
              <a:buNone/>
            </a:pPr>
            <a:endParaRPr lang="fr-CA" sz="3200" dirty="0" smtClean="0"/>
          </a:p>
          <a:p>
            <a:pPr marL="0" indent="0">
              <a:buNone/>
            </a:pPr>
            <a:endParaRPr lang="fr-CA" sz="3200" dirty="0" smtClean="0"/>
          </a:p>
          <a:p>
            <a:endParaRPr lang="fr-CA" dirty="0" smtClean="0"/>
          </a:p>
          <a:p>
            <a:endParaRPr lang="fr-CA" dirty="0" smtClean="0"/>
          </a:p>
          <a:p>
            <a:pPr lvl="1"/>
            <a:endParaRPr lang="fr-CA" dirty="0" smtClean="0"/>
          </a:p>
        </p:txBody>
      </p:sp>
    </p:spTree>
    <p:extLst>
      <p:ext uri="{BB962C8B-B14F-4D97-AF65-F5344CB8AC3E}">
        <p14:creationId xmlns:p14="http://schemas.microsoft.com/office/powerpoint/2010/main" val="284711332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457200" y="214290"/>
            <a:ext cx="8258204" cy="796908"/>
          </a:xfrm>
        </p:spPr>
        <p:txBody>
          <a:bodyPr>
            <a:normAutofit/>
          </a:bodyPr>
          <a:lstStyle/>
          <a:p>
            <a:r>
              <a:rPr lang="fr-CA" sz="3200" dirty="0" smtClean="0"/>
              <a:t>En résumé</a:t>
            </a:r>
            <a:endParaRPr lang="fr-CA" sz="3200" dirty="0"/>
          </a:p>
        </p:txBody>
      </p:sp>
      <p:sp>
        <p:nvSpPr>
          <p:cNvPr id="3" name="Espace réservé du texte 2"/>
          <p:cNvSpPr>
            <a:spLocks noGrp="1"/>
          </p:cNvSpPr>
          <p:nvPr>
            <p:ph type="body" sz="quarter" idx="15"/>
            <p:custDataLst>
              <p:tags r:id="rId2"/>
            </p:custDataLst>
          </p:nvPr>
        </p:nvSpPr>
        <p:spPr>
          <a:xfrm>
            <a:off x="428625" y="1219200"/>
            <a:ext cx="8286750" cy="4210037"/>
          </a:xfrm>
        </p:spPr>
        <p:txBody>
          <a:bodyPr/>
          <a:lstStyle/>
          <a:p>
            <a:pPr marL="0" indent="0">
              <a:buNone/>
            </a:pPr>
            <a:r>
              <a:rPr lang="fr-CA" b="1" dirty="0" smtClean="0">
                <a:solidFill>
                  <a:schemeClr val="tx1">
                    <a:lumMod val="50000"/>
                    <a:lumOff val="50000"/>
                  </a:schemeClr>
                </a:solidFill>
              </a:rPr>
              <a:t>M. ou Mme Caramba : « Alors, le DD, en quelques mots, c’est quoi? »</a:t>
            </a:r>
          </a:p>
          <a:p>
            <a:pPr marL="0" indent="0">
              <a:buNone/>
            </a:pPr>
            <a:endParaRPr lang="fr-CA" dirty="0"/>
          </a:p>
          <a:p>
            <a:pPr marL="0" indent="0">
              <a:buNone/>
            </a:pPr>
            <a:endParaRPr lang="fr-CA" dirty="0"/>
          </a:p>
        </p:txBody>
      </p:sp>
      <p:pic>
        <p:nvPicPr>
          <p:cNvPr id="16386" name="Picture 2"/>
          <p:cNvPicPr>
            <a:picLocks noChangeAspect="1" noChangeArrowheads="1"/>
          </p:cNvPicPr>
          <p:nvPr>
            <p:custDataLst>
              <p:tags r:id="rId3"/>
            </p:custDataLst>
          </p:nvPr>
        </p:nvPicPr>
        <p:blipFill>
          <a:blip r:embed="rId11">
            <a:extLst>
              <a:ext uri="{28A0092B-C50C-407E-A947-70E740481C1C}">
                <a14:useLocalDpi xmlns:a14="http://schemas.microsoft.com/office/drawing/2010/main" val="0"/>
              </a:ext>
            </a:extLst>
          </a:blip>
          <a:srcRect/>
          <a:stretch>
            <a:fillRect/>
          </a:stretch>
        </p:blipFill>
        <p:spPr bwMode="auto">
          <a:xfrm>
            <a:off x="762001" y="2514601"/>
            <a:ext cx="2057399" cy="1234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ZoneTexte 3"/>
          <p:cNvSpPr txBox="1"/>
          <p:nvPr>
            <p:custDataLst>
              <p:tags r:id="rId4"/>
            </p:custDataLst>
          </p:nvPr>
        </p:nvSpPr>
        <p:spPr>
          <a:xfrm>
            <a:off x="2895599" y="2587925"/>
            <a:ext cx="2133600" cy="1015663"/>
          </a:xfrm>
          <a:prstGeom prst="rect">
            <a:avLst/>
          </a:prstGeom>
          <a:noFill/>
        </p:spPr>
        <p:txBody>
          <a:bodyPr wrap="square" rtlCol="0">
            <a:spAutoFit/>
          </a:bodyPr>
          <a:lstStyle/>
          <a:p>
            <a:r>
              <a:rPr lang="fr-CA" sz="2000" b="1" dirty="0" smtClean="0">
                <a:solidFill>
                  <a:schemeClr val="tx1">
                    <a:lumMod val="50000"/>
                    <a:lumOff val="50000"/>
                  </a:schemeClr>
                </a:solidFill>
              </a:rPr>
              <a:t>Sous-groupes de trois personnes</a:t>
            </a:r>
            <a:endParaRPr lang="fr-CA" sz="2000" b="1" dirty="0">
              <a:solidFill>
                <a:schemeClr val="tx1">
                  <a:lumMod val="50000"/>
                  <a:lumOff val="50000"/>
                </a:schemeClr>
              </a:solidFill>
            </a:endParaRPr>
          </a:p>
        </p:txBody>
      </p:sp>
      <p:sp>
        <p:nvSpPr>
          <p:cNvPr id="5" name="ZoneTexte 4"/>
          <p:cNvSpPr txBox="1"/>
          <p:nvPr>
            <p:custDataLst>
              <p:tags r:id="rId5"/>
            </p:custDataLst>
          </p:nvPr>
        </p:nvSpPr>
        <p:spPr>
          <a:xfrm>
            <a:off x="1467927" y="4460968"/>
            <a:ext cx="3789873" cy="707886"/>
          </a:xfrm>
          <a:prstGeom prst="rect">
            <a:avLst/>
          </a:prstGeom>
          <a:noFill/>
        </p:spPr>
        <p:txBody>
          <a:bodyPr wrap="square" rtlCol="0">
            <a:spAutoFit/>
          </a:bodyPr>
          <a:lstStyle/>
          <a:p>
            <a:r>
              <a:rPr lang="fr-CA" sz="2000" b="1" dirty="0" smtClean="0">
                <a:solidFill>
                  <a:schemeClr val="tx1">
                    <a:lumMod val="50000"/>
                    <a:lumOff val="50000"/>
                  </a:schemeClr>
                </a:solidFill>
              </a:rPr>
              <a:t>Cinq minutes de préparation pour les sous-groupes</a:t>
            </a:r>
            <a:endParaRPr lang="fr-CA" sz="2000" b="1" dirty="0">
              <a:solidFill>
                <a:schemeClr val="tx1">
                  <a:lumMod val="50000"/>
                  <a:lumOff val="50000"/>
                </a:schemeClr>
              </a:solidFill>
            </a:endParaRPr>
          </a:p>
        </p:txBody>
      </p:sp>
      <p:sp>
        <p:nvSpPr>
          <p:cNvPr id="6" name="ZoneTexte 5"/>
          <p:cNvSpPr txBox="1"/>
          <p:nvPr>
            <p:custDataLst>
              <p:tags r:id="rId6"/>
            </p:custDataLst>
          </p:nvPr>
        </p:nvSpPr>
        <p:spPr>
          <a:xfrm>
            <a:off x="4842294" y="4814911"/>
            <a:ext cx="4149306" cy="954107"/>
          </a:xfrm>
          <a:prstGeom prst="rect">
            <a:avLst/>
          </a:prstGeom>
          <a:noFill/>
        </p:spPr>
        <p:txBody>
          <a:bodyPr wrap="square" rtlCol="0">
            <a:spAutoFit/>
          </a:bodyPr>
          <a:lstStyle/>
          <a:p>
            <a:pPr algn="ctr"/>
            <a:r>
              <a:rPr lang="fr-CA" sz="2800" b="1" dirty="0" smtClean="0">
                <a:solidFill>
                  <a:schemeClr val="tx1">
                    <a:lumMod val="50000"/>
                    <a:lumOff val="50000"/>
                  </a:schemeClr>
                </a:solidFill>
              </a:rPr>
              <a:t>Une minute pour expliquer!</a:t>
            </a:r>
            <a:endParaRPr lang="fr-CA" sz="2800" dirty="0"/>
          </a:p>
        </p:txBody>
      </p:sp>
      <p:pic>
        <p:nvPicPr>
          <p:cNvPr id="16388" name="Picture 4" descr="C:\Users\CraigF\AppData\Local\Microsoft\Windows\Temporary Internet Files\Content.IE5\NZQ05CAH\MC900439820[1].png"/>
          <p:cNvPicPr>
            <a:picLocks noChangeAspect="1" noChangeArrowheads="1"/>
          </p:cNvPicPr>
          <p:nvPr>
            <p:custDataLst>
              <p:tags r:id="rId7"/>
            </p:custDataLst>
          </p:nvPr>
        </p:nvPicPr>
        <p:blipFill>
          <a:blip r:embed="rId12">
            <a:extLst>
              <a:ext uri="{28A0092B-C50C-407E-A947-70E740481C1C}">
                <a14:useLocalDpi xmlns:a14="http://schemas.microsoft.com/office/drawing/2010/main" val="0"/>
              </a:ext>
            </a:extLst>
          </a:blip>
          <a:srcRect/>
          <a:stretch>
            <a:fillRect/>
          </a:stretch>
        </p:blipFill>
        <p:spPr bwMode="auto">
          <a:xfrm>
            <a:off x="350769" y="4329087"/>
            <a:ext cx="1439931" cy="1439931"/>
          </a:xfrm>
          <a:prstGeom prst="rect">
            <a:avLst/>
          </a:prstGeom>
          <a:noFill/>
          <a:extLst>
            <a:ext uri="{909E8E84-426E-40DD-AFC4-6F175D3DCCD1}">
              <a14:hiddenFill xmlns:a14="http://schemas.microsoft.com/office/drawing/2010/main">
                <a:solidFill>
                  <a:srgbClr val="FFFFFF"/>
                </a:solidFill>
              </a14:hiddenFill>
            </a:ext>
          </a:extLst>
        </p:spPr>
      </p:pic>
      <p:pic>
        <p:nvPicPr>
          <p:cNvPr id="16389" name="Picture 5"/>
          <p:cNvPicPr>
            <a:picLocks noChangeAspect="1" noChangeArrowheads="1"/>
          </p:cNvPicPr>
          <p:nvPr>
            <p:custDataLst>
              <p:tags r:id="rId8"/>
            </p:custDataLst>
          </p:nvPr>
        </p:nvPicPr>
        <p:blipFill>
          <a:blip r:embed="rId13">
            <a:extLst>
              <a:ext uri="{28A0092B-C50C-407E-A947-70E740481C1C}">
                <a14:useLocalDpi xmlns:a14="http://schemas.microsoft.com/office/drawing/2010/main" val="0"/>
              </a:ext>
            </a:extLst>
          </a:blip>
          <a:srcRect/>
          <a:stretch>
            <a:fillRect/>
          </a:stretch>
        </p:blipFill>
        <p:spPr bwMode="auto">
          <a:xfrm>
            <a:off x="5638800" y="2343174"/>
            <a:ext cx="2743200" cy="2471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480010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p:cNvSpPr>
            <a:spLocks noGrp="1"/>
          </p:cNvSpPr>
          <p:nvPr>
            <p:ph type="body" sz="quarter" idx="11"/>
            <p:custDataLst>
              <p:tags r:id="rId1"/>
            </p:custDataLst>
          </p:nvPr>
        </p:nvSpPr>
        <p:spPr/>
        <p:txBody>
          <a:bodyPr/>
          <a:lstStyle/>
          <a:p>
            <a:pPr marL="0" indent="0">
              <a:buNone/>
            </a:pPr>
            <a:endParaRPr lang="fr-CA" dirty="0" smtClean="0"/>
          </a:p>
          <a:p>
            <a:pPr marL="0" indent="0">
              <a:buNone/>
            </a:pPr>
            <a:endParaRPr lang="fr-CA" dirty="0" smtClean="0"/>
          </a:p>
          <a:p>
            <a:pPr marL="0" indent="0" algn="ctr">
              <a:lnSpc>
                <a:spcPct val="100000"/>
              </a:lnSpc>
              <a:buNone/>
            </a:pPr>
            <a:endParaRPr lang="fr-CA" sz="4000" b="1" dirty="0" smtClean="0">
              <a:solidFill>
                <a:schemeClr val="tx1">
                  <a:lumMod val="50000"/>
                  <a:lumOff val="50000"/>
                </a:schemeClr>
              </a:solidFill>
            </a:endParaRPr>
          </a:p>
          <a:p>
            <a:pPr marL="0" indent="0" algn="ctr">
              <a:lnSpc>
                <a:spcPct val="100000"/>
              </a:lnSpc>
              <a:buNone/>
            </a:pPr>
            <a:r>
              <a:rPr lang="fr-CA" sz="4000" b="1" dirty="0" smtClean="0">
                <a:solidFill>
                  <a:schemeClr val="tx1">
                    <a:lumMod val="50000"/>
                    <a:lumOff val="50000"/>
                  </a:schemeClr>
                </a:solidFill>
              </a:rPr>
              <a:t>S’approprier la </a:t>
            </a:r>
          </a:p>
          <a:p>
            <a:pPr marL="0" indent="0" algn="ctr">
              <a:lnSpc>
                <a:spcPct val="100000"/>
              </a:lnSpc>
              <a:buNone/>
            </a:pPr>
            <a:r>
              <a:rPr lang="fr-CA" sz="4000" b="1" dirty="0" smtClean="0">
                <a:solidFill>
                  <a:schemeClr val="tx1">
                    <a:lumMod val="50000"/>
                    <a:lumOff val="50000"/>
                  </a:schemeClr>
                </a:solidFill>
              </a:rPr>
              <a:t>Méthode BNQ 21000</a:t>
            </a:r>
            <a:endParaRPr lang="fr-CA" sz="4000" b="1" dirty="0">
              <a:solidFill>
                <a:schemeClr val="tx1">
                  <a:lumMod val="50000"/>
                  <a:lumOff val="50000"/>
                </a:schemeClr>
              </a:solidFill>
            </a:endParaRPr>
          </a:p>
          <a:p>
            <a:pPr marL="0" indent="0" algn="ctr">
              <a:buNone/>
            </a:pPr>
            <a:endParaRPr lang="fr-CA" sz="3200" b="1" dirty="0" smtClean="0">
              <a:solidFill>
                <a:schemeClr val="tx1">
                  <a:lumMod val="50000"/>
                  <a:lumOff val="50000"/>
                </a:schemeClr>
              </a:solidFill>
            </a:endParaRPr>
          </a:p>
          <a:p>
            <a:pPr marL="0" indent="0" algn="ctr">
              <a:buNone/>
            </a:pPr>
            <a:endParaRPr lang="fr-CA" sz="3200" b="1" dirty="0">
              <a:solidFill>
                <a:schemeClr val="tx1">
                  <a:lumMod val="50000"/>
                  <a:lumOff val="50000"/>
                </a:schemeClr>
              </a:solidFill>
            </a:endParaRPr>
          </a:p>
          <a:p>
            <a:pPr marL="0" indent="0" algn="ctr">
              <a:buNone/>
            </a:pPr>
            <a:endParaRPr lang="fr-CA" sz="3200" b="1" dirty="0" smtClean="0">
              <a:solidFill>
                <a:schemeClr val="tx1">
                  <a:lumMod val="50000"/>
                  <a:lumOff val="50000"/>
                </a:schemeClr>
              </a:solidFill>
            </a:endParaRPr>
          </a:p>
          <a:p>
            <a:pPr marL="0" indent="0" algn="ctr">
              <a:buNone/>
            </a:pPr>
            <a:endParaRPr lang="fr-CA" sz="3200" b="1" dirty="0">
              <a:solidFill>
                <a:schemeClr val="tx1">
                  <a:lumMod val="50000"/>
                  <a:lumOff val="50000"/>
                </a:schemeClr>
              </a:solidFill>
            </a:endParaRPr>
          </a:p>
          <a:p>
            <a:pPr marL="0" indent="0" algn="ctr">
              <a:buNone/>
            </a:pPr>
            <a:endParaRPr lang="fr-CA" sz="3200" b="1" dirty="0">
              <a:solidFill>
                <a:schemeClr val="tx1">
                  <a:lumMod val="50000"/>
                  <a:lumOff val="50000"/>
                </a:schemeClr>
              </a:solidFill>
            </a:endParaRPr>
          </a:p>
        </p:txBody>
      </p:sp>
    </p:spTree>
    <p:extLst>
      <p:ext uri="{BB962C8B-B14F-4D97-AF65-F5344CB8AC3E}">
        <p14:creationId xmlns:p14="http://schemas.microsoft.com/office/powerpoint/2010/main" val="37277916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609600" y="228600"/>
            <a:ext cx="7786742" cy="796908"/>
          </a:xfrm>
        </p:spPr>
        <p:txBody>
          <a:bodyPr/>
          <a:lstStyle/>
          <a:p>
            <a:r>
              <a:rPr lang="fr-CA" sz="3200" dirty="0" smtClean="0"/>
              <a:t>Objectif 1</a:t>
            </a:r>
            <a:endParaRPr lang="fr-CA" sz="3200" dirty="0"/>
          </a:p>
        </p:txBody>
      </p:sp>
      <p:sp>
        <p:nvSpPr>
          <p:cNvPr id="3" name="Espace réservé du texte 2"/>
          <p:cNvSpPr>
            <a:spLocks noGrp="1"/>
          </p:cNvSpPr>
          <p:nvPr>
            <p:ph type="body" sz="quarter" idx="15"/>
            <p:custDataLst>
              <p:tags r:id="rId2"/>
            </p:custDataLst>
          </p:nvPr>
        </p:nvSpPr>
        <p:spPr>
          <a:xfrm>
            <a:off x="381000" y="1295400"/>
            <a:ext cx="8286750" cy="5181600"/>
          </a:xfrm>
        </p:spPr>
        <p:txBody>
          <a:bodyPr>
            <a:normAutofit/>
          </a:bodyPr>
          <a:lstStyle/>
          <a:p>
            <a:pPr marL="0" indent="0">
              <a:buNone/>
            </a:pPr>
            <a:r>
              <a:rPr lang="fr-CA" dirty="0" smtClean="0">
                <a:solidFill>
                  <a:schemeClr val="tx1">
                    <a:lumMod val="50000"/>
                    <a:lumOff val="50000"/>
                  </a:schemeClr>
                </a:solidFill>
              </a:rPr>
              <a:t>Apporter à toutes les organisations québécoises les outils pour les aider à intégrer efficacement une culture de développement durable.</a:t>
            </a:r>
          </a:p>
          <a:p>
            <a:pPr>
              <a:buBlip>
                <a:blip r:embed="rId6"/>
              </a:buBlip>
            </a:pPr>
            <a:r>
              <a:rPr lang="fr-CA" dirty="0" smtClean="0">
                <a:solidFill>
                  <a:schemeClr val="tx1">
                    <a:lumMod val="50000"/>
                    <a:lumOff val="50000"/>
                  </a:schemeClr>
                </a:solidFill>
              </a:rPr>
              <a:t>La </a:t>
            </a:r>
            <a:r>
              <a:rPr lang="fr-CA" dirty="0">
                <a:solidFill>
                  <a:schemeClr val="tx1">
                    <a:lumMod val="50000"/>
                    <a:lumOff val="50000"/>
                  </a:schemeClr>
                </a:solidFill>
              </a:rPr>
              <a:t>n</a:t>
            </a:r>
            <a:r>
              <a:rPr lang="fr-CA" dirty="0" smtClean="0">
                <a:solidFill>
                  <a:schemeClr val="tx1">
                    <a:lumMod val="50000"/>
                    <a:lumOff val="50000"/>
                  </a:schemeClr>
                </a:solidFill>
              </a:rPr>
              <a:t>orme BNQ 21000</a:t>
            </a:r>
          </a:p>
          <a:p>
            <a:pPr>
              <a:buBlip>
                <a:blip r:embed="rId6"/>
              </a:buBlip>
            </a:pPr>
            <a:r>
              <a:rPr lang="fr-CA" dirty="0" smtClean="0">
                <a:solidFill>
                  <a:schemeClr val="tx1">
                    <a:lumMod val="50000"/>
                    <a:lumOff val="50000"/>
                  </a:schemeClr>
                </a:solidFill>
              </a:rPr>
              <a:t>La Méthode BNQ 21000</a:t>
            </a:r>
          </a:p>
          <a:p>
            <a:pPr marL="1049338" lvl="1" indent="-514350">
              <a:buAutoNum type="arabicParenR"/>
            </a:pPr>
            <a:r>
              <a:rPr lang="fr-CA" dirty="0" smtClean="0">
                <a:solidFill>
                  <a:schemeClr val="tx1">
                    <a:lumMod val="50000"/>
                    <a:lumOff val="50000"/>
                  </a:schemeClr>
                </a:solidFill>
              </a:rPr>
              <a:t>La démarche</a:t>
            </a:r>
          </a:p>
          <a:p>
            <a:pPr marL="1049338" lvl="1" indent="-514350">
              <a:buAutoNum type="arabicParenR"/>
            </a:pPr>
            <a:r>
              <a:rPr lang="fr-CA" dirty="0" smtClean="0">
                <a:solidFill>
                  <a:schemeClr val="tx1">
                    <a:lumMod val="50000"/>
                    <a:lumOff val="50000"/>
                  </a:schemeClr>
                </a:solidFill>
              </a:rPr>
              <a:t>Les outils de gestion stratégique</a:t>
            </a:r>
          </a:p>
          <a:p>
            <a:pPr marL="1049338" lvl="1" indent="-514350">
              <a:buAutoNum type="arabicParenR"/>
            </a:pPr>
            <a:r>
              <a:rPr lang="fr-CA" dirty="0" smtClean="0">
                <a:solidFill>
                  <a:schemeClr val="tx1">
                    <a:lumMod val="50000"/>
                    <a:lumOff val="50000"/>
                  </a:schemeClr>
                </a:solidFill>
              </a:rPr>
              <a:t>Le cadre d’accompagnement</a:t>
            </a:r>
          </a:p>
          <a:p>
            <a:pPr marL="0" indent="0">
              <a:buNone/>
            </a:pPr>
            <a:endParaRPr lang="fr-CA" dirty="0" smtClean="0"/>
          </a:p>
          <a:p>
            <a:pPr marL="0" indent="0">
              <a:buNone/>
            </a:pPr>
            <a:endParaRPr lang="fr-CA" dirty="0"/>
          </a:p>
        </p:txBody>
      </p:sp>
      <p:pic>
        <p:nvPicPr>
          <p:cNvPr id="4" name="Picture 2"/>
          <p:cNvPicPr>
            <a:picLocks noChangeAspect="1" noChangeArrowheads="1"/>
          </p:cNvPicPr>
          <p:nvPr>
            <p:custDataLst>
              <p:tags r:id="rId3"/>
            </p:custDataLst>
          </p:nvPr>
        </p:nvPicPr>
        <p:blipFill>
          <a:blip r:embed="rId7">
            <a:extLst>
              <a:ext uri="{28A0092B-C50C-407E-A947-70E740481C1C}">
                <a14:useLocalDpi xmlns:a14="http://schemas.microsoft.com/office/drawing/2010/main" val="0"/>
              </a:ext>
            </a:extLst>
          </a:blip>
          <a:srcRect/>
          <a:stretch>
            <a:fillRect/>
          </a:stretch>
        </p:blipFill>
        <p:spPr bwMode="auto">
          <a:xfrm>
            <a:off x="6711351" y="4571999"/>
            <a:ext cx="2438400" cy="21202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969585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texte 2"/>
          <p:cNvSpPr>
            <a:spLocks noGrp="1"/>
          </p:cNvSpPr>
          <p:nvPr>
            <p:ph type="body" sz="quarter" idx="15"/>
            <p:custDataLst>
              <p:tags r:id="rId1"/>
            </p:custDataLst>
          </p:nvPr>
        </p:nvSpPr>
        <p:spPr>
          <a:xfrm>
            <a:off x="304800" y="1447800"/>
            <a:ext cx="8443664" cy="3061320"/>
          </a:xfrm>
        </p:spPr>
        <p:txBody>
          <a:bodyPr>
            <a:noAutofit/>
          </a:bodyPr>
          <a:lstStyle/>
          <a:p>
            <a:pPr marL="0" indent="0" algn="ctr">
              <a:lnSpc>
                <a:spcPct val="100000"/>
              </a:lnSpc>
              <a:buFontTx/>
              <a:buNone/>
              <a:defRPr/>
            </a:pPr>
            <a:r>
              <a:rPr lang="fr-CA" sz="3200" dirty="0" smtClean="0">
                <a:solidFill>
                  <a:schemeClr val="tx1">
                    <a:lumMod val="50000"/>
                    <a:lumOff val="50000"/>
                  </a:schemeClr>
                </a:solidFill>
              </a:rPr>
              <a:t>Permettre à l’organisation de comprendre ses enjeux économiques, environnementaux et sociaux, de déterminer ses priorités et de mettre en œuvre les actions associées.</a:t>
            </a:r>
          </a:p>
        </p:txBody>
      </p:sp>
      <p:sp>
        <p:nvSpPr>
          <p:cNvPr id="121859" name="Titre 1"/>
          <p:cNvSpPr>
            <a:spLocks noGrp="1"/>
          </p:cNvSpPr>
          <p:nvPr>
            <p:ph type="title"/>
            <p:custDataLst>
              <p:tags r:id="rId2"/>
            </p:custDataLst>
          </p:nvPr>
        </p:nvSpPr>
        <p:spPr bwMode="auto">
          <a:xfrm>
            <a:off x="381000" y="304800"/>
            <a:ext cx="8367464" cy="7969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898525">
              <a:tabLst>
                <a:tab pos="898525" algn="l"/>
              </a:tabLst>
            </a:pPr>
            <a:r>
              <a:rPr lang="fr-CA" sz="3200" dirty="0" smtClean="0">
                <a:latin typeface="Arial" charset="0"/>
                <a:ea typeface="ヒラギノ角ゴ Pro W3" pitchFamily="16" charset="-128"/>
                <a:cs typeface="Arial" charset="0"/>
              </a:rPr>
              <a:t>Objectif 2</a:t>
            </a:r>
          </a:p>
        </p:txBody>
      </p:sp>
      <p:sp>
        <p:nvSpPr>
          <p:cNvPr id="2" name="AutoShape 2" descr="data:image/jpeg;base64,/9j/4AAQSkZJRgABAQAAAQABAAD/2wCEAAkGBg4NERINDhMPEA0QDQ8PDg0QEw8NDA0OFhAhFBQQEhIXIyYeFxojGRISHzsgLzMuOCwtIR4xNjAqNSYrLCoBCQoKDgwOFw8PGjUlHyAqNSwuLy8vKiwpLC4qNTUqKTUpLCosKiwsNTUwLykwLSwsKSwsLC0xKiwpKiwpNSwpKf/AABEIAOAA4AMBIgACEQEDEQH/xAAcAAEBAAIDAQEAAAAAAAAAAAAABgEFAwcIBAL/xABDEAABAwECBwwIBAYDAQAAAAAAAQIDBAUREjRRVXKTtQYHExUhMTJxgZHS0yI1QWF0sbKzFBdUkiMzQoKh0VJTo0P/xAAbAQEAAgMBAQAAAAAAAAAAAAAABAYBAgMFB//EAC8RAAIBAQUHAwQCAwAAAAAAAAABAgMEERIxMgUGITNRccETQXI0YZGxUuEUItH/2gAMAwEAAhEDEQA/AO8QDSVtbNNLJBBI2CGBrVqapWte9HubhpFGjvRbcy5yuW+5HNRE51QDdgkeM6bPTdZZHlmeM6bPTdZZHlm2GXQxeVoJLjOmz03WWR5Y4zps9N1lkeWMMugvK0ElxnTZ6brLI8scZ02em6yyPLGGXQXlaCS4zps9N1lkeWOM6bPTdZZHljDLoLytBJcZ02em6yyPLHGdNnpussjyxhl0F5WgkuM6bPTdZZHljjOmz03WWR5Ywy6C8rQSXGdNnpussjyxxnTZ6brLI8sYZdBeVoJLjOmz03WWR5Y4zps9N1lkeWMMugvK0ElxnTZ6brLI8scZ02em6yyPLGGXQXlaCS4zps9N1lkeWOM6bPTdZZHljDLoLytBJcZ02em6yyPLHGdNnpussjyxhl0F5WgkuM6bPTdZZHlmOM6bPTdZZHljDLoLyuBpKOtmhljgnkbUQztctNVI1rJFe1uGsUiN9F17L3I5Lr0RyKnMq7s1MgkbTxe29GXZUZXElaeL23oy7KjNo6kYZ5yABaSCAAAAAAAAAAAAAAAAAAAAAAbOs3PVEFNBXSNugqXSNidy33sX25ML0lTKiKawwpJ5GWrgADJgAAAAAA9GWXi9iaMWypCuJGzMXsTRi2VIVxVpamTkCStPF7b0ZdlRlaSVp4vbejLsqMR1IM85AAtJBAAAP3E29yIvMqn2fgme/vPkp+k3rNkeBtW0VaU4qEruBdt2rDZ7RRqSrQUmpe/Y4PwTPf3nyTsRrlRObk+RsjX1fTXs+Rpsu0ValVqcm+B13ksNns9mjKlBReK7gvszhABYiiAAAAAAA225Xc++0quKkZeiPdfI9P8A5wpyvf3cnWqGpO8t5jct+Gplr5EumqkTg7+dlMi+j+5fS6sEjWmr6VNv39jeEcTKndNuThraF9ntRrGtialNkhkYn8Nerku6lU80TwOjc6N6K17HOY9q87XNW5UXtRT1sdIb9W5bgJ22jGn8KpXAmu5m1DW8jv7mp3tXKefYa10nB+/7O1WPC860AB7JGAAAAAAPRlmYvYmjFsqQriRszF7E0YtlSFcVaWpk5AkrTxe29GXZUZWklaeL23oy7KjEdSDPOQALSQQAADkp+k3rNka2n6Tes2RWds8yHY+hbp8ip8vANfV9Nez5GwNfV9Nez5Gux+dLt5R03r+kh8/DOEAFoPnIAAAAABvdxW5t1p1kVLy8Hfwk7k/pgb0uX2KvI1PeqHpqGJrGoxqI1rWo1rU5Ea1EuRE91xB7z+5X8HSfipEuqKtGv5U9JlOn8tvberu1MhfngWyt6lS5ZIl043IGr3TWFHaNLLSSXIkjFRrv+uROVj+xyIptARE2nejoeS62jkp5HwSpgyxPdHI3I9q3Khwnam/buW4ORlpxJ6Mt0VTd7JUT0JF62pg9iZTqsslGoqkFIhSjhdwAB2NQAAD0ZZmL2JoxbKkK4kbMxexNGLZUhXFWlqZOQJK08XtvRl2VGVpJWni9t6MuyoxHUgzzkAC0kEAAA5KfpN6zZGtp+k3rNkVnbPMh2PoW6fIqfLwDX1fTXs+RsDX1fTXs+RrsfnS7eUdN6/pIfPwzhABaD5yAAACk3AbmFtStjgci8Az+LUL7OCavR/uW5vauQmz0JvUblfwFEksiXVNVgzSX9Jkd38ONepFv63KRbVW9KnwzeR0pxvZataiJclyIiXIiciImQyAV4lgAAHwW7Y8ddTy0kvQljVir7WrztenvRURew8vWpZslJNJTTJdLDI6N6ey9F509ypcqe5UPWB1Dv37luhakSf8AGGqu/wDORfp/aehYa2GeB5P9nKrG9XnUYAPbIoAAB6MszF7E0YtlSFcSNmYvYmjFsqQrirS1MnIElaeL23oy7KjK0krTxe29GXZUYjqQZ5yABaSCAAAclP0m9ZsjW0/Sb1myKztnmQ7H0LdPkVPl4Br6vpr2fI2Br6vpr2fI12PzpdvKOm9f0kPn4ZwgAtB85AAAKze13LcZVrGvS+mgumqL+i5EX0Y10nf4Rx6NRCS3sty3FtExHpdUz3TT39Jqqnox/wBrf8q4rivWut6lThkiZTjhQABFNwAAAfJatmR1cMlNMl8UsbmPT23KnOnvTkXrPrATu4g8p23ZElDUS0kv8yKRWKvMj287Xp7laqL2nwncm/duVw42WnEnpxXRVNyc8Sr6Ei9Tlu6nJkOmyyUKvqwUiHOOFgAHc0PRlmYvYmjFsqQriRszF7E0YtlSFcVaWpk5AkrTxe29GXZUZWklaeL23oy7KjEdSDPOQALSQQAADkp+k3rNka2n6Tes2RWds8yHY+hbp8ip8vANfV9Nez5GwNfV9Nez5Gux+dLt5R03r+kh8/DOEAFoPnILTeq3LcYVrZJEvpqXBmlv6L33/wAOPtVL+pq5SLOzN6DdrR0DZqarckPCSNljnVFVirg4Kscqc3Mip7OVSPaXJU3gzN4XYuJ3cgJz8xbH/WU37h+Ytj/rKb9x4Hpz6P8ABLvRRg1Nk7qqGtesdLPFM9rcNzWLeqNvuvX3XqhtjRprgzIABgAGird3NmU8joZqqCOWN2C+NzrnNdkU4fzFsf8AWU37jf059GYvRvK6ijqI3wSphRyxuje1f6muS5U/yeX90lhSWdVS0knKsb7mv5uEjXlY/taqdt56DXfGsf8AWU/7lOld8zdNBadbw1PesMcLIWyKitWXBcrlfcvKiXvu5ch6FgU4zaa4HGrc0SYAPYI56MszF7E0YtlSFcSNmYvYmjFsqQrirS1MnIElaeL23oy7KjK0krTxe29GXZUYjqQZ5yABaSCAAAclP0m9ZsjW0/Sb1myKztnmQ7H0LdPkVPl4Br6vpr2fI2Br6vpr2fI12PzpdvKOm9f0kPn4ZwgAtB85AAAAAAOyt4nHaj4JfvNO8Do7eJx2o+CX7zTvE8G3c5kulpBhTJhSEdDzTvietK34lfoQnCi3xPWlb8Sv0ITpZqXLj2RClmwADqagAAHoyzMXsTRi2VIVxI2Zi9iaMWypCuKtLUycgSVp4vbejLsqMrSStPF7b0ZdlRiOpBnnIAFpIIAM3GLzKTeR+6fpN60Nka2BPSbpIbIrW2eZDsfQd001Qq3/AMvANfVdNez5GwPgqWLhLyL7PYuQ02O0q0r+nlHXepN2WCX8vDOAH6wFyL3Kfm4tCaeR86cZLNAAGTUAAA7J3icdqPgl+807xOjt4nHaj4JfvNO8TwbdzmS6WkGFMmFIR0PNG+J60rfiV+hCdKLfE9aVvxK/QhOlmpcuPZEKWbAAOpqAAAejLMxexNGLZUhXEjZmL2JoxbKkK4q0tTJyBJWni9t6MuyoytJK08XtvRl2VGI6kGecgAWkgnPRqiO5cnJ1mwNQbOCXDS/28y9ZXdsUHeqyyyZe91rbDDKyyzzX36nIYAPALsDJgAyZPhrnIqoic6Jy/wCj65ZMFFXu96msVb+Vec9zZFnbk6zyXBFM3ot0Y01ZVm+L+y9vyYABZSgAAAHZO8TjtR8Ev3mneJ0dvE47UfBL95p3ieDbucyXS0gwpkwpCOh5o3xPWlb8Sv0ITpRb4nrSt+JX6EJ0s1Llx7IhSzYAB1NQAAD0ZZmL2JoxbKkK4kbMxexNGLZUhXFWlqZOQJK08XtvRl2VGVpJWni9t6MuyoxHUgzzkAC0kEHNTS4K+5eRf9nCDnUpxqQcJZM72evOz1Y1YZxd5tgcFJLhJcvOnyOcpFejKjUcJex9gsdqhaqMa0Mmvx1QAOKpmwU5OdeRP9mtKlKrNQjmza1WiFmpSqzyij5auXCW5OZP8qcABeKNKNKChHJHx61WmdpqyqzzkwADqRwAADsneJx2o+CX7zTvE6O3icdqPgl+807xPBt3OZLpaQYUyYUhHQ80b4nrSt+JX6EJ0ot8T1pW/Er9CE6Waly49kQpZsAA6moAAB6MszF7E0YtlSFcSNmYvYmjFsqQrirS1MnIElaeL23oy7KjK0krTxe29GXZUYjqQZ5yABaSCAAAfuKTBVF7/ehs0ci8qcyoak+uil/oXrT/AEeNtWy+pD1Y5x/RbN2to+jV/wAeb/1nl9n/AH/w+u81s8uEt/s5k6j6a2a5MFOdefqPiNNk2XDH1pZvLsdN59o+pUVlg+EeL7/1+wAD3CngAAAAAHZO8TjtR8Ev3mneJ0dvE47UfBL95p3ieDbucyXS0gwpkwpCOh5o3xPWlb8Sv0ITpRb4nrSt+JX6EJ0s1Llx7IhSzYAB1NQAAD0ZZmL2JoxbKkK4kbMxexNGLZUhXFWlqZOQJK08XtvRl2VGVpJWn/ItvRl2VGI6kGecgYw0yp3oMNMqd6FpIJkGMNMqd6DDTKnegBky11y3pzofnDTKnegw0yp3oYav4Mym070ft71cqqvOp+TGGmVO9BhplTvQJJK5GZSlJuUuLZkGMNMqd6DDTKnehk1MgxhplTvQYaZU70AMgxhplTvQYaZU70ANnYe6Kqs57paSRYpHswHORrH3svRbrnIqc6Ibr81ba/VLqqfwklhplTvQYaZU70OcqUJO9pGyk1kVv5q21+qXVU/hH5q21+qXVU/hJLDTKnegw0yp3oa+hT/ivwMUup9No2hLVSvqJnYc0jsKR9yNwnXXX3JcicyHzmMNMqd6DDTKneh1Su4I1MgxhplTvQYaZU70MgyDGGmVO9BhplTvQA9G2Zi9iaMWypCuJGzP5FiaMWypCuKtLUycgaasoJ4pnVNKkciSta2opZHLGkjmpc2WN9yojsH0VRUuVEbypdy7kGpkmuAkzZT6ym8I4CTNlPrKbwlKDOJgmuAkzZT6ym8I4CTNlPrKbwlKBiYJrgJM2U+spvCOAkzZT6ym8JSgYmCa4CTNlPrKbwjgJM2U+spvCUoGJgmuAkzZT6ym8I4CTNlPrKbwlKBiYJrgJM2U+spvCOAkzZT6ym8JSgYmCa4CTNlPrKbwjgJM2U+spvCUoGJgmuAkzZT6ym8I4CTNlPrKbwlKBiYJrgJM2U+spvCOAkzZT6ym8JSgYmCa4CTNlPrKbwjgJM2U+spvCUoGJgmuAkzZT6ym8I4CTNlPrKbwlKBiYJrgJM2U+spvCOAkzZT6ym8JSgYmDTUdBPLK2pqkjjSJrm09LG5ZEjc5LnSvfciK7BvaiIlyIruVb+TcgGAf/9k="/>
          <p:cNvSpPr>
            <a:spLocks noChangeAspect="1" noChangeArrowheads="1"/>
          </p:cNvSpPr>
          <p:nvPr>
            <p:custDataLst>
              <p:tags r:id="rId3"/>
            </p:custDataLst>
          </p:nvPr>
        </p:nvSpPr>
        <p:spPr bwMode="auto">
          <a:xfrm>
            <a:off x="63500" y="-1033463"/>
            <a:ext cx="2133600" cy="2133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CA"/>
          </a:p>
        </p:txBody>
      </p:sp>
      <p:pic>
        <p:nvPicPr>
          <p:cNvPr id="3076" name="Picture 4" descr="http://www.signals.fr/media/catalog/product/cache/1/image/9df78eab33525d08d6e5fb8d27136e95/P/a/Panneaux-indication-galva-bleu-Sens-priorite-CK18_.jpg"/>
          <p:cNvPicPr>
            <a:picLocks noChangeAspect="1" noChangeArrowheads="1"/>
          </p:cNvPicPr>
          <p:nvPr>
            <p:custDataLst>
              <p:tags r:id="rId4"/>
            </p:custDataLst>
          </p:nvPr>
        </p:nvPicPr>
        <p:blipFill>
          <a:blip r:embed="rId7" cstate="print">
            <a:extLst>
              <a:ext uri="{28A0092B-C50C-407E-A947-70E740481C1C}">
                <a14:useLocalDpi xmlns:a14="http://schemas.microsoft.com/office/drawing/2010/main" val="0"/>
              </a:ext>
            </a:extLst>
          </a:blip>
          <a:srcRect/>
          <a:stretch>
            <a:fillRect/>
          </a:stretch>
        </p:blipFill>
        <p:spPr bwMode="auto">
          <a:xfrm>
            <a:off x="3733800" y="4769768"/>
            <a:ext cx="2088232" cy="2088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009990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texte 2"/>
          <p:cNvSpPr>
            <a:spLocks noGrp="1"/>
          </p:cNvSpPr>
          <p:nvPr>
            <p:ph type="body" sz="quarter" idx="15"/>
            <p:custDataLst>
              <p:tags r:id="rId1"/>
            </p:custDataLst>
          </p:nvPr>
        </p:nvSpPr>
        <p:spPr>
          <a:xfrm>
            <a:off x="755576" y="1066800"/>
            <a:ext cx="7723584" cy="3442320"/>
          </a:xfrm>
        </p:spPr>
        <p:txBody>
          <a:bodyPr>
            <a:noAutofit/>
          </a:bodyPr>
          <a:lstStyle/>
          <a:p>
            <a:pPr marL="0" indent="0" algn="ctr">
              <a:lnSpc>
                <a:spcPct val="100000"/>
              </a:lnSpc>
              <a:buFontTx/>
              <a:buNone/>
              <a:defRPr/>
            </a:pPr>
            <a:endParaRPr lang="fr-CA" sz="3200" dirty="0" smtClean="0">
              <a:solidFill>
                <a:schemeClr val="tx1">
                  <a:lumMod val="50000"/>
                  <a:lumOff val="50000"/>
                </a:schemeClr>
              </a:solidFill>
              <a:effectLst>
                <a:outerShdw blurRad="38100" dist="38100" dir="2700000" algn="tl">
                  <a:srgbClr val="000000">
                    <a:alpha val="43137"/>
                  </a:srgbClr>
                </a:outerShdw>
              </a:effectLst>
            </a:endParaRPr>
          </a:p>
          <a:p>
            <a:pPr marL="0" indent="0" algn="ctr">
              <a:lnSpc>
                <a:spcPct val="100000"/>
              </a:lnSpc>
              <a:buFontTx/>
              <a:buNone/>
              <a:defRPr/>
            </a:pPr>
            <a:r>
              <a:rPr lang="fr-CA" sz="3200" dirty="0" smtClean="0">
                <a:solidFill>
                  <a:schemeClr val="tx1">
                    <a:lumMod val="50000"/>
                    <a:lumOff val="50000"/>
                  </a:schemeClr>
                </a:solidFill>
                <a:effectLst>
                  <a:outerShdw blurRad="38100" dist="38100" dir="2700000" algn="tl">
                    <a:srgbClr val="000000">
                      <a:alpha val="43137"/>
                    </a:srgbClr>
                  </a:outerShdw>
                </a:effectLst>
              </a:rPr>
              <a:t>Intégrer le DD à tous les niveaux de </a:t>
            </a:r>
            <a:r>
              <a:rPr lang="fr-CA" sz="3200" dirty="0" smtClean="0">
                <a:solidFill>
                  <a:srgbClr val="FF0000"/>
                </a:solidFill>
                <a:effectLst>
                  <a:outerShdw blurRad="38100" dist="38100" dir="2700000" algn="tl">
                    <a:srgbClr val="000000">
                      <a:alpha val="43137"/>
                    </a:srgbClr>
                  </a:outerShdw>
                </a:effectLst>
              </a:rPr>
              <a:t>l’organisation</a:t>
            </a:r>
            <a:endParaRPr lang="fr-CA" sz="3200" i="1" dirty="0">
              <a:solidFill>
                <a:srgbClr val="FF0000"/>
              </a:solidFill>
              <a:effectLst>
                <a:outerShdw blurRad="38100" dist="38100" dir="2700000" algn="tl">
                  <a:srgbClr val="000000">
                    <a:alpha val="43137"/>
                  </a:srgbClr>
                </a:outerShdw>
              </a:effectLst>
            </a:endParaRPr>
          </a:p>
        </p:txBody>
      </p:sp>
      <p:sp>
        <p:nvSpPr>
          <p:cNvPr id="121859" name="Titre 1"/>
          <p:cNvSpPr>
            <a:spLocks noGrp="1"/>
          </p:cNvSpPr>
          <p:nvPr>
            <p:ph type="title"/>
            <p:custDataLst>
              <p:tags r:id="rId2"/>
            </p:custDataLst>
          </p:nvPr>
        </p:nvSpPr>
        <p:spPr bwMode="auto">
          <a:xfrm>
            <a:off x="381000" y="304800"/>
            <a:ext cx="8367464" cy="7969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898525">
              <a:tabLst>
                <a:tab pos="898525" algn="l"/>
              </a:tabLst>
            </a:pPr>
            <a:r>
              <a:rPr lang="fr-CA" sz="3200" dirty="0" smtClean="0">
                <a:latin typeface="Arial" charset="0"/>
                <a:ea typeface="ヒラギノ角ゴ Pro W3" pitchFamily="16" charset="-128"/>
                <a:cs typeface="Arial" charset="0"/>
              </a:rPr>
              <a:t>Objectif 3</a:t>
            </a:r>
          </a:p>
        </p:txBody>
      </p:sp>
      <p:sp>
        <p:nvSpPr>
          <p:cNvPr id="2" name="ZoneTexte 1"/>
          <p:cNvSpPr txBox="1"/>
          <p:nvPr>
            <p:custDataLst>
              <p:tags r:id="rId3"/>
            </p:custDataLst>
          </p:nvPr>
        </p:nvSpPr>
        <p:spPr>
          <a:xfrm>
            <a:off x="611560" y="4919475"/>
            <a:ext cx="1747465" cy="5847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0" indent="0" algn="ctr" eaLnBrk="0" hangingPunct="0">
              <a:lnSpc>
                <a:spcPct val="100000"/>
              </a:lnSpc>
              <a:spcBef>
                <a:spcPct val="20000"/>
              </a:spcBef>
              <a:buFontTx/>
              <a:buNone/>
              <a:defRPr sz="3200">
                <a:solidFill>
                  <a:schemeClr val="tx1">
                    <a:lumMod val="50000"/>
                    <a:lumOff val="50000"/>
                  </a:schemeClr>
                </a:solidFill>
                <a:effectLst>
                  <a:outerShdw blurRad="38100" dist="38100" dir="2700000" algn="tl">
                    <a:srgbClr val="000000">
                      <a:alpha val="43137"/>
                    </a:srgbClr>
                  </a:outerShdw>
                </a:effectLst>
                <a:latin typeface="Arial" pitchFamily="34" charset="0"/>
                <a:cs typeface="Arial" pitchFamily="34" charset="0"/>
              </a:defRPr>
            </a:lvl1pPr>
            <a:lvl2pPr marL="1068388" indent="-533400" eaLnBrk="0" hangingPunct="0">
              <a:lnSpc>
                <a:spcPts val="3400"/>
              </a:lnSpc>
              <a:spcBef>
                <a:spcPct val="20000"/>
              </a:spcBef>
              <a:buFontTx/>
              <a:buBlip>
                <a:blip r:embed="rId18"/>
              </a:buBlip>
              <a:defRPr sz="2800">
                <a:solidFill>
                  <a:schemeClr val="tx1">
                    <a:lumMod val="65000"/>
                    <a:lumOff val="35000"/>
                  </a:schemeClr>
                </a:solidFill>
                <a:latin typeface="Arial" pitchFamily="34" charset="0"/>
                <a:cs typeface="Arial" pitchFamily="34" charset="0"/>
              </a:defRPr>
            </a:lvl2pPr>
            <a:lvl3pPr marL="1873250" indent="-531813" eaLnBrk="0" hangingPunct="0">
              <a:lnSpc>
                <a:spcPts val="3400"/>
              </a:lnSpc>
              <a:spcBef>
                <a:spcPct val="20000"/>
              </a:spcBef>
              <a:buFontTx/>
              <a:buBlip>
                <a:blip r:embed="rId19"/>
              </a:buBlip>
              <a:tabLst/>
              <a:defRPr sz="2800">
                <a:solidFill>
                  <a:schemeClr val="tx1">
                    <a:lumMod val="65000"/>
                    <a:lumOff val="35000"/>
                  </a:schemeClr>
                </a:solidFill>
                <a:latin typeface="Arial" pitchFamily="34" charset="0"/>
                <a:cs typeface="Arial" pitchFamily="34" charset="0"/>
              </a:defRPr>
            </a:lvl3pPr>
            <a:lvl4pPr marL="2865438" indent="-533400" eaLnBrk="0" hangingPunct="0">
              <a:lnSpc>
                <a:spcPts val="3400"/>
              </a:lnSpc>
              <a:spcBef>
                <a:spcPct val="20000"/>
              </a:spcBef>
              <a:buFontTx/>
              <a:buBlip>
                <a:blip r:embed="rId20"/>
              </a:buBlip>
              <a:defRPr sz="2800">
                <a:solidFill>
                  <a:schemeClr val="tx1">
                    <a:lumMod val="65000"/>
                    <a:lumOff val="35000"/>
                  </a:schemeClr>
                </a:solidFill>
                <a:latin typeface="Arial" pitchFamily="34" charset="0"/>
                <a:cs typeface="Arial" pitchFamily="34" charset="0"/>
              </a:defRPr>
            </a:lvl4pPr>
            <a:lvl5pPr marL="2057400" indent="-228600" eaLnBrk="0" hangingPunct="0">
              <a:spcBef>
                <a:spcPct val="20000"/>
              </a:spcBef>
              <a:buFont typeface="Arial" pitchFamily="-123" charset="0"/>
              <a:buChar char="»"/>
              <a:defRPr sz="2000">
                <a:latin typeface="+mn-lt"/>
                <a:cs typeface="+mn-cs"/>
              </a:defRPr>
            </a:lvl5pPr>
            <a:lvl6pPr marL="2514600" indent="-228600" defTabSz="914400">
              <a:spcBef>
                <a:spcPct val="20000"/>
              </a:spcBef>
              <a:buFont typeface="Arial" pitchFamily="34" charset="0"/>
              <a:buChar char="•"/>
              <a:defRPr sz="2000">
                <a:latin typeface="+mn-lt"/>
                <a:ea typeface="+mn-ea"/>
                <a:cs typeface="+mn-cs"/>
              </a:defRPr>
            </a:lvl6pPr>
            <a:lvl7pPr marL="2971800" indent="-228600" defTabSz="914400">
              <a:spcBef>
                <a:spcPct val="20000"/>
              </a:spcBef>
              <a:buFont typeface="Arial" pitchFamily="34" charset="0"/>
              <a:buChar char="•"/>
              <a:defRPr sz="2000">
                <a:latin typeface="+mn-lt"/>
                <a:ea typeface="+mn-ea"/>
                <a:cs typeface="+mn-cs"/>
              </a:defRPr>
            </a:lvl7pPr>
            <a:lvl8pPr marL="3429000" indent="-228600" defTabSz="914400">
              <a:spcBef>
                <a:spcPct val="20000"/>
              </a:spcBef>
              <a:buFont typeface="Arial" pitchFamily="34" charset="0"/>
              <a:buChar char="•"/>
              <a:defRPr sz="2000">
                <a:latin typeface="+mn-lt"/>
                <a:ea typeface="+mn-ea"/>
                <a:cs typeface="+mn-cs"/>
              </a:defRPr>
            </a:lvl8pPr>
            <a:lvl9pPr marL="3886200" indent="-228600" defTabSz="914400">
              <a:spcBef>
                <a:spcPct val="20000"/>
              </a:spcBef>
              <a:buFont typeface="Arial" pitchFamily="34" charset="0"/>
              <a:buChar char="•"/>
              <a:defRPr sz="2000">
                <a:latin typeface="+mn-lt"/>
                <a:ea typeface="+mn-ea"/>
                <a:cs typeface="+mn-cs"/>
              </a:defRPr>
            </a:lvl9pPr>
          </a:lstStyle>
          <a:p>
            <a:r>
              <a:rPr lang="fr-CA" b="1" i="1" dirty="0">
                <a:solidFill>
                  <a:srgbClr val="FF6600"/>
                </a:solidFill>
              </a:rPr>
              <a:t>Vision</a:t>
            </a:r>
          </a:p>
        </p:txBody>
      </p:sp>
      <p:sp>
        <p:nvSpPr>
          <p:cNvPr id="7" name="ZoneTexte 6"/>
          <p:cNvSpPr txBox="1"/>
          <p:nvPr>
            <p:custDataLst>
              <p:tags r:id="rId4"/>
            </p:custDataLst>
          </p:nvPr>
        </p:nvSpPr>
        <p:spPr>
          <a:xfrm>
            <a:off x="3200400" y="4931475"/>
            <a:ext cx="2113044" cy="5847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defPPr>
              <a:defRPr lang="fr-FR"/>
            </a:defPPr>
            <a:lvl1pPr marL="0" indent="0" algn="ctr" eaLnBrk="0" hangingPunct="0">
              <a:lnSpc>
                <a:spcPct val="100000"/>
              </a:lnSpc>
              <a:spcBef>
                <a:spcPct val="20000"/>
              </a:spcBef>
              <a:buFontTx/>
              <a:buNone/>
              <a:defRPr sz="3200">
                <a:solidFill>
                  <a:schemeClr val="tx1">
                    <a:lumMod val="50000"/>
                    <a:lumOff val="50000"/>
                  </a:schemeClr>
                </a:solidFill>
                <a:effectLst>
                  <a:outerShdw blurRad="38100" dist="38100" dir="2700000" algn="tl">
                    <a:srgbClr val="000000">
                      <a:alpha val="43137"/>
                    </a:srgbClr>
                  </a:outerShdw>
                </a:effectLst>
                <a:latin typeface="Arial" pitchFamily="34" charset="0"/>
                <a:cs typeface="Arial" pitchFamily="34" charset="0"/>
              </a:defRPr>
            </a:lvl1pPr>
            <a:lvl2pPr marL="1068388" indent="-533400" eaLnBrk="0" hangingPunct="0">
              <a:lnSpc>
                <a:spcPts val="3400"/>
              </a:lnSpc>
              <a:spcBef>
                <a:spcPct val="20000"/>
              </a:spcBef>
              <a:buFontTx/>
              <a:buBlip>
                <a:blip r:embed="rId18"/>
              </a:buBlip>
              <a:defRPr sz="2800">
                <a:solidFill>
                  <a:schemeClr val="tx1">
                    <a:lumMod val="65000"/>
                    <a:lumOff val="35000"/>
                  </a:schemeClr>
                </a:solidFill>
                <a:latin typeface="Arial" pitchFamily="34" charset="0"/>
                <a:cs typeface="Arial" pitchFamily="34" charset="0"/>
              </a:defRPr>
            </a:lvl2pPr>
            <a:lvl3pPr marL="1873250" indent="-531813" eaLnBrk="0" hangingPunct="0">
              <a:lnSpc>
                <a:spcPts val="3400"/>
              </a:lnSpc>
              <a:spcBef>
                <a:spcPct val="20000"/>
              </a:spcBef>
              <a:buFontTx/>
              <a:buBlip>
                <a:blip r:embed="rId19"/>
              </a:buBlip>
              <a:tabLst/>
              <a:defRPr sz="2800">
                <a:solidFill>
                  <a:schemeClr val="tx1">
                    <a:lumMod val="65000"/>
                    <a:lumOff val="35000"/>
                  </a:schemeClr>
                </a:solidFill>
                <a:latin typeface="Arial" pitchFamily="34" charset="0"/>
                <a:cs typeface="Arial" pitchFamily="34" charset="0"/>
              </a:defRPr>
            </a:lvl3pPr>
            <a:lvl4pPr marL="2865438" indent="-533400" eaLnBrk="0" hangingPunct="0">
              <a:lnSpc>
                <a:spcPts val="3400"/>
              </a:lnSpc>
              <a:spcBef>
                <a:spcPct val="20000"/>
              </a:spcBef>
              <a:buFontTx/>
              <a:buBlip>
                <a:blip r:embed="rId20"/>
              </a:buBlip>
              <a:defRPr sz="2800">
                <a:solidFill>
                  <a:schemeClr val="tx1">
                    <a:lumMod val="65000"/>
                    <a:lumOff val="35000"/>
                  </a:schemeClr>
                </a:solidFill>
                <a:latin typeface="Arial" pitchFamily="34" charset="0"/>
                <a:cs typeface="Arial" pitchFamily="34" charset="0"/>
              </a:defRPr>
            </a:lvl4pPr>
            <a:lvl5pPr marL="2057400" indent="-228600" eaLnBrk="0" hangingPunct="0">
              <a:spcBef>
                <a:spcPct val="20000"/>
              </a:spcBef>
              <a:buFont typeface="Arial" pitchFamily="-123" charset="0"/>
              <a:buChar char="»"/>
              <a:defRPr sz="2000">
                <a:latin typeface="+mn-lt"/>
                <a:cs typeface="+mn-cs"/>
              </a:defRPr>
            </a:lvl5pPr>
            <a:lvl6pPr marL="2514600" indent="-228600" defTabSz="914400">
              <a:spcBef>
                <a:spcPct val="20000"/>
              </a:spcBef>
              <a:buFont typeface="Arial" pitchFamily="34" charset="0"/>
              <a:buChar char="•"/>
              <a:defRPr sz="2000">
                <a:latin typeface="+mn-lt"/>
                <a:ea typeface="+mn-ea"/>
                <a:cs typeface="+mn-cs"/>
              </a:defRPr>
            </a:lvl6pPr>
            <a:lvl7pPr marL="2971800" indent="-228600" defTabSz="914400">
              <a:spcBef>
                <a:spcPct val="20000"/>
              </a:spcBef>
              <a:buFont typeface="Arial" pitchFamily="34" charset="0"/>
              <a:buChar char="•"/>
              <a:defRPr sz="2000">
                <a:latin typeface="+mn-lt"/>
                <a:ea typeface="+mn-ea"/>
                <a:cs typeface="+mn-cs"/>
              </a:defRPr>
            </a:lvl7pPr>
            <a:lvl8pPr marL="3429000" indent="-228600" defTabSz="914400">
              <a:spcBef>
                <a:spcPct val="20000"/>
              </a:spcBef>
              <a:buFont typeface="Arial" pitchFamily="34" charset="0"/>
              <a:buChar char="•"/>
              <a:defRPr sz="2000">
                <a:latin typeface="+mn-lt"/>
                <a:ea typeface="+mn-ea"/>
                <a:cs typeface="+mn-cs"/>
              </a:defRPr>
            </a:lvl8pPr>
            <a:lvl9pPr marL="3886200" indent="-228600" defTabSz="914400">
              <a:spcBef>
                <a:spcPct val="20000"/>
              </a:spcBef>
              <a:buFont typeface="Arial" pitchFamily="34" charset="0"/>
              <a:buChar char="•"/>
              <a:defRPr sz="2000">
                <a:latin typeface="+mn-lt"/>
                <a:ea typeface="+mn-ea"/>
                <a:cs typeface="+mn-cs"/>
              </a:defRPr>
            </a:lvl9pPr>
          </a:lstStyle>
          <a:p>
            <a:r>
              <a:rPr lang="fr-CA" b="1" i="1" dirty="0">
                <a:solidFill>
                  <a:srgbClr val="FF6600"/>
                </a:solidFill>
              </a:rPr>
              <a:t>Stratégie</a:t>
            </a:r>
          </a:p>
        </p:txBody>
      </p:sp>
      <p:sp>
        <p:nvSpPr>
          <p:cNvPr id="8" name="ZoneTexte 7"/>
          <p:cNvSpPr txBox="1"/>
          <p:nvPr>
            <p:custDataLst>
              <p:tags r:id="rId5"/>
            </p:custDataLst>
          </p:nvPr>
        </p:nvSpPr>
        <p:spPr>
          <a:xfrm>
            <a:off x="6153264" y="4941753"/>
            <a:ext cx="2990736" cy="5847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defPPr>
              <a:defRPr lang="fr-FR"/>
            </a:defPPr>
            <a:lvl1pPr marL="0" indent="0" algn="ctr" eaLnBrk="0" hangingPunct="0">
              <a:lnSpc>
                <a:spcPct val="100000"/>
              </a:lnSpc>
              <a:spcBef>
                <a:spcPct val="20000"/>
              </a:spcBef>
              <a:buFontTx/>
              <a:buNone/>
              <a:defRPr sz="3200">
                <a:solidFill>
                  <a:schemeClr val="tx1">
                    <a:lumMod val="50000"/>
                    <a:lumOff val="50000"/>
                  </a:schemeClr>
                </a:solidFill>
                <a:effectLst>
                  <a:outerShdw blurRad="38100" dist="38100" dir="2700000" algn="tl">
                    <a:srgbClr val="000000">
                      <a:alpha val="43137"/>
                    </a:srgbClr>
                  </a:outerShdw>
                </a:effectLst>
                <a:latin typeface="Arial" pitchFamily="34" charset="0"/>
                <a:cs typeface="Arial" pitchFamily="34" charset="0"/>
              </a:defRPr>
            </a:lvl1pPr>
            <a:lvl2pPr marL="1068388" indent="-533400" eaLnBrk="0" hangingPunct="0">
              <a:lnSpc>
                <a:spcPts val="3400"/>
              </a:lnSpc>
              <a:spcBef>
                <a:spcPct val="20000"/>
              </a:spcBef>
              <a:buFontTx/>
              <a:buBlip>
                <a:blip r:embed="rId18"/>
              </a:buBlip>
              <a:defRPr sz="2800">
                <a:solidFill>
                  <a:schemeClr val="tx1">
                    <a:lumMod val="65000"/>
                    <a:lumOff val="35000"/>
                  </a:schemeClr>
                </a:solidFill>
                <a:latin typeface="Arial" pitchFamily="34" charset="0"/>
                <a:cs typeface="Arial" pitchFamily="34" charset="0"/>
              </a:defRPr>
            </a:lvl2pPr>
            <a:lvl3pPr marL="1873250" indent="-531813" eaLnBrk="0" hangingPunct="0">
              <a:lnSpc>
                <a:spcPts val="3400"/>
              </a:lnSpc>
              <a:spcBef>
                <a:spcPct val="20000"/>
              </a:spcBef>
              <a:buFontTx/>
              <a:buBlip>
                <a:blip r:embed="rId19"/>
              </a:buBlip>
              <a:tabLst/>
              <a:defRPr sz="2800">
                <a:solidFill>
                  <a:schemeClr val="tx1">
                    <a:lumMod val="65000"/>
                    <a:lumOff val="35000"/>
                  </a:schemeClr>
                </a:solidFill>
                <a:latin typeface="Arial" pitchFamily="34" charset="0"/>
                <a:cs typeface="Arial" pitchFamily="34" charset="0"/>
              </a:defRPr>
            </a:lvl3pPr>
            <a:lvl4pPr marL="2865438" indent="-533400" eaLnBrk="0" hangingPunct="0">
              <a:lnSpc>
                <a:spcPts val="3400"/>
              </a:lnSpc>
              <a:spcBef>
                <a:spcPct val="20000"/>
              </a:spcBef>
              <a:buFontTx/>
              <a:buBlip>
                <a:blip r:embed="rId20"/>
              </a:buBlip>
              <a:defRPr sz="2800">
                <a:solidFill>
                  <a:schemeClr val="tx1">
                    <a:lumMod val="65000"/>
                    <a:lumOff val="35000"/>
                  </a:schemeClr>
                </a:solidFill>
                <a:latin typeface="Arial" pitchFamily="34" charset="0"/>
                <a:cs typeface="Arial" pitchFamily="34" charset="0"/>
              </a:defRPr>
            </a:lvl4pPr>
            <a:lvl5pPr marL="2057400" indent="-228600" eaLnBrk="0" hangingPunct="0">
              <a:spcBef>
                <a:spcPct val="20000"/>
              </a:spcBef>
              <a:buFont typeface="Arial" pitchFamily="-123" charset="0"/>
              <a:buChar char="»"/>
              <a:defRPr sz="2000">
                <a:latin typeface="+mn-lt"/>
                <a:cs typeface="+mn-cs"/>
              </a:defRPr>
            </a:lvl5pPr>
            <a:lvl6pPr marL="2514600" indent="-228600" defTabSz="914400">
              <a:spcBef>
                <a:spcPct val="20000"/>
              </a:spcBef>
              <a:buFont typeface="Arial" pitchFamily="34" charset="0"/>
              <a:buChar char="•"/>
              <a:defRPr sz="2000">
                <a:latin typeface="+mn-lt"/>
                <a:ea typeface="+mn-ea"/>
                <a:cs typeface="+mn-cs"/>
              </a:defRPr>
            </a:lvl6pPr>
            <a:lvl7pPr marL="2971800" indent="-228600" defTabSz="914400">
              <a:spcBef>
                <a:spcPct val="20000"/>
              </a:spcBef>
              <a:buFont typeface="Arial" pitchFamily="34" charset="0"/>
              <a:buChar char="•"/>
              <a:defRPr sz="2000">
                <a:latin typeface="+mn-lt"/>
                <a:ea typeface="+mn-ea"/>
                <a:cs typeface="+mn-cs"/>
              </a:defRPr>
            </a:lvl7pPr>
            <a:lvl8pPr marL="3429000" indent="-228600" defTabSz="914400">
              <a:spcBef>
                <a:spcPct val="20000"/>
              </a:spcBef>
              <a:buFont typeface="Arial" pitchFamily="34" charset="0"/>
              <a:buChar char="•"/>
              <a:defRPr sz="2000">
                <a:latin typeface="+mn-lt"/>
                <a:ea typeface="+mn-ea"/>
                <a:cs typeface="+mn-cs"/>
              </a:defRPr>
            </a:lvl8pPr>
            <a:lvl9pPr marL="3886200" indent="-228600" defTabSz="914400">
              <a:spcBef>
                <a:spcPct val="20000"/>
              </a:spcBef>
              <a:buFont typeface="Arial" pitchFamily="34" charset="0"/>
              <a:buChar char="•"/>
              <a:defRPr sz="2000">
                <a:latin typeface="+mn-lt"/>
                <a:ea typeface="+mn-ea"/>
                <a:cs typeface="+mn-cs"/>
              </a:defRPr>
            </a:lvl9pPr>
          </a:lstStyle>
          <a:p>
            <a:r>
              <a:rPr lang="fr-CA" b="1" i="1" dirty="0">
                <a:solidFill>
                  <a:srgbClr val="FF6600"/>
                </a:solidFill>
              </a:rPr>
              <a:t>Plan d’action</a:t>
            </a:r>
          </a:p>
        </p:txBody>
      </p:sp>
      <p:pic>
        <p:nvPicPr>
          <p:cNvPr id="2050" name="Picture 2" descr="http://www.acs-mte.fr/media/notre_vision_du_dd__008756100_1738_29062010.jpg"/>
          <p:cNvPicPr>
            <a:picLocks noChangeAspect="1" noChangeArrowheads="1"/>
          </p:cNvPicPr>
          <p:nvPr>
            <p:custDataLst>
              <p:tags r:id="rId6"/>
            </p:custDataLst>
          </p:nvPr>
        </p:nvPicPr>
        <p:blipFill rotWithShape="1">
          <a:blip r:embed="rId21">
            <a:extLst>
              <a:ext uri="{28A0092B-C50C-407E-A947-70E740481C1C}">
                <a14:useLocalDpi xmlns:a14="http://schemas.microsoft.com/office/drawing/2010/main" val="0"/>
              </a:ext>
            </a:extLst>
          </a:blip>
          <a:srcRect l="8197" t="-13481" r="7847" b="13481"/>
          <a:stretch/>
        </p:blipFill>
        <p:spPr bwMode="auto">
          <a:xfrm>
            <a:off x="611560" y="2852936"/>
            <a:ext cx="2304255" cy="1718104"/>
          </a:xfrm>
          <a:prstGeom prst="rect">
            <a:avLst/>
          </a:prstGeom>
          <a:noFill/>
          <a:extLst>
            <a:ext uri="{909E8E84-426E-40DD-AFC4-6F175D3DCCD1}">
              <a14:hiddenFill xmlns:a14="http://schemas.microsoft.com/office/drawing/2010/main">
                <a:solidFill>
                  <a:srgbClr val="FFFFFF"/>
                </a:solidFill>
              </a14:hiddenFill>
            </a:ext>
          </a:extLst>
        </p:spPr>
      </p:pic>
      <p:sp>
        <p:nvSpPr>
          <p:cNvPr id="3" name="Flèche droite 2"/>
          <p:cNvSpPr/>
          <p:nvPr>
            <p:custDataLst>
              <p:tags r:id="rId7"/>
            </p:custDataLst>
          </p:nvPr>
        </p:nvSpPr>
        <p:spPr>
          <a:xfrm>
            <a:off x="2370447" y="5094284"/>
            <a:ext cx="643906" cy="2876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b="1" dirty="0"/>
          </a:p>
        </p:txBody>
      </p:sp>
      <p:pic>
        <p:nvPicPr>
          <p:cNvPr id="2052" name="Picture 4" descr="http://t2.gstatic.com/images?q=tbn:ANd9GcT08XPSHlmgCxl-HB9ViCW1q2RmS3J28swi4V_bjRGLEcHreOPdtw"/>
          <p:cNvPicPr>
            <a:picLocks noChangeAspect="1" noChangeArrowheads="1"/>
          </p:cNvPicPr>
          <p:nvPr>
            <p:custDataLst>
              <p:tags r:id="rId8"/>
            </p:custDataLst>
          </p:nvPr>
        </p:nvPicPr>
        <p:blipFill>
          <a:blip r:embed="rId22">
            <a:extLst>
              <a:ext uri="{28A0092B-C50C-407E-A947-70E740481C1C}">
                <a14:useLocalDpi xmlns:a14="http://schemas.microsoft.com/office/drawing/2010/main" val="0"/>
              </a:ext>
            </a:extLst>
          </a:blip>
          <a:srcRect/>
          <a:stretch>
            <a:fillRect/>
          </a:stretch>
        </p:blipFill>
        <p:spPr bwMode="auto">
          <a:xfrm>
            <a:off x="3926902" y="2921643"/>
            <a:ext cx="1386542" cy="166385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ttp://1.bp.blogspot.com/_9PxP2RwjajY/TOly3UY7wEI/AAAAAAAAAAQ/oonoRi7vLbo/s1600/Plan+d%2527action+image.png"/>
          <p:cNvPicPr>
            <a:picLocks noChangeAspect="1" noChangeArrowheads="1"/>
          </p:cNvPicPr>
          <p:nvPr>
            <p:custDataLst>
              <p:tags r:id="rId9"/>
            </p:custDataLst>
          </p:nvPr>
        </p:nvPicPr>
        <p:blipFill>
          <a:blip r:embed="rId23" cstate="print">
            <a:extLst>
              <a:ext uri="{28A0092B-C50C-407E-A947-70E740481C1C}">
                <a14:useLocalDpi xmlns:a14="http://schemas.microsoft.com/office/drawing/2010/main" val="0"/>
              </a:ext>
            </a:extLst>
          </a:blip>
          <a:srcRect/>
          <a:stretch>
            <a:fillRect/>
          </a:stretch>
        </p:blipFill>
        <p:spPr bwMode="auto">
          <a:xfrm>
            <a:off x="6446887" y="3370373"/>
            <a:ext cx="1944216" cy="1215120"/>
          </a:xfrm>
          <a:prstGeom prst="rect">
            <a:avLst/>
          </a:prstGeom>
          <a:noFill/>
          <a:extLst>
            <a:ext uri="{909E8E84-426E-40DD-AFC4-6F175D3DCCD1}">
              <a14:hiddenFill xmlns:a14="http://schemas.microsoft.com/office/drawing/2010/main">
                <a:solidFill>
                  <a:srgbClr val="FFFFFF"/>
                </a:solidFill>
              </a14:hiddenFill>
            </a:ext>
          </a:extLst>
        </p:spPr>
      </p:pic>
      <p:sp>
        <p:nvSpPr>
          <p:cNvPr id="4" name="AutoShape 10" descr="data:image/jpeg;base64,/9j/4AAQSkZJRgABAQAAAQABAAD/2wCEAAkGBhQQEBUQEhQVFRQWFRUYFBQVFRUUEhcVFRYVFBYXFRUYHCYeFxkjGRUVHzAgIycpLCwsFx4xNTAqNSYrLCkBCQoKDgwOGg8PGi0kHRwpLCwsKS8qLCksKS4pLCwpLC8sKSosLC0pLC0pLDUsKSksLC0uKS0pLCkpKSwsLC8sMv/AABEIANEA8QMBIgACEQEDEQH/xAAbAAEAAQUBAAAAAAAAAAAAAAAAAQIDBAUGB//EAE4QAAEDAQUEBgYGBgYIBwAAAAEAAgMRBAUSITEGQVFhEyJxgZGhBzJCscHRFCNSYnKSM3OCosLwJENjsrPhFiVkg5Oj0vEVJjQ1U3Sk/8QAGgEBAAIDAQAAAAAAAAAAAAAAAAECAwQFBv/EAC0RAQACAgAEBAQGAwAAAAAAAAABAgMRBBIhMRMiQVEFYZHwMnGBobHRQqLB/9oADAMBAAIRAxEAPwD3BERAREQEREBERAREQEREBERAREQEREBERAREQEREBERAUKUUCEREBERBKIikEREBERAREQEREBERARFbmmDRU/5lRM6FxY1pvKOP15GN5FwB8NVpb22icx2BsWLKprI1vjQE9y1km0deq6AMrvye3yC5HEfFcWPdaTu0fKW3j4W9usx0/OHTNv6E6SN8/ksqK1Nf6rmnsNVxTImvGIUI4j57lkwQfZIrweTQ9jx1mHyXKw/Hs1r8t6R+8f2zX4SkRuJl2SLnLLbXYjHUteP6uSmPta7R47Vm2W9XVwyN/aFfNpzC7NPieKZiLxMb+n19P1atsFo7NsipY8EVGimq6cTtgSihEE1UVREBERAUKUQQilEEoiKQREQEREBERARKpVARRVFAommDBUrmL8v4t9XIuNAeAHALbXtIT1RUU3jj7/BcZezyHYnDFucHZ5biDu7lxvimbJXHMUb3CY62tuy7DJi5k611K2djsYcaFaux2WoqzX7BPW/ZO/s17Vm2a2UNd4XkKY4i0Wv2dG873FWVatm3NPSQOwv8K8iNCORVmxW/E/oZQI5dANGP/DX1XctOFNF0ENpD2gjesS9bsZaGYXDPc7eF3cvC47V3j7e39T6NKMk71f6/fdH0VszeikBDm+o7R7TyKsR2lzX9BOet/Vy0yeODuf8APbYui9HMkFmtPrDKKU+0NzSePNbi9LuE8ZaddWneDxVsePnxbpO5j949p/L0lW3ltq3afvcLEVpdE6m7e34grcQyh4DgciuZu20mQGCT9KzIcwsyxWro3fdOo+Kng+O8C0VtPkt/rPsplxb/ADj929RQCpXqGkIilBCKUQQlFKIFEREBKqlFImqVUIoEpVQikKpVFzu0l5Pa4Rgljatq7po4i4GhcBUF2QrpSpyrvQbS8L+gs7S6WVjADTNwJrwDRmTyAquam9KVnNeginnp7TYwxne55FO8K0+0wzhoqxzX1wuyLX55ta7Qmtat1qDUZEKp9gjDcIAaaENOEOwGmRDTlkc6aZK2oV6qT6QZy3GLIxjPty2pjGfmw4e6qx4vSNI7FhN3uLWlxa22h7gAODGuru8Vwm1lx/S7QZrSJY3gNb0kRFpsxa0YQY4nkOhrqW4yK141Vi4rmjszJnNk6WoAJLAzDhBwggPfXrSB2ozY3gtficvg45vpm4fF42SKbey20lza7yKntOZouatk1asfmM6H2h8xyWxue8xNEOIFD3b1gXpFnULk8TbmrzQ3sVeW3LLDbJhpw3EaEcufLVbOK0NmyecL/Zk48pOI+9qOa0XSU5jeDofkeaqjmpmDVvmOTvnoVwb111r+sN7W+7orPa3wuLHDtB07QVso7yaeS0Fmtoe0RvOnqO3t5c28t25XGvLThdqFrePfF+CentPoxzji09e7KvqFszee47xvCz9mr4MrDFIfrY8j94bnLXB618s5gnZO3caP5tOqtwnGWpl5p9e6L4otTl9uzdbRQGN7bS3UGjuxZnSAlkvsu17dD8+4qm8bW2RjmU1GR3V3LU3TaT0YYfZcR8PctjNlx1yzyTuJ1P6sNaWtSN+n8OpsMoBMda0PV7NQPf4LOXPXUaS4f5yPyJXQr0/w7PObDufTo0M1OW2hERdFhEREBERAREQUoiKQREQEREBaK/4QekqPYjz306Q1od2i3q0u0OTXn+xP7pr8UHH3pdz/AKYLLE8/omub0hJZi+tDi5raYvVGvAaBRcUr5W2lriSYC0MFGEuxRdIMfVpWuVG0AHE9Y5domrfEX4C3vErh/GsLZSWs9v7LK7xgl/6U2rpF02T6TaJ7M8isOCsjY5Iw4udI0gRukJAGDU0rU5UAJ0AgJDhRuGYTdGB02LFZ5TE4PLxhNSRTATppmup2fmDb3vEHgw/81/zWqnsge6wRE4frb3AdvaS+SQHuc1ppyWDicXjYpoz8Pk8LJF/ZY2QtThIGmu8EcqZHyXQ2yWpWhkhdZ545yA1peGyfZa45PBPChxA7wQVnzTFpo5cWPJXls6mXzW5q9pUSxVVjBhNf+xHA8QsrFVQWrDalZ7EWmFlnFum8bx8wtlBaMbMJ9Zo6p4t3t+I71rjHQ1GRVyGShrSh5aeG5aGfhotG46SyRf3bGKZWrwbiYRyViF2ayHmoXJmk0szfNlXfPiiaTwoe7L4KxYnUlkbzBVy446xuHBx9wVqzt/pDhyCyzjn6qdOsOmsUX1jXcQPMBb1amzDrM7ltl7X4fSKY5iPdxs07kREXRYBERAREQEREFKIikEREBERAXO7YNMkLoGCXE9jm4omtc5okBbkHEAnKuopQZrb3heTYWguqamgADnE79GgnyXFbX3+82eRzWSxlzQxrzG6MULgHAF/Wrhcc6BTpEy5Cy7YRvv1jS5rQ60ENc45CsjKNJbUVJbQZ0rvpmq/R9frPpFsbI7ATDCKO6ucRtMe/iHNPevIrzshxl3E+Wg8grtz4wS8OcNwo5w9yTBD2uO9GxXxbC6gxM8w+N3uctbfV8BjrJI05NtN5+D3uA9687deEpeZC9xe71nE1cdNT3Bay976kdSPEeqXHdq7XOigd6/bdrZ7Q94L4TFDjZqxx6rDll1g0OpQj1e8bax3oGxB4f01kPqSjrSQVyAkyBcyuVaCmhANAfG39I7qVJxUNK5GlaE9lT5roNnbe+xOqxxIPrNPqnKhoNxplzGRBGS1OI4aMsdO7b4fiJx9J7PWLHKDoQRuINR3FZgXKXc6O0tx2Y4H74TkKncw+yfunI+yfZGZBeUjDhdXsd/muHbByeV1o1kjdXQEKA1YtnvIO1y8wsthDhULXmddJVmqtiy4xULGAWRCsGbFzRtWLa6Mq5BQSfj+Ct2QVtLzwor125Me7i8+QA+apuNmIuk+04+CiK75YJn8UtteNqdFD0jNW4T3BwLv3Q5b+CXE0O4ivHzWhtjx1W95+HvKiyPmaPqyC0ZBriKADQZkEZcCu9wWePGti36Rr/rm5q+SJ06NFas0pc0EjCSMxUGh01GqursNUREQEREBERBSiIgIoqlUE1Sqpqoqgwr2nDQCTx8KDy5rh9qrxbaIHMaQdC3CMVXAigxaZ6Zakgb12N52KOSRpexr6NNA4YgDiGeE5HUahcftjI1rXx1DMQZgwjeyWKSoaKaYDmphEvJLzsY3fzwWRZrmHRgjeA7x18DktteV3GRpma0hhJo6h6OupbipSmpqMhoqIHmM4SMh5V1y4FZZY4aie78ILlo7VcxoXciV300LZG0G+mXy4rIjuYOAFMlRO3D2CzMawB41zrnl3ipHgeYOqqtF2hoxBww8XZD84qzxI7Atzfl1dG7IZHRcjeM72v6pIpwJBrvzCrtkhfhnmjdjijeSPaZR4pwODECPJdxcG1bbUBFao3RyaBzmuo7vIqfeOJGnmj7e/2qO5uax58XAlUPvF5+zT8LfgFrZ8FM0anv7s+LJbHO4e0S3W+PNuY8fA71XBeBYKeR3HiFx+wvpFwFtmthJYcmTb2ng/iOfjxXqElzNkaHto9rhUEUII+K89nxZMc8to384danE1t3a2yXgDk7uIWyjlFKgrAOzRHq4grrLsk0Bz0zy81q4c0W8q+WKd4lsLRLgga0es/T9o19xWysYbDGAdw03rCiumZzw/DSgoyrm0aOOuZWzs9xE5vIPLXPn/ACVlrTJzbpXr82C9qa1Msdkpf1zvz7BoB4DzV7pXNBLDQ8KVB5EUUvspbqqHyBoLiaACpPADMlc6l8mLPFv8t/f1VvFbU16Nvc959J9W5ha8CvFpFdQd2Z0W0WJY5A7rA1BFQRmCCdyy179yBERAREQEREFJUIoQFClQUEEqglSVQ4oMW1nrt/C8ecZ+BXPf6Iw2id9omc99X06MkYBgOHeMxkOqcgt9bDm0/ePmx/yCs2B/6QcJXeYa74oOAtcxPScWmPMmp6snRgV4dfTTNa+eyMmNGimQAwioLt+EDMDkMq6BbNlh6a1z2bFgxCUB1K0LJmSDL9inetlPc5sVmc4OpIGtFW7g6gIa4+rkaZUPPcrRKmnEXncc8APVOR5OFd4Jacj4EFY9i2okiID24hX2uHJwz8arvtk7RWCPgOlFN2U8h0/aW2g2Rs1sfM+SJpYC2NuGrDjYD0rqtofWcGU0+rOWanm9zTgbfekFojwuDmO3ZYh4tz8QuAvOwdd1M89V69eOxFl+kus0Mjw9sYe4HC5rQS1oFaVLusDThQ7wtRefoxdQvbM2jQSaggUaKk5EnQHcq6hbq8qs13AvzFaCtEvOwgsJpQjTs3heiwei+1ZSNwPa5oLS14zDhUGjg0jIjIql/o3tTw4NjqfVP6N1DvB69K03c00tFnkcRo4do9677ZjbGewOpGccRPWhdXAebaeo7mO9bA+ia0RkOe3CMTRWkIq4kBrQek1JoAN5Kzh6O5qEnGKAk5tGQFTkASdNAqWpExqVub2ek7L7VWa3tpGaSNHXheKSt509pvMLZuaKnLeV5jZfQzLibaG2xkRo1zHMjlfIAQCCHY2UNKLd2raG1WOUWcAW4hjCTh6Gc4sWgaXCQ9UZUr1hqtGeGmszNev8r+Jt38A6oV4Ljrk25mmIbLdtrs7aH6yQfVVAyBcWgiugy1IVd47cua9kccQrI3EHPdWg6R8XqtGebCdVWMd5nsmbRDq5y0CriAN5JAGeWpWDBDHKCR1mnq7wDpnzCtWm5o3ydLIOkI0EnXDN1YhUCM65gE57lduXKBh7T5n4BZo4THNovaNzCniT2hn3RCGso0UaCQAOAc75rPWJdraRt7B7hXzWWtxjEREBERAREQUKFKFBCpKlQUFDlbeVdKtPQYF4Hqg8Hs8zg/iWLd0tXS/iYfGMD4LJvCPExw4jLtBBHmAtFcVsrJO0kVb0dcLg4VGLeORGtCg0lnkw305vF84/NE5y6La9tbI8/dHvauOtVpw37GPtTMH/ABIcPxXYbWu/oM36knwAPwUqtDsc6sDf1kw/eY7+JdVZ7U+KJwDm4Tjd6v1gL3l5oakHNx1HiuI2DtWKE8p5R39HZ3fFdjOfqHfh/iRLmtlZcV6S19qGYnMn+ts285rqNoosNjtDhus858InrktlXUvJzt/QzDxfZz8F1m0UwNitI3mzzjxieEkjsv3Ve0JskcpkaB0DHFlRjADAaUrWtFr9hrYZYJpHautdoPZXAad1VjxPpcbGVz+hxCm6uBn+ao2EJbYyOM8x82j4KfQV+kG0f0VoBpWePMcWiSQU7CwFbm6b0ZMxpcQHHUZ5niOR8tNy5vb+SlniHGevhDP81t9i5cNi6T70hPY2nyKgZd3WnFZIHaYoYjTgCxpHlRcTapQ6+CKA+oCCARRtnbWoOoq4rr7rZSzQN4WeAeETFw1lOK+rQdzZJR+QRxfAoS9FmaRZnjE4tDCQ00JFBkMR6xAIGufMrgQ3HboGa0ZAPzvfMf8AEXdXrJhsjz9webguIuYYr1p9gxj/AIVmYD+8CiJeg2+XDE93Brj+6VTC3DZwP7MDvI+ZVi/HUs7gN9Gj9pzW/ErLc2oazi5jfAgnyaVCzaQijR2K4qWqoIJREQEREBERBSoUogpUKpQgtlW3K8QqHNQYFpbULlXWdtlnc5rQ1skbsRGQMjXsIrzLS6n4TwXZSRrRX7d75I3NjIa4jIuFR4IPM75e43vZ5weqJrLXue1p8l6BtS7+hyj+xkH7rvkuCn2Cka8SOlPVc1wDcXsuDt5pu4LstobXis7gPajkA78YUquR9HlrHQvH+0uP5oIP+heiTNrZnO+67yeR8F45sRbeja8Oy+tjP/KkafcF65Z7Rju5zh9iXykf8klLldlJK3i79VN74F1d/O/olo/UTf4blwWw83+tXfqbR7oT8F3W00g+g2ojX6NaKdoiekkMN5pdDf8A6sX92NXNhWk2MU/+Wf8AxCPgrFsd/wCX2u3mx2bPfUiH5q56Nnf6uZzmtR//AESD4J6Hq1/pTGGGyjjNJXugcP4lt7jfguZzv7G1O8BL8lovSzN1bIPvznwbEP4lubH/AOxGm+yz/vmUfxJ6Hq6GOLCxrN4a1v5Whq8y2cl6S87VINDNaCOw2l1PIL1CSSkn+8H99eSejt+OWR/2qO/O57/ikIl6PtS+ljLftFjfEE/BcnsjL0l52h/CS0nu6QxjyXT7XTBrIGuIAM8evBhGLycuZ9HlgMb5ZCalzfNz8Z80Jdne8gwsDjSsje8jE6nkthZYi5zXUIDSXZgipwuaAK/iJ7gsT6C2d4xV+rIIoSKOcOXLdzW5hjoKKFl5qkKApQVBFClAREQEREFKIiAoKlEFKpIVZCiiC05qx5YarMIVJag0Vru+q892lsNqx9FAxwYBl1Q5ueZoToOS9bdGsaaxg7lI8G/0LtLev0lHa4SKt76fBehbOOe26SySge1loDgMx+lkII7iPFdNarmDtFy1+3FawMNncWtcHB4Aa5prycDTtCIef3JeX0a9C5xy6OT95rB7wuuvnaRr7JaG1zdBMB2mNwWvb6MyaunrI88zksK1ej0NBwOkZloHEinZvUodfeclNm2n/Y7H5mzq3sDeLW3dCCfanPjaJisSa+45bqbYW4jM2GzRlnRyAYojFi65bhp1DnVc/BsdbYo2sbPhaAaNDAaVJcc6Z5kqEs70pXgHvsgaa/8AqNOZstPcV10D8FyRV3wwg/7yZjT/AH15lbtnbQx8csjzLgccqAUxCh0HIeC9MszG2272WQtkAMcLZKjBTo3MeQ1wNa1ZSo4oMa89uIonEucAak0JAPEZdq5f0W2b6sv3ksb+Vo+JK6aP0X2ZvqxAHiauPiSsy5PR62zSY2mo1odfFDS9tbsu28cDHOcGxl5o0ihL8FC4b6BmXaqdmth/oh9YPbwIp8aLr4bMGilB3ZK+1ihKmGKgoAAOAyCugIAqkBSFClAUqFKAiIgIiIKURFIIiICIigRRRRVIgoLVSWK6oogtGNUGFZGFRhQYhswVp92MOoC2GFKINPHs9E12INAKyf8Aw5vBZ+FMKDXG6GHVoPcr0F3NZ6oAWZhSiC0Igqw1V0RBThVVERARFKkERFAkIiICIiAiIgpREUgiIgIiICIiAiIgIpRBCKaJRBCKaJRBCKaJRBCEqVZnjzDsOIjQVAFeOfZqoFUclQDpXj3/ACVyqxYbOQW1AOFpz+8SCaKIrNQkUdmCK1FBXUimdSc6lBl1Sqw3QnCWtbQYHNAqNTpp3qowkOJAAFYwKU9Vpz7tckGS51P5zPYsa1CpBFTSmQpv0rU/zmjYMRc5wAJGEaF1KU13ZkqGwGho0NFWUAw16pBJNMu7kgyIa062u/8AnsVyqxW2frAkf1jnHTShDfgrb7LVragkhoBAIHCoqeOhIQZyLHfirkDSnBu4nid4pTzVLXSVFRwrp9yvvf4BBlIoRBCIikEREBERAREQFKIokEREBERAREQEREBERAREQFBREElSiIkRERAiIgIiIP/Z"/>
          <p:cNvSpPr>
            <a:spLocks noChangeAspect="1" noChangeArrowheads="1"/>
          </p:cNvSpPr>
          <p:nvPr>
            <p:custDataLst>
              <p:tags r:id="rId10"/>
            </p:custDataLst>
          </p:nvPr>
        </p:nvSpPr>
        <p:spPr bwMode="auto">
          <a:xfrm>
            <a:off x="63500" y="-965200"/>
            <a:ext cx="2295525" cy="199072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CA"/>
          </a:p>
        </p:txBody>
      </p:sp>
      <p:sp>
        <p:nvSpPr>
          <p:cNvPr id="5" name="AutoShape 12" descr="data:image/jpeg;base64,/9j/4AAQSkZJRgABAQAAAQABAAD/2wCEAAkGBhQQEBUQEhQVFRQWFRUYFBQVFRUUEhcVFRYVFBYXFRUYHCYeFxkjGRUVHzAgIycpLCwsFx4xNTAqNSYrLCkBCQoKDgwOGg8PGi0kHRwpLCwsKS8qLCksKS4pLCwpLC8sKSosLC0pLC0pLDUsKSksLC0uKS0pLCkpKSwsLC8sMv/AABEIANEA8QMBIgACEQEDEQH/xAAbAAEAAQUBAAAAAAAAAAAAAAAAAQIDBAUGB//EAE4QAAEDAQUEBgYGBgYIBwAAAAEAAgMRBAUSITEGQVFhEyJxgZGhBzJCscHRFCNSYnKSM3OCosLwJENjsrPhFiVkg5Oj0vEVJjQ1U3Sk/8QAGgEBAAIDAQAAAAAAAAAAAAAAAAECAwQFBv/EAC0RAQACAgAEBAQGAwAAAAAAAAABAgMRBBIhMRMiQVEFYZHwMnGBobHRQqLB/9oADAMBAAIRAxEAPwD3BERAREQEREBERAREQEREBERAREQEREBERAREQEREBERAUKUUCEREBERBKIikEREBERAREQEREBERARFbmmDRU/5lRM6FxY1pvKOP15GN5FwB8NVpb22icx2BsWLKprI1vjQE9y1km0deq6AMrvye3yC5HEfFcWPdaTu0fKW3j4W9usx0/OHTNv6E6SN8/ksqK1Nf6rmnsNVxTImvGIUI4j57lkwQfZIrweTQ9jx1mHyXKw/Hs1r8t6R+8f2zX4SkRuJl2SLnLLbXYjHUteP6uSmPta7R47Vm2W9XVwyN/aFfNpzC7NPieKZiLxMb+n19P1atsFo7NsipY8EVGimq6cTtgSihEE1UVREBERAUKUQQilEEoiKQREQEREBERARKpVARRVFAommDBUrmL8v4t9XIuNAeAHALbXtIT1RUU3jj7/BcZezyHYnDFucHZ5biDu7lxvimbJXHMUb3CY62tuy7DJi5k611K2djsYcaFaux2WoqzX7BPW/ZO/s17Vm2a2UNd4XkKY4i0Wv2dG873FWVatm3NPSQOwv8K8iNCORVmxW/E/oZQI5dANGP/DX1XctOFNF0ENpD2gjesS9bsZaGYXDPc7eF3cvC47V3j7e39T6NKMk71f6/fdH0VszeikBDm+o7R7TyKsR2lzX9BOet/Vy0yeODuf8APbYui9HMkFmtPrDKKU+0NzSePNbi9LuE8ZaddWneDxVsePnxbpO5j949p/L0lW3ltq3afvcLEVpdE6m7e34grcQyh4DgciuZu20mQGCT9KzIcwsyxWro3fdOo+Kng+O8C0VtPkt/rPsplxb/ADj929RQCpXqGkIilBCKUQQlFKIFEREBKqlFImqVUIoEpVQikKpVFzu0l5Pa4Rgljatq7po4i4GhcBUF2QrpSpyrvQbS8L+gs7S6WVjADTNwJrwDRmTyAquam9KVnNeginnp7TYwxne55FO8K0+0wzhoqxzX1wuyLX55ta7Qmtat1qDUZEKp9gjDcIAaaENOEOwGmRDTlkc6aZK2oV6qT6QZy3GLIxjPty2pjGfmw4e6qx4vSNI7FhN3uLWlxa22h7gAODGuru8Vwm1lx/S7QZrSJY3gNb0kRFpsxa0YQY4nkOhrqW4yK141Vi4rmjszJnNk6WoAJLAzDhBwggPfXrSB2ozY3gtficvg45vpm4fF42SKbey20lza7yKntOZouatk1asfmM6H2h8xyWxue8xNEOIFD3b1gXpFnULk8TbmrzQ3sVeW3LLDbJhpw3EaEcufLVbOK0NmyecL/Zk48pOI+9qOa0XSU5jeDofkeaqjmpmDVvmOTvnoVwb111r+sN7W+7orPa3wuLHDtB07QVso7yaeS0Fmtoe0RvOnqO3t5c28t25XGvLThdqFrePfF+CentPoxzji09e7KvqFszee47xvCz9mr4MrDFIfrY8j94bnLXB618s5gnZO3caP5tOqtwnGWpl5p9e6L4otTl9uzdbRQGN7bS3UGjuxZnSAlkvsu17dD8+4qm8bW2RjmU1GR3V3LU3TaT0YYfZcR8PctjNlx1yzyTuJ1P6sNaWtSN+n8OpsMoBMda0PV7NQPf4LOXPXUaS4f5yPyJXQr0/w7PObDufTo0M1OW2hERdFhEREBERAREQUoiKQREQEREBaK/4QekqPYjz306Q1od2i3q0u0OTXn+xP7pr8UHH3pdz/AKYLLE8/omub0hJZi+tDi5raYvVGvAaBRcUr5W2lriSYC0MFGEuxRdIMfVpWuVG0AHE9Y5domrfEX4C3vErh/GsLZSWs9v7LK7xgl/6U2rpF02T6TaJ7M8isOCsjY5Iw4udI0gRukJAGDU0rU5UAJ0AgJDhRuGYTdGB02LFZ5TE4PLxhNSRTATppmup2fmDb3vEHgw/81/zWqnsge6wRE4frb3AdvaS+SQHuc1ppyWDicXjYpoz8Pk8LJF/ZY2QtThIGmu8EcqZHyXQ2yWpWhkhdZ545yA1peGyfZa45PBPChxA7wQVnzTFpo5cWPJXls6mXzW5q9pUSxVVjBhNf+xHA8QsrFVQWrDalZ7EWmFlnFum8bx8wtlBaMbMJ9Zo6p4t3t+I71rjHQ1GRVyGShrSh5aeG5aGfhotG46SyRf3bGKZWrwbiYRyViF2ayHmoXJmk0szfNlXfPiiaTwoe7L4KxYnUlkbzBVy446xuHBx9wVqzt/pDhyCyzjn6qdOsOmsUX1jXcQPMBb1amzDrM7ltl7X4fSKY5iPdxs07kREXRYBERAREQEREFKIikEREBERAXO7YNMkLoGCXE9jm4omtc5okBbkHEAnKuopQZrb3heTYWguqamgADnE79GgnyXFbX3+82eRzWSxlzQxrzG6MULgHAF/Wrhcc6BTpEy5Cy7YRvv1jS5rQ60ENc45CsjKNJbUVJbQZ0rvpmq/R9frPpFsbI7ATDCKO6ucRtMe/iHNPevIrzshxl3E+Wg8grtz4wS8OcNwo5w9yTBD2uO9GxXxbC6gxM8w+N3uctbfV8BjrJI05NtN5+D3uA9687deEpeZC9xe71nE1cdNT3Bay976kdSPEeqXHdq7XOigd6/bdrZ7Q94L4TFDjZqxx6rDll1g0OpQj1e8bax3oGxB4f01kPqSjrSQVyAkyBcyuVaCmhANAfG39I7qVJxUNK5GlaE9lT5roNnbe+xOqxxIPrNPqnKhoNxplzGRBGS1OI4aMsdO7b4fiJx9J7PWLHKDoQRuINR3FZgXKXc6O0tx2Y4H74TkKncw+yfunI+yfZGZBeUjDhdXsd/muHbByeV1o1kjdXQEKA1YtnvIO1y8wsthDhULXmddJVmqtiy4xULGAWRCsGbFzRtWLa6Mq5BQSfj+Ct2QVtLzwor125Me7i8+QA+apuNmIuk+04+CiK75YJn8UtteNqdFD0jNW4T3BwLv3Q5b+CXE0O4ivHzWhtjx1W95+HvKiyPmaPqyC0ZBriKADQZkEZcCu9wWePGti36Rr/rm5q+SJ06NFas0pc0EjCSMxUGh01GqursNUREQEREBERBSiIgIoqlUE1Sqpqoqgwr2nDQCTx8KDy5rh9qrxbaIHMaQdC3CMVXAigxaZ6Zakgb12N52KOSRpexr6NNA4YgDiGeE5HUahcftjI1rXx1DMQZgwjeyWKSoaKaYDmphEvJLzsY3fzwWRZrmHRgjeA7x18DktteV3GRpma0hhJo6h6OupbipSmpqMhoqIHmM4SMh5V1y4FZZY4aie78ILlo7VcxoXciV300LZG0G+mXy4rIjuYOAFMlRO3D2CzMawB41zrnl3ipHgeYOqqtF2hoxBww8XZD84qzxI7Atzfl1dG7IZHRcjeM72v6pIpwJBrvzCrtkhfhnmjdjijeSPaZR4pwODECPJdxcG1bbUBFao3RyaBzmuo7vIqfeOJGnmj7e/2qO5uax58XAlUPvF5+zT8LfgFrZ8FM0anv7s+LJbHO4e0S3W+PNuY8fA71XBeBYKeR3HiFx+wvpFwFtmthJYcmTb2ng/iOfjxXqElzNkaHto9rhUEUII+K89nxZMc8to384danE1t3a2yXgDk7uIWyjlFKgrAOzRHq4grrLsk0Bz0zy81q4c0W8q+WKd4lsLRLgga0es/T9o19xWysYbDGAdw03rCiumZzw/DSgoyrm0aOOuZWzs9xE5vIPLXPn/ACVlrTJzbpXr82C9qa1Msdkpf1zvz7BoB4DzV7pXNBLDQ8KVB5EUUvspbqqHyBoLiaACpPADMlc6l8mLPFv8t/f1VvFbU16Nvc959J9W5ha8CvFpFdQd2Z0W0WJY5A7rA1BFQRmCCdyy179yBERAREQEREFJUIoQFClQUEEqglSVQ4oMW1nrt/C8ecZ+BXPf6Iw2id9omc99X06MkYBgOHeMxkOqcgt9bDm0/ePmx/yCs2B/6QcJXeYa74oOAtcxPScWmPMmp6snRgV4dfTTNa+eyMmNGimQAwioLt+EDMDkMq6BbNlh6a1z2bFgxCUB1K0LJmSDL9inetlPc5sVmc4OpIGtFW7g6gIa4+rkaZUPPcrRKmnEXncc8APVOR5OFd4Jacj4EFY9i2okiID24hX2uHJwz8arvtk7RWCPgOlFN2U8h0/aW2g2Rs1sfM+SJpYC2NuGrDjYD0rqtofWcGU0+rOWanm9zTgbfekFojwuDmO3ZYh4tz8QuAvOwdd1M89V69eOxFl+kus0Mjw9sYe4HC5rQS1oFaVLusDThQ7wtRefoxdQvbM2jQSaggUaKk5EnQHcq6hbq8qs13AvzFaCtEvOwgsJpQjTs3heiwei+1ZSNwPa5oLS14zDhUGjg0jIjIql/o3tTw4NjqfVP6N1DvB69K03c00tFnkcRo4do9677ZjbGewOpGccRPWhdXAebaeo7mO9bA+ia0RkOe3CMTRWkIq4kBrQek1JoAN5Kzh6O5qEnGKAk5tGQFTkASdNAqWpExqVub2ek7L7VWa3tpGaSNHXheKSt509pvMLZuaKnLeV5jZfQzLibaG2xkRo1zHMjlfIAQCCHY2UNKLd2raG1WOUWcAW4hjCTh6Gc4sWgaXCQ9UZUr1hqtGeGmszNev8r+Jt38A6oV4Ljrk25mmIbLdtrs7aH6yQfVVAyBcWgiugy1IVd47cua9kccQrI3EHPdWg6R8XqtGebCdVWMd5nsmbRDq5y0CriAN5JAGeWpWDBDHKCR1mnq7wDpnzCtWm5o3ydLIOkI0EnXDN1YhUCM65gE57lduXKBh7T5n4BZo4THNovaNzCniT2hn3RCGso0UaCQAOAc75rPWJdraRt7B7hXzWWtxjEREBERAREQUKFKFBCpKlQUFDlbeVdKtPQYF4Hqg8Hs8zg/iWLd0tXS/iYfGMD4LJvCPExw4jLtBBHmAtFcVsrJO0kVb0dcLg4VGLeORGtCg0lnkw305vF84/NE5y6La9tbI8/dHvauOtVpw37GPtTMH/ABIcPxXYbWu/oM36knwAPwUqtDsc6sDf1kw/eY7+JdVZ7U+KJwDm4Tjd6v1gL3l5oakHNx1HiuI2DtWKE8p5R39HZ3fFdjOfqHfh/iRLmtlZcV6S19qGYnMn+ts285rqNoosNjtDhus858InrktlXUvJzt/QzDxfZz8F1m0UwNitI3mzzjxieEkjsv3Ve0JskcpkaB0DHFlRjADAaUrWtFr9hrYZYJpHautdoPZXAad1VjxPpcbGVz+hxCm6uBn+ao2EJbYyOM8x82j4KfQV+kG0f0VoBpWePMcWiSQU7CwFbm6b0ZMxpcQHHUZ5niOR8tNy5vb+SlniHGevhDP81t9i5cNi6T70hPY2nyKgZd3WnFZIHaYoYjTgCxpHlRcTapQ6+CKA+oCCARRtnbWoOoq4rr7rZSzQN4WeAeETFw1lOK+rQdzZJR+QRxfAoS9FmaRZnjE4tDCQ00JFBkMR6xAIGufMrgQ3HboGa0ZAPzvfMf8AEXdXrJhsjz9webguIuYYr1p9gxj/AIVmYD+8CiJeg2+XDE93Brj+6VTC3DZwP7MDvI+ZVi/HUs7gN9Gj9pzW/ErLc2oazi5jfAgnyaVCzaQijR2K4qWqoIJREQEREBERBSoUogpUKpQgtlW3K8QqHNQYFpbULlXWdtlnc5rQ1skbsRGQMjXsIrzLS6n4TwXZSRrRX7d75I3NjIa4jIuFR4IPM75e43vZ5weqJrLXue1p8l6BtS7+hyj+xkH7rvkuCn2Cka8SOlPVc1wDcXsuDt5pu4LstobXis7gPajkA78YUquR9HlrHQvH+0uP5oIP+heiTNrZnO+67yeR8F45sRbeja8Oy+tjP/KkafcF65Z7Rju5zh9iXykf8klLldlJK3i79VN74F1d/O/olo/UTf4blwWw83+tXfqbR7oT8F3W00g+g2ojX6NaKdoiekkMN5pdDf8A6sX92NXNhWk2MU/+Wf8AxCPgrFsd/wCX2u3mx2bPfUiH5q56Nnf6uZzmtR//AESD4J6Hq1/pTGGGyjjNJXugcP4lt7jfguZzv7G1O8BL8lovSzN1bIPvznwbEP4lubH/AOxGm+yz/vmUfxJ6Hq6GOLCxrN4a1v5Whq8y2cl6S87VINDNaCOw2l1PIL1CSSkn+8H99eSejt+OWR/2qO/O57/ikIl6PtS+ljLftFjfEE/BcnsjL0l52h/CS0nu6QxjyXT7XTBrIGuIAM8evBhGLycuZ9HlgMb5ZCalzfNz8Z80Jdne8gwsDjSsje8jE6nkthZYi5zXUIDSXZgipwuaAK/iJ7gsT6C2d4xV+rIIoSKOcOXLdzW5hjoKKFl5qkKApQVBFClAREQEREFKIiAoKlEFKpIVZCiiC05qx5YarMIVJag0Vru+q892lsNqx9FAxwYBl1Q5ueZoToOS9bdGsaaxg7lI8G/0LtLev0lHa4SKt76fBehbOOe26SySge1loDgMx+lkII7iPFdNarmDtFy1+3FawMNncWtcHB4Aa5prycDTtCIef3JeX0a9C5xy6OT95rB7wuuvnaRr7JaG1zdBMB2mNwWvb6MyaunrI88zksK1ej0NBwOkZloHEinZvUodfeclNm2n/Y7H5mzq3sDeLW3dCCfanPjaJisSa+45bqbYW4jM2GzRlnRyAYojFi65bhp1DnVc/BsdbYo2sbPhaAaNDAaVJcc6Z5kqEs70pXgHvsgaa/8AqNOZstPcV10D8FyRV3wwg/7yZjT/AH15lbtnbQx8csjzLgccqAUxCh0HIeC9MszG2272WQtkAMcLZKjBTo3MeQ1wNa1ZSo4oMa89uIonEucAak0JAPEZdq5f0W2b6sv3ksb+Vo+JK6aP0X2ZvqxAHiauPiSsy5PR62zSY2mo1odfFDS9tbsu28cDHOcGxl5o0ihL8FC4b6BmXaqdmth/oh9YPbwIp8aLr4bMGilB3ZK+1ihKmGKgoAAOAyCugIAqkBSFClAUqFKAiIgIiIKURFIIiICIigRRRRVIgoLVSWK6oogtGNUGFZGFRhQYhswVp92MOoC2GFKINPHs9E12INAKyf8Aw5vBZ+FMKDXG6GHVoPcr0F3NZ6oAWZhSiC0Igqw1V0RBThVVERARFKkERFAkIiICIiAiIgpREUgiIgIiICIiAiIgIpRBCKaJRBCKaJRBCKaJRBCEqVZnjzDsOIjQVAFeOfZqoFUclQDpXj3/ACVyqxYbOQW1AOFpz+8SCaKIrNQkUdmCK1FBXUimdSc6lBl1Sqw3QnCWtbQYHNAqNTpp3qowkOJAAFYwKU9Vpz7tckGS51P5zPYsa1CpBFTSmQpv0rU/zmjYMRc5wAJGEaF1KU13ZkqGwGho0NFWUAw16pBJNMu7kgyIa062u/8AnsVyqxW2frAkf1jnHTShDfgrb7LVragkhoBAIHCoqeOhIQZyLHfirkDSnBu4nid4pTzVLXSVFRwrp9yvvf4BBlIoRBCIikEREBERAREQFKIokEREBERAREQEREBERAREQFBREElSiIkRERAiIgIiIP/Z"/>
          <p:cNvSpPr>
            <a:spLocks noChangeAspect="1" noChangeArrowheads="1"/>
          </p:cNvSpPr>
          <p:nvPr>
            <p:custDataLst>
              <p:tags r:id="rId11"/>
            </p:custDataLst>
          </p:nvPr>
        </p:nvSpPr>
        <p:spPr bwMode="auto">
          <a:xfrm>
            <a:off x="215900" y="-812800"/>
            <a:ext cx="2295525" cy="199072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CA"/>
          </a:p>
        </p:txBody>
      </p:sp>
      <p:sp>
        <p:nvSpPr>
          <p:cNvPr id="9" name="AutoShape 14" descr="data:image/jpeg;base64,/9j/4AAQSkZJRgABAQAAAQABAAD/2wCEAAkGBhQQEBUQEhQVFRQWFRUYFBQVFRUUEhcVFRYVFBYXFRUYHCYeFxkjGRUVHzAgIycpLCwsFx4xNTAqNSYrLCkBCQoKDgwOGg8PGi0kHRwpLCwsKS8qLCksKS4pLCwpLC8sKSosLC0pLC0pLDUsKSksLC0uKS0pLCkpKSwsLC8sMv/AABEIANEA8QMBIgACEQEDEQH/xAAbAAEAAQUBAAAAAAAAAAAAAAAAAQIDBAUGB//EAE4QAAEDAQUEBgYGBgYIBwAAAAEAAgMRBAUSITEGQVFhEyJxgZGhBzJCscHRFCNSYnKSM3OCosLwJENjsrPhFiVkg5Oj0vEVJjQ1U3Sk/8QAGgEBAAIDAQAAAAAAAAAAAAAAAAECAwQFBv/EAC0RAQACAgAEBAQGAwAAAAAAAAABAgMRBBIhMRMiQVEFYZHwMnGBobHRQqLB/9oADAMBAAIRAxEAPwD3BERAREQEREBERAREQEREBERAREQEREBERAREQEREBERAUKUUCEREBERBKIikEREBERAREQEREBERARFbmmDRU/5lRM6FxY1pvKOP15GN5FwB8NVpb22icx2BsWLKprI1vjQE9y1km0deq6AMrvye3yC5HEfFcWPdaTu0fKW3j4W9usx0/OHTNv6E6SN8/ksqK1Nf6rmnsNVxTImvGIUI4j57lkwQfZIrweTQ9jx1mHyXKw/Hs1r8t6R+8f2zX4SkRuJl2SLnLLbXYjHUteP6uSmPta7R47Vm2W9XVwyN/aFfNpzC7NPieKZiLxMb+n19P1atsFo7NsipY8EVGimq6cTtgSihEE1UVREBERAUKUQQilEEoiKQREQEREBERARKpVARRVFAommDBUrmL8v4t9XIuNAeAHALbXtIT1RUU3jj7/BcZezyHYnDFucHZ5biDu7lxvimbJXHMUb3CY62tuy7DJi5k611K2djsYcaFaux2WoqzX7BPW/ZO/s17Vm2a2UNd4XkKY4i0Wv2dG873FWVatm3NPSQOwv8K8iNCORVmxW/E/oZQI5dANGP/DX1XctOFNF0ENpD2gjesS9bsZaGYXDPc7eF3cvC47V3j7e39T6NKMk71f6/fdH0VszeikBDm+o7R7TyKsR2lzX9BOet/Vy0yeODuf8APbYui9HMkFmtPrDKKU+0NzSePNbi9LuE8ZaddWneDxVsePnxbpO5j949p/L0lW3ltq3afvcLEVpdE6m7e34grcQyh4DgciuZu20mQGCT9KzIcwsyxWro3fdOo+Kng+O8C0VtPkt/rPsplxb/ADj929RQCpXqGkIilBCKUQQlFKIFEREBKqlFImqVUIoEpVQikKpVFzu0l5Pa4Rgljatq7po4i4GhcBUF2QrpSpyrvQbS8L+gs7S6WVjADTNwJrwDRmTyAquam9KVnNeginnp7TYwxne55FO8K0+0wzhoqxzX1wuyLX55ta7Qmtat1qDUZEKp9gjDcIAaaENOEOwGmRDTlkc6aZK2oV6qT6QZy3GLIxjPty2pjGfmw4e6qx4vSNI7FhN3uLWlxa22h7gAODGuru8Vwm1lx/S7QZrSJY3gNb0kRFpsxa0YQY4nkOhrqW4yK141Vi4rmjszJnNk6WoAJLAzDhBwggPfXrSB2ozY3gtficvg45vpm4fF42SKbey20lza7yKntOZouatk1asfmM6H2h8xyWxue8xNEOIFD3b1gXpFnULk8TbmrzQ3sVeW3LLDbJhpw3EaEcufLVbOK0NmyecL/Zk48pOI+9qOa0XSU5jeDofkeaqjmpmDVvmOTvnoVwb111r+sN7W+7orPa3wuLHDtB07QVso7yaeS0Fmtoe0RvOnqO3t5c28t25XGvLThdqFrePfF+CentPoxzji09e7KvqFszee47xvCz9mr4MrDFIfrY8j94bnLXB618s5gnZO3caP5tOqtwnGWpl5p9e6L4otTl9uzdbRQGN7bS3UGjuxZnSAlkvsu17dD8+4qm8bW2RjmU1GR3V3LU3TaT0YYfZcR8PctjNlx1yzyTuJ1P6sNaWtSN+n8OpsMoBMda0PV7NQPf4LOXPXUaS4f5yPyJXQr0/w7PObDufTo0M1OW2hERdFhEREBERAREQUoiKQREQEREBaK/4QekqPYjz306Q1od2i3q0u0OTXn+xP7pr8UHH3pdz/AKYLLE8/omub0hJZi+tDi5raYvVGvAaBRcUr5W2lriSYC0MFGEuxRdIMfVpWuVG0AHE9Y5domrfEX4C3vErh/GsLZSWs9v7LK7xgl/6U2rpF02T6TaJ7M8isOCsjY5Iw4udI0gRukJAGDU0rU5UAJ0AgJDhRuGYTdGB02LFZ5TE4PLxhNSRTATppmup2fmDb3vEHgw/81/zWqnsge6wRE4frb3AdvaS+SQHuc1ppyWDicXjYpoz8Pk8LJF/ZY2QtThIGmu8EcqZHyXQ2yWpWhkhdZ545yA1peGyfZa45PBPChxA7wQVnzTFpo5cWPJXls6mXzW5q9pUSxVVjBhNf+xHA8QsrFVQWrDalZ7EWmFlnFum8bx8wtlBaMbMJ9Zo6p4t3t+I71rjHQ1GRVyGShrSh5aeG5aGfhotG46SyRf3bGKZWrwbiYRyViF2ayHmoXJmk0szfNlXfPiiaTwoe7L4KxYnUlkbzBVy446xuHBx9wVqzt/pDhyCyzjn6qdOsOmsUX1jXcQPMBb1amzDrM7ltl7X4fSKY5iPdxs07kREXRYBERAREQEREFKIikEREBERAXO7YNMkLoGCXE9jm4omtc5okBbkHEAnKuopQZrb3heTYWguqamgADnE79GgnyXFbX3+82eRzWSxlzQxrzG6MULgHAF/Wrhcc6BTpEy5Cy7YRvv1jS5rQ60ENc45CsjKNJbUVJbQZ0rvpmq/R9frPpFsbI7ATDCKO6ucRtMe/iHNPevIrzshxl3E+Wg8grtz4wS8OcNwo5w9yTBD2uO9GxXxbC6gxM8w+N3uctbfV8BjrJI05NtN5+D3uA9687deEpeZC9xe71nE1cdNT3Bay976kdSPEeqXHdq7XOigd6/bdrZ7Q94L4TFDjZqxx6rDll1g0OpQj1e8bax3oGxB4f01kPqSjrSQVyAkyBcyuVaCmhANAfG39I7qVJxUNK5GlaE9lT5roNnbe+xOqxxIPrNPqnKhoNxplzGRBGS1OI4aMsdO7b4fiJx9J7PWLHKDoQRuINR3FZgXKXc6O0tx2Y4H74TkKncw+yfunI+yfZGZBeUjDhdXsd/muHbByeV1o1kjdXQEKA1YtnvIO1y8wsthDhULXmddJVmqtiy4xULGAWRCsGbFzRtWLa6Mq5BQSfj+Ct2QVtLzwor125Me7i8+QA+apuNmIuk+04+CiK75YJn8UtteNqdFD0jNW4T3BwLv3Q5b+CXE0O4ivHzWhtjx1W95+HvKiyPmaPqyC0ZBriKADQZkEZcCu9wWePGti36Rr/rm5q+SJ06NFas0pc0EjCSMxUGh01GqursNUREQEREBERBSiIgIoqlUE1Sqpqoqgwr2nDQCTx8KDy5rh9qrxbaIHMaQdC3CMVXAigxaZ6Zakgb12N52KOSRpexr6NNA4YgDiGeE5HUahcftjI1rXx1DMQZgwjeyWKSoaKaYDmphEvJLzsY3fzwWRZrmHRgjeA7x18DktteV3GRpma0hhJo6h6OupbipSmpqMhoqIHmM4SMh5V1y4FZZY4aie78ILlo7VcxoXciV300LZG0G+mXy4rIjuYOAFMlRO3D2CzMawB41zrnl3ipHgeYOqqtF2hoxBww8XZD84qzxI7Atzfl1dG7IZHRcjeM72v6pIpwJBrvzCrtkhfhnmjdjijeSPaZR4pwODECPJdxcG1bbUBFao3RyaBzmuo7vIqfeOJGnmj7e/2qO5uax58XAlUPvF5+zT8LfgFrZ8FM0anv7s+LJbHO4e0S3W+PNuY8fA71XBeBYKeR3HiFx+wvpFwFtmthJYcmTb2ng/iOfjxXqElzNkaHto9rhUEUII+K89nxZMc8to384danE1t3a2yXgDk7uIWyjlFKgrAOzRHq4grrLsk0Bz0zy81q4c0W8q+WKd4lsLRLgga0es/T9o19xWysYbDGAdw03rCiumZzw/DSgoyrm0aOOuZWzs9xE5vIPLXPn/ACVlrTJzbpXr82C9qa1Msdkpf1zvz7BoB4DzV7pXNBLDQ8KVB5EUUvspbqqHyBoLiaACpPADMlc6l8mLPFv8t/f1VvFbU16Nvc959J9W5ha8CvFpFdQd2Z0W0WJY5A7rA1BFQRmCCdyy179yBERAREQEREFJUIoQFClQUEEqglSVQ4oMW1nrt/C8ecZ+BXPf6Iw2id9omc99X06MkYBgOHeMxkOqcgt9bDm0/ePmx/yCs2B/6QcJXeYa74oOAtcxPScWmPMmp6snRgV4dfTTNa+eyMmNGimQAwioLt+EDMDkMq6BbNlh6a1z2bFgxCUB1K0LJmSDL9inetlPc5sVmc4OpIGtFW7g6gIa4+rkaZUPPcrRKmnEXncc8APVOR5OFd4Jacj4EFY9i2okiID24hX2uHJwz8arvtk7RWCPgOlFN2U8h0/aW2g2Rs1sfM+SJpYC2NuGrDjYD0rqtofWcGU0+rOWanm9zTgbfekFojwuDmO3ZYh4tz8QuAvOwdd1M89V69eOxFl+kus0Mjw9sYe4HC5rQS1oFaVLusDThQ7wtRefoxdQvbM2jQSaggUaKk5EnQHcq6hbq8qs13AvzFaCtEvOwgsJpQjTs3heiwei+1ZSNwPa5oLS14zDhUGjg0jIjIql/o3tTw4NjqfVP6N1DvB69K03c00tFnkcRo4do9677ZjbGewOpGccRPWhdXAebaeo7mO9bA+ia0RkOe3CMTRWkIq4kBrQek1JoAN5Kzh6O5qEnGKAk5tGQFTkASdNAqWpExqVub2ek7L7VWa3tpGaSNHXheKSt509pvMLZuaKnLeV5jZfQzLibaG2xkRo1zHMjlfIAQCCHY2UNKLd2raG1WOUWcAW4hjCTh6Gc4sWgaXCQ9UZUr1hqtGeGmszNev8r+Jt38A6oV4Ljrk25mmIbLdtrs7aH6yQfVVAyBcWgiugy1IVd47cua9kccQrI3EHPdWg6R8XqtGebCdVWMd5nsmbRDq5y0CriAN5JAGeWpWDBDHKCR1mnq7wDpnzCtWm5o3ydLIOkI0EnXDN1YhUCM65gE57lduXKBh7T5n4BZo4THNovaNzCniT2hn3RCGso0UaCQAOAc75rPWJdraRt7B7hXzWWtxjEREBERAREQUKFKFBCpKlQUFDlbeVdKtPQYF4Hqg8Hs8zg/iWLd0tXS/iYfGMD4LJvCPExw4jLtBBHmAtFcVsrJO0kVb0dcLg4VGLeORGtCg0lnkw305vF84/NE5y6La9tbI8/dHvauOtVpw37GPtTMH/ABIcPxXYbWu/oM36knwAPwUqtDsc6sDf1kw/eY7+JdVZ7U+KJwDm4Tjd6v1gL3l5oakHNx1HiuI2DtWKE8p5R39HZ3fFdjOfqHfh/iRLmtlZcV6S19qGYnMn+ts285rqNoosNjtDhus858InrktlXUvJzt/QzDxfZz8F1m0UwNitI3mzzjxieEkjsv3Ve0JskcpkaB0DHFlRjADAaUrWtFr9hrYZYJpHautdoPZXAad1VjxPpcbGVz+hxCm6uBn+ao2EJbYyOM8x82j4KfQV+kG0f0VoBpWePMcWiSQU7CwFbm6b0ZMxpcQHHUZ5niOR8tNy5vb+SlniHGevhDP81t9i5cNi6T70hPY2nyKgZd3WnFZIHaYoYjTgCxpHlRcTapQ6+CKA+oCCARRtnbWoOoq4rr7rZSzQN4WeAeETFw1lOK+rQdzZJR+QRxfAoS9FmaRZnjE4tDCQ00JFBkMR6xAIGufMrgQ3HboGa0ZAPzvfMf8AEXdXrJhsjz9webguIuYYr1p9gxj/AIVmYD+8CiJeg2+XDE93Brj+6VTC3DZwP7MDvI+ZVi/HUs7gN9Gj9pzW/ErLc2oazi5jfAgnyaVCzaQijR2K4qWqoIJREQEREBERBSoUogpUKpQgtlW3K8QqHNQYFpbULlXWdtlnc5rQ1skbsRGQMjXsIrzLS6n4TwXZSRrRX7d75I3NjIa4jIuFR4IPM75e43vZ5weqJrLXue1p8l6BtS7+hyj+xkH7rvkuCn2Cka8SOlPVc1wDcXsuDt5pu4LstobXis7gPajkA78YUquR9HlrHQvH+0uP5oIP+heiTNrZnO+67yeR8F45sRbeja8Oy+tjP/KkafcF65Z7Rju5zh9iXykf8klLldlJK3i79VN74F1d/O/olo/UTf4blwWw83+tXfqbR7oT8F3W00g+g2ojX6NaKdoiekkMN5pdDf8A6sX92NXNhWk2MU/+Wf8AxCPgrFsd/wCX2u3mx2bPfUiH5q56Nnf6uZzmtR//AESD4J6Hq1/pTGGGyjjNJXugcP4lt7jfguZzv7G1O8BL8lovSzN1bIPvznwbEP4lubH/AOxGm+yz/vmUfxJ6Hq6GOLCxrN4a1v5Whq8y2cl6S87VINDNaCOw2l1PIL1CSSkn+8H99eSejt+OWR/2qO/O57/ikIl6PtS+ljLftFjfEE/BcnsjL0l52h/CS0nu6QxjyXT7XTBrIGuIAM8evBhGLycuZ9HlgMb5ZCalzfNz8Z80Jdne8gwsDjSsje8jE6nkthZYi5zXUIDSXZgipwuaAK/iJ7gsT6C2d4xV+rIIoSKOcOXLdzW5hjoKKFl5qkKApQVBFClAREQEREFKIiAoKlEFKpIVZCiiC05qx5YarMIVJag0Vru+q892lsNqx9FAxwYBl1Q5ueZoToOS9bdGsaaxg7lI8G/0LtLev0lHa4SKt76fBehbOOe26SySge1loDgMx+lkII7iPFdNarmDtFy1+3FawMNncWtcHB4Aa5prycDTtCIef3JeX0a9C5xy6OT95rB7wuuvnaRr7JaG1zdBMB2mNwWvb6MyaunrI88zksK1ej0NBwOkZloHEinZvUodfeclNm2n/Y7H5mzq3sDeLW3dCCfanPjaJisSa+45bqbYW4jM2GzRlnRyAYojFi65bhp1DnVc/BsdbYo2sbPhaAaNDAaVJcc6Z5kqEs70pXgHvsgaa/8AqNOZstPcV10D8FyRV3wwg/7yZjT/AH15lbtnbQx8csjzLgccqAUxCh0HIeC9MszG2272WQtkAMcLZKjBTo3MeQ1wNa1ZSo4oMa89uIonEucAak0JAPEZdq5f0W2b6sv3ksb+Vo+JK6aP0X2ZvqxAHiauPiSsy5PR62zSY2mo1odfFDS9tbsu28cDHOcGxl5o0ihL8FC4b6BmXaqdmth/oh9YPbwIp8aLr4bMGilB3ZK+1ihKmGKgoAAOAyCugIAqkBSFClAUqFKAiIgIiIKURFIIiICIigRRRRVIgoLVSWK6oogtGNUGFZGFRhQYhswVp92MOoC2GFKINPHs9E12INAKyf8Aw5vBZ+FMKDXG6GHVoPcr0F3NZ6oAWZhSiC0Igqw1V0RBThVVERARFKkERFAkIiICIiAiIgpREUgiIgIiICIiAiIgIpRBCKaJRBCKaJRBCKaJRBCEqVZnjzDsOIjQVAFeOfZqoFUclQDpXj3/ACVyqxYbOQW1AOFpz+8SCaKIrNQkUdmCK1FBXUimdSc6lBl1Sqw3QnCWtbQYHNAqNTpp3qowkOJAAFYwKU9Vpz7tckGS51P5zPYsa1CpBFTSmQpv0rU/zmjYMRc5wAJGEaF1KU13ZkqGwGho0NFWUAw16pBJNMu7kgyIa062u/8AnsVyqxW2frAkf1jnHTShDfgrb7LVragkhoBAIHCoqeOhIQZyLHfirkDSnBu4nid4pTzVLXSVFRwrp9yvvf4BBlIoRBCIikEREBERAREQFKIokEREBERAREQEREBERAREQFBREElSiIkRERAiIgIiIP/Z"/>
          <p:cNvSpPr>
            <a:spLocks noChangeAspect="1" noChangeArrowheads="1"/>
          </p:cNvSpPr>
          <p:nvPr>
            <p:custDataLst>
              <p:tags r:id="rId12"/>
            </p:custDataLst>
          </p:nvPr>
        </p:nvSpPr>
        <p:spPr bwMode="auto">
          <a:xfrm>
            <a:off x="368300" y="-660400"/>
            <a:ext cx="2295525" cy="199072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CA"/>
          </a:p>
        </p:txBody>
      </p:sp>
      <p:pic>
        <p:nvPicPr>
          <p:cNvPr id="2063" name="Picture 15"/>
          <p:cNvPicPr>
            <a:picLocks noChangeAspect="1" noChangeArrowheads="1"/>
          </p:cNvPicPr>
          <p:nvPr>
            <p:custDataLst>
              <p:tags r:id="rId13"/>
            </p:custDataLst>
          </p:nvPr>
        </p:nvPicPr>
        <p:blipFill>
          <a:blip r:embed="rId24">
            <a:extLst>
              <a:ext uri="{28A0092B-C50C-407E-A947-70E740481C1C}">
                <a14:useLocalDpi xmlns:a14="http://schemas.microsoft.com/office/drawing/2010/main" val="0"/>
              </a:ext>
            </a:extLst>
          </a:blip>
          <a:srcRect/>
          <a:stretch>
            <a:fillRect/>
          </a:stretch>
        </p:blipFill>
        <p:spPr bwMode="auto">
          <a:xfrm>
            <a:off x="7165590" y="2852936"/>
            <a:ext cx="1401167" cy="1215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Flèche droite 15"/>
          <p:cNvSpPr/>
          <p:nvPr>
            <p:custDataLst>
              <p:tags r:id="rId14"/>
            </p:custDataLst>
          </p:nvPr>
        </p:nvSpPr>
        <p:spPr>
          <a:xfrm>
            <a:off x="5532442" y="5090328"/>
            <a:ext cx="643906" cy="2876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b="1" dirty="0"/>
          </a:p>
        </p:txBody>
      </p:sp>
      <p:sp>
        <p:nvSpPr>
          <p:cNvPr id="10" name="ZoneTexte 9"/>
          <p:cNvSpPr txBox="1"/>
          <p:nvPr>
            <p:custDataLst>
              <p:tags r:id="rId15"/>
            </p:custDataLst>
          </p:nvPr>
        </p:nvSpPr>
        <p:spPr>
          <a:xfrm>
            <a:off x="0" y="0"/>
            <a:ext cx="3810000" cy="1270000"/>
          </a:xfrm>
          <a:prstGeom prst="rect">
            <a:avLst/>
          </a:prstGeom>
          <a:noFill/>
        </p:spPr>
        <p:txBody>
          <a:bodyPr vert="horz" rtlCol="0">
            <a:spAutoFit/>
          </a:bodyPr>
          <a:lstStyle/>
          <a:p>
            <a:endParaRPr lang="fr-CA"/>
          </a:p>
        </p:txBody>
      </p:sp>
    </p:spTree>
    <p:extLst>
      <p:ext uri="{BB962C8B-B14F-4D97-AF65-F5344CB8AC3E}">
        <p14:creationId xmlns:p14="http://schemas.microsoft.com/office/powerpoint/2010/main" val="126799666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itre 1"/>
          <p:cNvSpPr>
            <a:spLocks noGrp="1"/>
          </p:cNvSpPr>
          <p:nvPr>
            <p:ph type="title"/>
            <p:custDataLst>
              <p:tags r:id="rId1"/>
            </p:custDataLst>
          </p:nvPr>
        </p:nvSpPr>
        <p:spPr bwMode="auto">
          <a:xfrm>
            <a:off x="304800" y="304800"/>
            <a:ext cx="8686800" cy="7969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898525">
              <a:tabLst>
                <a:tab pos="898525" algn="l"/>
              </a:tabLst>
            </a:pPr>
            <a:r>
              <a:rPr lang="fr-CA" sz="3200" dirty="0" smtClean="0">
                <a:latin typeface="Arial" charset="0"/>
                <a:ea typeface="ヒラギノ角ゴ Pro W3" pitchFamily="16" charset="-128"/>
                <a:cs typeface="Arial" charset="0"/>
              </a:rPr>
              <a:t>La Démarche BNQ 21000 : un processus d’amélioration continue</a:t>
            </a:r>
          </a:p>
        </p:txBody>
      </p:sp>
      <p:pic>
        <p:nvPicPr>
          <p:cNvPr id="129027" name="Picture 3" descr="Graphique Accompagnement.png"/>
          <p:cNvPicPr>
            <a:picLocks noChangeAspect="1"/>
          </p:cNvPicPr>
          <p:nvPr>
            <p:custDataLst>
              <p:tags r:id="rId2"/>
            </p:custDataLst>
          </p:nvPr>
        </p:nvPicPr>
        <p:blipFill rotWithShape="1">
          <a:blip r:embed="rId5">
            <a:extLst>
              <a:ext uri="{28A0092B-C50C-407E-A947-70E740481C1C}">
                <a14:useLocalDpi xmlns:a14="http://schemas.microsoft.com/office/drawing/2010/main" val="0"/>
              </a:ext>
            </a:extLst>
          </a:blip>
          <a:srcRect l="22357" t="23016" r="7755" b="11535"/>
          <a:stretch/>
        </p:blipFill>
        <p:spPr bwMode="auto">
          <a:xfrm>
            <a:off x="1064524" y="1419367"/>
            <a:ext cx="7615451" cy="5336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018416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5" name="Picture 2"/>
          <p:cNvPicPr>
            <a:picLocks noGrp="1" noChangeAspect="1" noChangeArrowheads="1"/>
          </p:cNvPicPr>
          <p:nvPr>
            <p:ph sz="quarter" idx="4294967295"/>
            <p:custDataLst>
              <p:tags r:id="rId1"/>
            </p:custDataLst>
          </p:nvPr>
        </p:nvPicPr>
        <p:blipFill>
          <a:blip r:embed="rId19">
            <a:extLst>
              <a:ext uri="{28A0092B-C50C-407E-A947-70E740481C1C}">
                <a14:useLocalDpi xmlns:a14="http://schemas.microsoft.com/office/drawing/2010/main" val="0"/>
              </a:ext>
            </a:extLst>
          </a:blip>
          <a:srcRect/>
          <a:stretch>
            <a:fillRect/>
          </a:stretch>
        </p:blipFill>
        <p:spPr bwMode="auto">
          <a:xfrm>
            <a:off x="685800" y="1524000"/>
            <a:ext cx="7555424" cy="36464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4" name="Titre 3"/>
          <p:cNvSpPr>
            <a:spLocks noGrp="1"/>
          </p:cNvSpPr>
          <p:nvPr>
            <p:ph type="title" idx="4294967295"/>
            <p:custDataLst>
              <p:tags r:id="rId2"/>
            </p:custDataLst>
          </p:nvPr>
        </p:nvSpPr>
        <p:spPr bwMode="auto">
          <a:xfrm>
            <a:off x="1" y="152400"/>
            <a:ext cx="9144000" cy="7969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898525">
              <a:tabLst>
                <a:tab pos="898525" algn="l"/>
              </a:tabLst>
            </a:pPr>
            <a:r>
              <a:rPr lang="fr-CA" sz="3200" b="1" dirty="0" smtClean="0">
                <a:solidFill>
                  <a:srgbClr val="F68222"/>
                </a:solidFill>
                <a:latin typeface="Arial" charset="0"/>
                <a:ea typeface="ヒラギノ角ゴ Pro W3" pitchFamily="16" charset="-128"/>
                <a:cs typeface="Arial" charset="0"/>
              </a:rPr>
              <a:t>Basée sur une philosophie d’apprentissage</a:t>
            </a:r>
          </a:p>
        </p:txBody>
      </p:sp>
      <p:sp>
        <p:nvSpPr>
          <p:cNvPr id="10" name="Forme libre 9"/>
          <p:cNvSpPr/>
          <p:nvPr>
            <p:custDataLst>
              <p:tags r:id="rId3"/>
            </p:custDataLst>
          </p:nvPr>
        </p:nvSpPr>
        <p:spPr>
          <a:xfrm>
            <a:off x="1300163" y="3357563"/>
            <a:ext cx="2479675" cy="1441450"/>
          </a:xfrm>
          <a:custGeom>
            <a:avLst/>
            <a:gdLst>
              <a:gd name="connsiteX0" fmla="*/ 0 w 2479249"/>
              <a:gd name="connsiteY0" fmla="*/ 1574276 h 1574276"/>
              <a:gd name="connsiteX1" fmla="*/ 857839 w 2479249"/>
              <a:gd name="connsiteY1" fmla="*/ 1404594 h 1574276"/>
              <a:gd name="connsiteX2" fmla="*/ 1319753 w 2479249"/>
              <a:gd name="connsiteY2" fmla="*/ 575035 h 1574276"/>
              <a:gd name="connsiteX3" fmla="*/ 1734532 w 2479249"/>
              <a:gd name="connsiteY3" fmla="*/ 131975 h 1574276"/>
              <a:gd name="connsiteX4" fmla="*/ 2479249 w 2479249"/>
              <a:gd name="connsiteY4" fmla="*/ 0 h 1574276"/>
              <a:gd name="connsiteX5" fmla="*/ 2479249 w 2479249"/>
              <a:gd name="connsiteY5" fmla="*/ 0 h 1574276"/>
              <a:gd name="connsiteX6" fmla="*/ 2479249 w 2479249"/>
              <a:gd name="connsiteY6" fmla="*/ 0 h 1574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79249" h="1574276">
                <a:moveTo>
                  <a:pt x="0" y="1574276"/>
                </a:moveTo>
                <a:cubicBezTo>
                  <a:pt x="318940" y="1572705"/>
                  <a:pt x="637880" y="1571134"/>
                  <a:pt x="857839" y="1404594"/>
                </a:cubicBezTo>
                <a:cubicBezTo>
                  <a:pt x="1077798" y="1238054"/>
                  <a:pt x="1173638" y="787138"/>
                  <a:pt x="1319753" y="575035"/>
                </a:cubicBezTo>
                <a:cubicBezTo>
                  <a:pt x="1465868" y="362932"/>
                  <a:pt x="1541283" y="227814"/>
                  <a:pt x="1734532" y="131975"/>
                </a:cubicBezTo>
                <a:cubicBezTo>
                  <a:pt x="1927781" y="36136"/>
                  <a:pt x="2479249" y="0"/>
                  <a:pt x="2479249" y="0"/>
                </a:cubicBezTo>
                <a:lnTo>
                  <a:pt x="2479249" y="0"/>
                </a:lnTo>
                <a:lnTo>
                  <a:pt x="2479249" y="0"/>
                </a:lnTo>
              </a:path>
            </a:pathLst>
          </a:cu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fr-CA"/>
          </a:p>
        </p:txBody>
      </p:sp>
      <p:cxnSp>
        <p:nvCxnSpPr>
          <p:cNvPr id="13" name="Connecteur droit 12"/>
          <p:cNvCxnSpPr/>
          <p:nvPr>
            <p:custDataLst>
              <p:tags r:id="rId4"/>
            </p:custDataLst>
          </p:nvPr>
        </p:nvCxnSpPr>
        <p:spPr>
          <a:xfrm>
            <a:off x="1357313" y="4500563"/>
            <a:ext cx="628650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6" name="Connecteur droit 15"/>
          <p:cNvCxnSpPr/>
          <p:nvPr>
            <p:custDataLst>
              <p:tags r:id="rId5"/>
            </p:custDataLst>
          </p:nvPr>
        </p:nvCxnSpPr>
        <p:spPr>
          <a:xfrm>
            <a:off x="1357313" y="3857625"/>
            <a:ext cx="628650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7" name="Connecteur droit 16"/>
          <p:cNvCxnSpPr/>
          <p:nvPr>
            <p:custDataLst>
              <p:tags r:id="rId6"/>
            </p:custDataLst>
          </p:nvPr>
        </p:nvCxnSpPr>
        <p:spPr>
          <a:xfrm>
            <a:off x="1357313" y="3000375"/>
            <a:ext cx="628650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8" name="Connecteur droit 17"/>
          <p:cNvCxnSpPr/>
          <p:nvPr>
            <p:custDataLst>
              <p:tags r:id="rId7"/>
            </p:custDataLst>
          </p:nvPr>
        </p:nvCxnSpPr>
        <p:spPr>
          <a:xfrm>
            <a:off x="1357313" y="2214563"/>
            <a:ext cx="628650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70" name="Forme libre 69"/>
          <p:cNvSpPr/>
          <p:nvPr>
            <p:custDataLst>
              <p:tags r:id="rId8"/>
            </p:custDataLst>
          </p:nvPr>
        </p:nvSpPr>
        <p:spPr>
          <a:xfrm>
            <a:off x="4267200" y="1714500"/>
            <a:ext cx="2193925" cy="1285875"/>
          </a:xfrm>
          <a:custGeom>
            <a:avLst/>
            <a:gdLst>
              <a:gd name="connsiteX0" fmla="*/ 0 w 2479249"/>
              <a:gd name="connsiteY0" fmla="*/ 1574276 h 1574276"/>
              <a:gd name="connsiteX1" fmla="*/ 857839 w 2479249"/>
              <a:gd name="connsiteY1" fmla="*/ 1404594 h 1574276"/>
              <a:gd name="connsiteX2" fmla="*/ 1319753 w 2479249"/>
              <a:gd name="connsiteY2" fmla="*/ 575035 h 1574276"/>
              <a:gd name="connsiteX3" fmla="*/ 1734532 w 2479249"/>
              <a:gd name="connsiteY3" fmla="*/ 131975 h 1574276"/>
              <a:gd name="connsiteX4" fmla="*/ 2479249 w 2479249"/>
              <a:gd name="connsiteY4" fmla="*/ 0 h 1574276"/>
              <a:gd name="connsiteX5" fmla="*/ 2479249 w 2479249"/>
              <a:gd name="connsiteY5" fmla="*/ 0 h 1574276"/>
              <a:gd name="connsiteX6" fmla="*/ 2479249 w 2479249"/>
              <a:gd name="connsiteY6" fmla="*/ 0 h 1574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79249" h="1574276">
                <a:moveTo>
                  <a:pt x="0" y="1574276"/>
                </a:moveTo>
                <a:cubicBezTo>
                  <a:pt x="318940" y="1572705"/>
                  <a:pt x="637880" y="1571134"/>
                  <a:pt x="857839" y="1404594"/>
                </a:cubicBezTo>
                <a:cubicBezTo>
                  <a:pt x="1077798" y="1238054"/>
                  <a:pt x="1173638" y="787138"/>
                  <a:pt x="1319753" y="575035"/>
                </a:cubicBezTo>
                <a:cubicBezTo>
                  <a:pt x="1465868" y="362932"/>
                  <a:pt x="1541283" y="227814"/>
                  <a:pt x="1734532" y="131975"/>
                </a:cubicBezTo>
                <a:cubicBezTo>
                  <a:pt x="1927781" y="36136"/>
                  <a:pt x="2479249" y="0"/>
                  <a:pt x="2479249" y="0"/>
                </a:cubicBezTo>
                <a:lnTo>
                  <a:pt x="2479249" y="0"/>
                </a:lnTo>
                <a:lnTo>
                  <a:pt x="2479249" y="0"/>
                </a:lnTo>
              </a:path>
            </a:pathLst>
          </a:cu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fr-CA"/>
          </a:p>
        </p:txBody>
      </p:sp>
      <p:sp>
        <p:nvSpPr>
          <p:cNvPr id="44048" name="ZoneTexte 19"/>
          <p:cNvSpPr txBox="1">
            <a:spLocks noChangeArrowheads="1"/>
          </p:cNvSpPr>
          <p:nvPr>
            <p:custDataLst>
              <p:tags r:id="rId9"/>
            </p:custDataLst>
          </p:nvPr>
        </p:nvSpPr>
        <p:spPr bwMode="auto">
          <a:xfrm>
            <a:off x="693590" y="4799013"/>
            <a:ext cx="8233433" cy="37147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fr-CA" dirty="0"/>
              <a:t>  </a:t>
            </a:r>
            <a:r>
              <a:rPr lang="fr-CA" dirty="0" smtClean="0"/>
              <a:t>               </a:t>
            </a:r>
            <a:r>
              <a:rPr lang="fr-CA" dirty="0"/>
              <a:t>1      </a:t>
            </a:r>
            <a:r>
              <a:rPr lang="fr-CA" dirty="0" smtClean="0"/>
              <a:t>         </a:t>
            </a:r>
            <a:r>
              <a:rPr lang="fr-CA" dirty="0"/>
              <a:t>2             </a:t>
            </a:r>
            <a:r>
              <a:rPr lang="fr-CA" dirty="0" smtClean="0"/>
              <a:t>  </a:t>
            </a:r>
            <a:r>
              <a:rPr lang="fr-CA" dirty="0"/>
              <a:t>3             </a:t>
            </a:r>
            <a:r>
              <a:rPr lang="fr-CA" dirty="0" smtClean="0"/>
              <a:t>  </a:t>
            </a:r>
            <a:r>
              <a:rPr lang="fr-CA" dirty="0"/>
              <a:t>4              </a:t>
            </a:r>
            <a:r>
              <a:rPr lang="fr-CA" dirty="0" smtClean="0"/>
              <a:t>  5</a:t>
            </a:r>
            <a:endParaRPr lang="fr-CA" dirty="0"/>
          </a:p>
        </p:txBody>
      </p:sp>
      <p:sp>
        <p:nvSpPr>
          <p:cNvPr id="5" name="Ellipse 4"/>
          <p:cNvSpPr/>
          <p:nvPr>
            <p:custDataLst>
              <p:tags r:id="rId10"/>
            </p:custDataLst>
          </p:nvPr>
        </p:nvSpPr>
        <p:spPr>
          <a:xfrm>
            <a:off x="4724400" y="1371600"/>
            <a:ext cx="2819400" cy="312896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7" name="Flèche droite à entaille 6"/>
          <p:cNvSpPr/>
          <p:nvPr>
            <p:custDataLst>
              <p:tags r:id="rId11"/>
            </p:custDataLst>
          </p:nvPr>
        </p:nvSpPr>
        <p:spPr>
          <a:xfrm>
            <a:off x="6629400" y="2669381"/>
            <a:ext cx="1371600" cy="53340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9" name="Flèche droite à entaille 18"/>
          <p:cNvSpPr/>
          <p:nvPr>
            <p:custDataLst>
              <p:tags r:id="rId12"/>
            </p:custDataLst>
          </p:nvPr>
        </p:nvSpPr>
        <p:spPr>
          <a:xfrm>
            <a:off x="6629400" y="1824037"/>
            <a:ext cx="1371600" cy="53340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20" name="Flèche droite à entaille 19"/>
          <p:cNvSpPr/>
          <p:nvPr>
            <p:custDataLst>
              <p:tags r:id="rId13"/>
            </p:custDataLst>
          </p:nvPr>
        </p:nvSpPr>
        <p:spPr>
          <a:xfrm>
            <a:off x="6629400" y="3634691"/>
            <a:ext cx="1371600" cy="53340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8" name="ZoneTexte 7"/>
          <p:cNvSpPr txBox="1"/>
          <p:nvPr>
            <p:custDataLst>
              <p:tags r:id="rId14"/>
            </p:custDataLst>
          </p:nvPr>
        </p:nvSpPr>
        <p:spPr>
          <a:xfrm>
            <a:off x="8241224" y="1496496"/>
            <a:ext cx="685800" cy="3046988"/>
          </a:xfrm>
          <a:prstGeom prst="rect">
            <a:avLst/>
          </a:prstGeom>
          <a:noFill/>
        </p:spPr>
        <p:txBody>
          <a:bodyPr wrap="square" rtlCol="0">
            <a:spAutoFit/>
          </a:bodyPr>
          <a:lstStyle/>
          <a:p>
            <a:pPr algn="ctr"/>
            <a:r>
              <a:rPr lang="fr-CA" sz="9600" dirty="0" smtClean="0">
                <a:solidFill>
                  <a:schemeClr val="tx2"/>
                </a:solidFill>
              </a:rPr>
              <a:t>D</a:t>
            </a:r>
          </a:p>
          <a:p>
            <a:pPr algn="ctr"/>
            <a:r>
              <a:rPr lang="fr-CA" sz="9600" dirty="0">
                <a:solidFill>
                  <a:schemeClr val="tx2"/>
                </a:solidFill>
              </a:rPr>
              <a:t>D</a:t>
            </a:r>
          </a:p>
        </p:txBody>
      </p:sp>
      <p:sp>
        <p:nvSpPr>
          <p:cNvPr id="11" name="ZoneTexte 10"/>
          <p:cNvSpPr txBox="1"/>
          <p:nvPr>
            <p:custDataLst>
              <p:tags r:id="rId15"/>
            </p:custDataLst>
          </p:nvPr>
        </p:nvSpPr>
        <p:spPr>
          <a:xfrm>
            <a:off x="1523999" y="5376642"/>
            <a:ext cx="6119813" cy="369332"/>
          </a:xfrm>
          <a:prstGeom prst="rect">
            <a:avLst/>
          </a:prstGeom>
          <a:noFill/>
        </p:spPr>
        <p:txBody>
          <a:bodyPr wrap="square" rtlCol="0">
            <a:spAutoFit/>
          </a:bodyPr>
          <a:lstStyle/>
          <a:p>
            <a:pPr algn="ctr"/>
            <a:r>
              <a:rPr lang="fr-CA" dirty="0" smtClean="0"/>
              <a:t>NIVEAU DE RÉCEPTIVITÉ (MATURITÉ)</a:t>
            </a:r>
            <a:endParaRPr lang="fr-CA" dirty="0"/>
          </a:p>
        </p:txBody>
      </p:sp>
      <p:sp>
        <p:nvSpPr>
          <p:cNvPr id="22" name="ZoneTexte 21"/>
          <p:cNvSpPr txBox="1"/>
          <p:nvPr>
            <p:custDataLst>
              <p:tags r:id="rId16"/>
            </p:custDataLst>
          </p:nvPr>
        </p:nvSpPr>
        <p:spPr>
          <a:xfrm>
            <a:off x="231925" y="1824037"/>
            <a:ext cx="461665" cy="2974976"/>
          </a:xfrm>
          <a:prstGeom prst="rect">
            <a:avLst/>
          </a:prstGeom>
          <a:noFill/>
        </p:spPr>
        <p:txBody>
          <a:bodyPr vert="vert270" wrap="square" rtlCol="0">
            <a:spAutoFit/>
          </a:bodyPr>
          <a:lstStyle/>
          <a:p>
            <a:pPr algn="ctr"/>
            <a:r>
              <a:rPr lang="fr-CA" dirty="0" smtClean="0"/>
              <a:t>NIVEAU D’ATTENTION</a:t>
            </a:r>
            <a:endParaRPr lang="fr-CA" dirty="0"/>
          </a:p>
        </p:txBody>
      </p:sp>
    </p:spTree>
    <p:extLst>
      <p:ext uri="{BB962C8B-B14F-4D97-AF65-F5344CB8AC3E}">
        <p14:creationId xmlns:p14="http://schemas.microsoft.com/office/powerpoint/2010/main" val="116294269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re 1"/>
          <p:cNvSpPr>
            <a:spLocks noGrp="1"/>
          </p:cNvSpPr>
          <p:nvPr>
            <p:ph type="title"/>
            <p:custDataLst>
              <p:tags r:id="rId1"/>
            </p:custDataLst>
          </p:nvPr>
        </p:nvSpPr>
        <p:spPr bwMode="auto">
          <a:xfrm>
            <a:off x="433154" y="228600"/>
            <a:ext cx="8329846" cy="796908"/>
          </a:xfrm>
          <a:extLst/>
        </p:spPr>
        <p:txBody>
          <a:bodyPr vert="horz" wrap="square" lIns="91440" tIns="45720" rIns="91440" bIns="45720" numCol="1" anchor="t" anchorCtr="0" compatLnSpc="1">
            <a:prstTxWarp prst="textNoShape">
              <a:avLst/>
            </a:prstTxWarp>
          </a:bodyPr>
          <a:lstStyle/>
          <a:p>
            <a:pPr defTabSz="898525">
              <a:tabLst>
                <a:tab pos="898525" algn="l"/>
              </a:tabLst>
              <a:defRPr/>
            </a:pPr>
            <a:r>
              <a:rPr lang="fr-CA" sz="3200" dirty="0" smtClean="0">
                <a:ea typeface="ヒラギノ角ゴ Pro W3" pitchFamily="16" charset="-128"/>
              </a:rPr>
              <a:t>Une progression sur 21 enjeux DD</a:t>
            </a:r>
            <a:r>
              <a:rPr lang="fr-CA" dirty="0" smtClean="0">
                <a:ea typeface="ヒラギノ角ゴ Pro W3" pitchFamily="16" charset="-128"/>
              </a:rPr>
              <a:t/>
            </a:r>
            <a:br>
              <a:rPr lang="fr-CA" dirty="0" smtClean="0">
                <a:ea typeface="ヒラギノ角ゴ Pro W3" pitchFamily="16" charset="-128"/>
              </a:rPr>
            </a:br>
            <a:r>
              <a:rPr lang="fr-CA" dirty="0" smtClean="0">
                <a:ea typeface="ヒラギノ角ゴ Pro W3" pitchFamily="16" charset="-128"/>
              </a:rPr>
              <a:t>                              </a:t>
            </a:r>
            <a:endParaRPr lang="fr-CA" sz="3600" i="1" dirty="0" smtClean="0">
              <a:solidFill>
                <a:schemeClr val="tx2"/>
              </a:solidFill>
              <a:effectLst>
                <a:outerShdw blurRad="38100" dist="38100" dir="2700000" algn="tl">
                  <a:srgbClr val="000000">
                    <a:alpha val="43137"/>
                  </a:srgbClr>
                </a:outerShdw>
              </a:effectLst>
              <a:ea typeface="ヒラギノ角ゴ Pro W3" pitchFamily="16" charset="-128"/>
            </a:endParaRPr>
          </a:p>
        </p:txBody>
      </p:sp>
      <p:sp>
        <p:nvSpPr>
          <p:cNvPr id="28" name="Espace réservé du texte 5"/>
          <p:cNvSpPr>
            <a:spLocks noGrp="1"/>
          </p:cNvSpPr>
          <p:nvPr>
            <p:ph type="body" sz="quarter" idx="15"/>
            <p:custDataLst>
              <p:tags r:id="rId2"/>
            </p:custDataLst>
          </p:nvPr>
        </p:nvSpPr>
        <p:spPr/>
        <p:txBody>
          <a:bodyPr rtlCol="0"/>
          <a:lstStyle/>
          <a:p>
            <a:pPr marL="173038" indent="-173038" fontAlgn="auto">
              <a:spcAft>
                <a:spcPts val="0"/>
              </a:spcAft>
              <a:buFont typeface="Arial" pitchFamily="34" charset="0"/>
              <a:buNone/>
              <a:defRPr/>
            </a:pPr>
            <a:endParaRPr lang="en-CA" sz="2400" dirty="0" smtClean="0">
              <a:solidFill>
                <a:srgbClr val="595959"/>
              </a:solidFill>
              <a:latin typeface="Arial" charset="0"/>
              <a:ea typeface="ヒラギノ角ゴ Pro W3" pitchFamily="48" charset="-128"/>
              <a:cs typeface="Arial" charset="0"/>
            </a:endParaRPr>
          </a:p>
          <a:p>
            <a:pPr marL="173038" indent="-173038" fontAlgn="auto">
              <a:spcAft>
                <a:spcPts val="0"/>
              </a:spcAft>
              <a:buFont typeface="Arial" charset="0"/>
              <a:buBlip>
                <a:blip r:embed="rId27"/>
              </a:buBlip>
              <a:defRPr/>
            </a:pPr>
            <a:endParaRPr lang="en-CA" sz="2400" dirty="0" smtClean="0">
              <a:solidFill>
                <a:srgbClr val="595959"/>
              </a:solidFill>
              <a:latin typeface="Arial" charset="0"/>
              <a:ea typeface="ヒラギノ角ゴ Pro W3" pitchFamily="48" charset="-128"/>
              <a:cs typeface="Arial" charset="0"/>
            </a:endParaRPr>
          </a:p>
          <a:p>
            <a:pPr fontAlgn="auto">
              <a:spcAft>
                <a:spcPts val="0"/>
              </a:spcAft>
              <a:buFont typeface="Arial" pitchFamily="34" charset="0"/>
              <a:buNone/>
              <a:defRPr/>
            </a:pPr>
            <a:endParaRPr lang="fr-CA" sz="1700" dirty="0" smtClean="0">
              <a:solidFill>
                <a:srgbClr val="595959"/>
              </a:solidFill>
              <a:latin typeface="Arial" charset="0"/>
              <a:ea typeface="ヒラギノ角ゴ Pro W3" pitchFamily="48" charset="-128"/>
              <a:cs typeface="Arial" charset="0"/>
            </a:endParaRPr>
          </a:p>
        </p:txBody>
      </p:sp>
      <p:pic>
        <p:nvPicPr>
          <p:cNvPr id="46084" name="Picture 3" descr="Schema_Gouv.png"/>
          <p:cNvPicPr>
            <a:picLocks noChangeAspect="1"/>
          </p:cNvPicPr>
          <p:nvPr>
            <p:custDataLst>
              <p:tags r:id="rId3"/>
            </p:custDataLst>
          </p:nvPr>
        </p:nvPicPr>
        <p:blipFill>
          <a:blip r:embed="rId28">
            <a:extLst>
              <a:ext uri="{28A0092B-C50C-407E-A947-70E740481C1C}">
                <a14:useLocalDpi xmlns:a14="http://schemas.microsoft.com/office/drawing/2010/main" val="0"/>
              </a:ext>
            </a:extLst>
          </a:blip>
          <a:srcRect/>
          <a:stretch>
            <a:fillRect/>
          </a:stretch>
        </p:blipFill>
        <p:spPr bwMode="auto">
          <a:xfrm>
            <a:off x="1828800" y="1756056"/>
            <a:ext cx="5827713" cy="435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5" name="ZoneTexte 8"/>
          <p:cNvSpPr txBox="1">
            <a:spLocks noChangeArrowheads="1"/>
          </p:cNvSpPr>
          <p:nvPr>
            <p:custDataLst>
              <p:tags r:id="rId4"/>
            </p:custDataLst>
          </p:nvPr>
        </p:nvSpPr>
        <p:spPr bwMode="auto">
          <a:xfrm>
            <a:off x="4648200" y="1473200"/>
            <a:ext cx="19050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fr-CA" sz="1600" b="1">
                <a:solidFill>
                  <a:srgbClr val="FFC000"/>
                </a:solidFill>
                <a:latin typeface="Calibri" pitchFamily="34" charset="0"/>
                <a:ea typeface="ＭＳ Ｐゴシック" pitchFamily="34" charset="-128"/>
              </a:rPr>
              <a:t>Équité</a:t>
            </a:r>
            <a:endParaRPr lang="fr-CA" sz="1600" b="1">
              <a:solidFill>
                <a:srgbClr val="FFC000"/>
              </a:solidFill>
              <a:latin typeface="Calibri" pitchFamily="34" charset="0"/>
            </a:endParaRPr>
          </a:p>
        </p:txBody>
      </p:sp>
      <p:sp>
        <p:nvSpPr>
          <p:cNvPr id="46086" name="ZoneTexte 9"/>
          <p:cNvSpPr txBox="1">
            <a:spLocks noChangeArrowheads="1"/>
          </p:cNvSpPr>
          <p:nvPr>
            <p:custDataLst>
              <p:tags r:id="rId5"/>
            </p:custDataLst>
          </p:nvPr>
        </p:nvSpPr>
        <p:spPr bwMode="auto">
          <a:xfrm>
            <a:off x="7391400" y="4191000"/>
            <a:ext cx="1752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fr-CA" sz="1600" b="1">
                <a:solidFill>
                  <a:srgbClr val="92D050"/>
                </a:solidFill>
                <a:latin typeface="Calibri" pitchFamily="34" charset="0"/>
              </a:rPr>
              <a:t>Gestion de l’énergie</a:t>
            </a:r>
          </a:p>
        </p:txBody>
      </p:sp>
      <p:sp>
        <p:nvSpPr>
          <p:cNvPr id="46087" name="ZoneTexte 10"/>
          <p:cNvSpPr txBox="1">
            <a:spLocks noChangeArrowheads="1"/>
          </p:cNvSpPr>
          <p:nvPr>
            <p:custDataLst>
              <p:tags r:id="rId6"/>
            </p:custDataLst>
          </p:nvPr>
        </p:nvSpPr>
        <p:spPr bwMode="auto">
          <a:xfrm>
            <a:off x="304800" y="4849565"/>
            <a:ext cx="21034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588"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CA" sz="1600" b="1" dirty="0" smtClean="0">
                <a:solidFill>
                  <a:srgbClr val="33CCFF"/>
                </a:solidFill>
                <a:latin typeface="Calibri" pitchFamily="34" charset="0"/>
                <a:ea typeface="ＭＳ Ｐゴシック" pitchFamily="34" charset="-128"/>
              </a:rPr>
              <a:t>Pratiques</a:t>
            </a:r>
          </a:p>
          <a:p>
            <a:pPr algn="ctr" eaLnBrk="1" hangingPunct="1"/>
            <a:r>
              <a:rPr lang="fr-CA" sz="1600" b="1" dirty="0" smtClean="0">
                <a:solidFill>
                  <a:srgbClr val="33CCFF"/>
                </a:solidFill>
                <a:latin typeface="Calibri" pitchFamily="34" charset="0"/>
                <a:ea typeface="ＭＳ Ｐゴシック" pitchFamily="34" charset="-128"/>
              </a:rPr>
              <a:t>d’investissement</a:t>
            </a:r>
            <a:endParaRPr lang="fr-CA" sz="1600" b="1" dirty="0">
              <a:solidFill>
                <a:srgbClr val="33CCFF"/>
              </a:solidFill>
              <a:latin typeface="Calibri" pitchFamily="34" charset="0"/>
              <a:ea typeface="ＭＳ Ｐゴシック" pitchFamily="34" charset="-128"/>
            </a:endParaRPr>
          </a:p>
        </p:txBody>
      </p:sp>
      <p:sp>
        <p:nvSpPr>
          <p:cNvPr id="46089" name="ZoneTexte 12"/>
          <p:cNvSpPr txBox="1">
            <a:spLocks noChangeArrowheads="1"/>
          </p:cNvSpPr>
          <p:nvPr>
            <p:custDataLst>
              <p:tags r:id="rId7"/>
            </p:custDataLst>
          </p:nvPr>
        </p:nvSpPr>
        <p:spPr bwMode="auto">
          <a:xfrm>
            <a:off x="6781800" y="3835400"/>
            <a:ext cx="21145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588"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CA" sz="1600" b="1">
                <a:solidFill>
                  <a:srgbClr val="92D050"/>
                </a:solidFill>
                <a:latin typeface="Calibri" pitchFamily="34" charset="0"/>
                <a:ea typeface="ＭＳ Ｐゴシック" pitchFamily="34" charset="-128"/>
              </a:rPr>
              <a:t>Gestion des PGMR</a:t>
            </a:r>
          </a:p>
        </p:txBody>
      </p:sp>
      <p:sp>
        <p:nvSpPr>
          <p:cNvPr id="35" name="ZoneTexte 13"/>
          <p:cNvSpPr txBox="1">
            <a:spLocks noChangeArrowheads="1"/>
          </p:cNvSpPr>
          <p:nvPr>
            <p:custDataLst>
              <p:tags r:id="rId8"/>
            </p:custDataLst>
          </p:nvPr>
        </p:nvSpPr>
        <p:spPr bwMode="auto">
          <a:xfrm>
            <a:off x="6096000" y="3395663"/>
            <a:ext cx="2667000" cy="338137"/>
          </a:xfrm>
          <a:prstGeom prst="rect">
            <a:avLst/>
          </a:prstGeom>
          <a:noFill/>
          <a:ln w="9525">
            <a:noFill/>
            <a:miter lim="800000"/>
            <a:headEnd/>
            <a:tailEnd/>
          </a:ln>
        </p:spPr>
        <p:txBody>
          <a:bodyPr>
            <a:spAutoFit/>
          </a:bodyPr>
          <a:lstStyle/>
          <a:p>
            <a:pPr>
              <a:defRPr/>
            </a:pPr>
            <a:r>
              <a:rPr lang="fr-CA" sz="1600" b="1" dirty="0">
                <a:solidFill>
                  <a:schemeClr val="tx1">
                    <a:lumMod val="50000"/>
                    <a:lumOff val="50000"/>
                  </a:schemeClr>
                </a:solidFill>
                <a:latin typeface="Calibri" pitchFamily="34" charset="0"/>
                <a:cs typeface="Arial" charset="0"/>
              </a:rPr>
              <a:t>Mission, </a:t>
            </a:r>
            <a:r>
              <a:rPr lang="fr-CA" sz="1600" b="1" dirty="0" smtClean="0">
                <a:solidFill>
                  <a:schemeClr val="tx1">
                    <a:lumMod val="50000"/>
                    <a:lumOff val="50000"/>
                  </a:schemeClr>
                </a:solidFill>
                <a:latin typeface="Calibri" pitchFamily="34" charset="0"/>
                <a:cs typeface="Arial" charset="0"/>
              </a:rPr>
              <a:t>vision et </a:t>
            </a:r>
            <a:r>
              <a:rPr lang="fr-CA" sz="1600" b="1" dirty="0">
                <a:solidFill>
                  <a:schemeClr val="tx1">
                    <a:lumMod val="50000"/>
                    <a:lumOff val="50000"/>
                  </a:schemeClr>
                </a:solidFill>
                <a:latin typeface="Calibri" pitchFamily="34" charset="0"/>
                <a:cs typeface="Arial" charset="0"/>
              </a:rPr>
              <a:t>valeurs</a:t>
            </a:r>
          </a:p>
        </p:txBody>
      </p:sp>
      <p:sp>
        <p:nvSpPr>
          <p:cNvPr id="46091" name="ZoneTexte 14"/>
          <p:cNvSpPr txBox="1">
            <a:spLocks noChangeArrowheads="1"/>
          </p:cNvSpPr>
          <p:nvPr>
            <p:custDataLst>
              <p:tags r:id="rId9"/>
            </p:custDataLst>
          </p:nvPr>
        </p:nvSpPr>
        <p:spPr bwMode="auto">
          <a:xfrm>
            <a:off x="1295400" y="1549400"/>
            <a:ext cx="1676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588"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CA" sz="1600" b="1" dirty="0">
                <a:solidFill>
                  <a:srgbClr val="FFC000"/>
                </a:solidFill>
                <a:latin typeface="Calibri" pitchFamily="34" charset="0"/>
                <a:ea typeface="ＭＳ Ｐゴシック" pitchFamily="34" charset="-128"/>
              </a:rPr>
              <a:t>Conditions de travail</a:t>
            </a:r>
          </a:p>
        </p:txBody>
      </p:sp>
      <p:sp>
        <p:nvSpPr>
          <p:cNvPr id="37" name="ZoneTexte 16"/>
          <p:cNvSpPr txBox="1">
            <a:spLocks noChangeArrowheads="1"/>
          </p:cNvSpPr>
          <p:nvPr>
            <p:custDataLst>
              <p:tags r:id="rId10"/>
            </p:custDataLst>
          </p:nvPr>
        </p:nvSpPr>
        <p:spPr bwMode="auto">
          <a:xfrm>
            <a:off x="1524000" y="3073400"/>
            <a:ext cx="1905000" cy="584775"/>
          </a:xfrm>
          <a:prstGeom prst="rect">
            <a:avLst/>
          </a:prstGeom>
          <a:noFill/>
          <a:ln w="9525">
            <a:noFill/>
            <a:miter lim="800000"/>
            <a:headEnd/>
            <a:tailEnd/>
          </a:ln>
        </p:spPr>
        <p:txBody>
          <a:bodyPr>
            <a:spAutoFit/>
          </a:bodyPr>
          <a:lstStyle/>
          <a:p>
            <a:pPr indent="1588" algn="ctr">
              <a:defRPr/>
            </a:pPr>
            <a:r>
              <a:rPr lang="fr-CA" sz="1600" b="1" dirty="0">
                <a:solidFill>
                  <a:schemeClr val="tx1">
                    <a:lumMod val="50000"/>
                    <a:lumOff val="50000"/>
                  </a:schemeClr>
                </a:solidFill>
                <a:latin typeface="Calibri" pitchFamily="34" charset="0"/>
                <a:ea typeface="ＭＳ Ｐゴシック" pitchFamily="34" charset="-128"/>
                <a:cs typeface="Arial" charset="0"/>
              </a:rPr>
              <a:t>Stratégie </a:t>
            </a:r>
            <a:r>
              <a:rPr lang="fr-CA" sz="1600" b="1" dirty="0" smtClean="0">
                <a:solidFill>
                  <a:schemeClr val="tx1">
                    <a:lumMod val="50000"/>
                    <a:lumOff val="50000"/>
                  </a:schemeClr>
                </a:solidFill>
                <a:latin typeface="Calibri" pitchFamily="34" charset="0"/>
                <a:ea typeface="ＭＳ Ｐゴシック" pitchFamily="34" charset="-128"/>
                <a:cs typeface="Arial" charset="0"/>
              </a:rPr>
              <a:t>de l’organisation</a:t>
            </a:r>
            <a:endParaRPr lang="fr-CA" sz="1600" b="1" dirty="0">
              <a:solidFill>
                <a:schemeClr val="tx1">
                  <a:lumMod val="50000"/>
                  <a:lumOff val="50000"/>
                </a:schemeClr>
              </a:solidFill>
              <a:latin typeface="Calibri" pitchFamily="34" charset="0"/>
              <a:ea typeface="ＭＳ Ｐゴシック" pitchFamily="34" charset="-128"/>
              <a:cs typeface="Arial" charset="0"/>
            </a:endParaRPr>
          </a:p>
        </p:txBody>
      </p:sp>
      <p:sp>
        <p:nvSpPr>
          <p:cNvPr id="46093" name="ZoneTexte 8"/>
          <p:cNvSpPr txBox="1">
            <a:spLocks noChangeArrowheads="1"/>
          </p:cNvSpPr>
          <p:nvPr>
            <p:custDataLst>
              <p:tags r:id="rId11"/>
            </p:custDataLst>
          </p:nvPr>
        </p:nvSpPr>
        <p:spPr bwMode="auto">
          <a:xfrm>
            <a:off x="2971800" y="5884014"/>
            <a:ext cx="216058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fr-CA" sz="1600" b="1" dirty="0" smtClean="0">
                <a:solidFill>
                  <a:srgbClr val="92D050"/>
                </a:solidFill>
                <a:latin typeface="Calibri" pitchFamily="34" charset="0"/>
              </a:rPr>
              <a:t>Gestion de l’impact environnemental </a:t>
            </a:r>
            <a:r>
              <a:rPr lang="fr-CA" sz="1600" b="1" dirty="0">
                <a:solidFill>
                  <a:srgbClr val="92D050"/>
                </a:solidFill>
                <a:latin typeface="Calibri" pitchFamily="34" charset="0"/>
              </a:rPr>
              <a:t>local</a:t>
            </a:r>
          </a:p>
        </p:txBody>
      </p:sp>
      <p:sp>
        <p:nvSpPr>
          <p:cNvPr id="46094" name="ZoneTexte 14"/>
          <p:cNvSpPr txBox="1">
            <a:spLocks noChangeArrowheads="1"/>
          </p:cNvSpPr>
          <p:nvPr>
            <p:custDataLst>
              <p:tags r:id="rId12"/>
            </p:custDataLst>
          </p:nvPr>
        </p:nvSpPr>
        <p:spPr bwMode="auto">
          <a:xfrm>
            <a:off x="2209800" y="2235200"/>
            <a:ext cx="1676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588"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CA" sz="1600" b="1" dirty="0" smtClean="0">
                <a:solidFill>
                  <a:srgbClr val="FFC000"/>
                </a:solidFill>
                <a:latin typeface="Calibri" pitchFamily="34" charset="0"/>
                <a:ea typeface="ＭＳ Ｐゴシック" pitchFamily="34" charset="-128"/>
              </a:rPr>
              <a:t>Santé et sécurité </a:t>
            </a:r>
            <a:r>
              <a:rPr lang="fr-CA" sz="1600" b="1" dirty="0">
                <a:solidFill>
                  <a:srgbClr val="FFC000"/>
                </a:solidFill>
                <a:latin typeface="Calibri" pitchFamily="34" charset="0"/>
                <a:ea typeface="ＭＳ Ｐゴシック" pitchFamily="34" charset="-128"/>
              </a:rPr>
              <a:t>au travail</a:t>
            </a:r>
          </a:p>
        </p:txBody>
      </p:sp>
      <p:sp>
        <p:nvSpPr>
          <p:cNvPr id="46095" name="ZoneTexte 10"/>
          <p:cNvSpPr txBox="1">
            <a:spLocks noChangeArrowheads="1"/>
          </p:cNvSpPr>
          <p:nvPr>
            <p:custDataLst>
              <p:tags r:id="rId13"/>
            </p:custDataLst>
          </p:nvPr>
        </p:nvSpPr>
        <p:spPr bwMode="auto">
          <a:xfrm>
            <a:off x="1234281" y="6196401"/>
            <a:ext cx="21034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588"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CA" sz="1600" b="1" dirty="0" smtClean="0">
                <a:solidFill>
                  <a:srgbClr val="33CCFF"/>
                </a:solidFill>
                <a:latin typeface="Calibri" pitchFamily="34" charset="0"/>
                <a:ea typeface="ＭＳ Ｐゴシック" pitchFamily="34" charset="-128"/>
              </a:rPr>
              <a:t>Effet sur le développement </a:t>
            </a:r>
            <a:r>
              <a:rPr lang="fr-CA" sz="1600" b="1" dirty="0">
                <a:solidFill>
                  <a:srgbClr val="33CCFF"/>
                </a:solidFill>
                <a:latin typeface="Calibri" pitchFamily="34" charset="0"/>
                <a:ea typeface="ＭＳ Ｐゴシック" pitchFamily="34" charset="-128"/>
              </a:rPr>
              <a:t>local</a:t>
            </a:r>
          </a:p>
        </p:txBody>
      </p:sp>
      <p:sp>
        <p:nvSpPr>
          <p:cNvPr id="41" name="ZoneTexte 40"/>
          <p:cNvSpPr txBox="1">
            <a:spLocks noChangeArrowheads="1"/>
          </p:cNvSpPr>
          <p:nvPr>
            <p:custDataLst>
              <p:tags r:id="rId14"/>
            </p:custDataLst>
          </p:nvPr>
        </p:nvSpPr>
        <p:spPr bwMode="auto">
          <a:xfrm>
            <a:off x="533400" y="2692400"/>
            <a:ext cx="1905000" cy="338138"/>
          </a:xfrm>
          <a:prstGeom prst="rect">
            <a:avLst/>
          </a:prstGeom>
          <a:noFill/>
          <a:ln w="9525">
            <a:noFill/>
            <a:miter lim="800000"/>
            <a:headEnd/>
            <a:tailEnd/>
          </a:ln>
        </p:spPr>
        <p:txBody>
          <a:bodyPr>
            <a:spAutoFit/>
          </a:bodyPr>
          <a:lstStyle/>
          <a:p>
            <a:pPr indent="1588" algn="ctr">
              <a:defRPr/>
            </a:pPr>
            <a:r>
              <a:rPr lang="fr-CA" sz="1600" b="1" dirty="0">
                <a:solidFill>
                  <a:schemeClr val="tx1">
                    <a:lumMod val="50000"/>
                    <a:lumOff val="50000"/>
                  </a:schemeClr>
                </a:solidFill>
                <a:latin typeface="Calibri" pitchFamily="34" charset="0"/>
                <a:ea typeface="ＭＳ Ｐゴシック" pitchFamily="34" charset="-128"/>
                <a:cs typeface="Arial" charset="0"/>
              </a:rPr>
              <a:t>Éthique des affaires</a:t>
            </a:r>
          </a:p>
        </p:txBody>
      </p:sp>
      <p:sp>
        <p:nvSpPr>
          <p:cNvPr id="42" name="ZoneTexte 41"/>
          <p:cNvSpPr txBox="1">
            <a:spLocks noChangeArrowheads="1"/>
          </p:cNvSpPr>
          <p:nvPr>
            <p:custDataLst>
              <p:tags r:id="rId15"/>
            </p:custDataLst>
          </p:nvPr>
        </p:nvSpPr>
        <p:spPr bwMode="auto">
          <a:xfrm>
            <a:off x="6441141" y="2811463"/>
            <a:ext cx="2286000" cy="584200"/>
          </a:xfrm>
          <a:prstGeom prst="rect">
            <a:avLst/>
          </a:prstGeom>
          <a:noFill/>
          <a:ln w="9525">
            <a:noFill/>
            <a:miter lim="800000"/>
            <a:headEnd/>
            <a:tailEnd/>
          </a:ln>
        </p:spPr>
        <p:txBody>
          <a:bodyPr>
            <a:spAutoFit/>
          </a:bodyPr>
          <a:lstStyle/>
          <a:p>
            <a:pPr indent="1588" algn="ctr">
              <a:defRPr/>
            </a:pPr>
            <a:r>
              <a:rPr lang="fr-CA" sz="1600" b="1" dirty="0">
                <a:solidFill>
                  <a:schemeClr val="tx1">
                    <a:lumMod val="50000"/>
                    <a:lumOff val="50000"/>
                  </a:schemeClr>
                </a:solidFill>
                <a:latin typeface="Calibri" pitchFamily="34" charset="0"/>
                <a:ea typeface="ＭＳ Ｐゴシック" pitchFamily="34" charset="-128"/>
                <a:cs typeface="Arial" charset="0"/>
              </a:rPr>
              <a:t>Responsabilité sur les produits </a:t>
            </a:r>
            <a:r>
              <a:rPr lang="fr-CA" sz="1600" b="1" dirty="0" smtClean="0">
                <a:solidFill>
                  <a:schemeClr val="tx1">
                    <a:lumMod val="50000"/>
                    <a:lumOff val="50000"/>
                  </a:schemeClr>
                </a:solidFill>
                <a:latin typeface="Calibri" pitchFamily="34" charset="0"/>
                <a:ea typeface="ＭＳ Ｐゴシック" pitchFamily="34" charset="-128"/>
                <a:cs typeface="Arial" charset="0"/>
              </a:rPr>
              <a:t>et les </a:t>
            </a:r>
            <a:r>
              <a:rPr lang="fr-CA" sz="1600" b="1" dirty="0">
                <a:solidFill>
                  <a:schemeClr val="tx1">
                    <a:lumMod val="50000"/>
                    <a:lumOff val="50000"/>
                  </a:schemeClr>
                </a:solidFill>
                <a:latin typeface="Calibri" pitchFamily="34" charset="0"/>
                <a:ea typeface="ＭＳ Ｐゴシック" pitchFamily="34" charset="-128"/>
                <a:cs typeface="Arial" charset="0"/>
              </a:rPr>
              <a:t>services</a:t>
            </a:r>
          </a:p>
        </p:txBody>
      </p:sp>
      <p:sp>
        <p:nvSpPr>
          <p:cNvPr id="46098" name="ZoneTexte 18"/>
          <p:cNvSpPr txBox="1">
            <a:spLocks noChangeArrowheads="1"/>
          </p:cNvSpPr>
          <p:nvPr>
            <p:custDataLst>
              <p:tags r:id="rId16"/>
            </p:custDataLst>
          </p:nvPr>
        </p:nvSpPr>
        <p:spPr bwMode="auto">
          <a:xfrm>
            <a:off x="381000" y="4140200"/>
            <a:ext cx="1905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588"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CA" sz="1600" b="1">
                <a:solidFill>
                  <a:srgbClr val="00B0F0"/>
                </a:solidFill>
                <a:latin typeface="Calibri" pitchFamily="34" charset="0"/>
                <a:ea typeface="ＭＳ Ｐゴシック" pitchFamily="34" charset="-128"/>
              </a:rPr>
              <a:t>Contrôle de la rentabilité</a:t>
            </a:r>
          </a:p>
        </p:txBody>
      </p:sp>
      <p:sp>
        <p:nvSpPr>
          <p:cNvPr id="46099" name="ZoneTexte 19"/>
          <p:cNvSpPr txBox="1">
            <a:spLocks noChangeArrowheads="1"/>
          </p:cNvSpPr>
          <p:nvPr>
            <p:custDataLst>
              <p:tags r:id="rId17"/>
            </p:custDataLst>
          </p:nvPr>
        </p:nvSpPr>
        <p:spPr bwMode="auto">
          <a:xfrm>
            <a:off x="228600" y="3530600"/>
            <a:ext cx="1905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588"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CA" sz="1600" b="1">
                <a:solidFill>
                  <a:srgbClr val="00B0F0"/>
                </a:solidFill>
                <a:latin typeface="Calibri" pitchFamily="34" charset="0"/>
                <a:ea typeface="ＭＳ Ｐゴシック" pitchFamily="34" charset="-128"/>
              </a:rPr>
              <a:t>Pérennité de l’organisation</a:t>
            </a:r>
          </a:p>
        </p:txBody>
      </p:sp>
      <p:sp>
        <p:nvSpPr>
          <p:cNvPr id="46100" name="ZoneTexte 10"/>
          <p:cNvSpPr txBox="1">
            <a:spLocks noChangeArrowheads="1"/>
          </p:cNvSpPr>
          <p:nvPr>
            <p:custDataLst>
              <p:tags r:id="rId18"/>
            </p:custDataLst>
          </p:nvPr>
        </p:nvSpPr>
        <p:spPr bwMode="auto">
          <a:xfrm>
            <a:off x="448235" y="5616108"/>
            <a:ext cx="21336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588"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CA" sz="1600" b="1" dirty="0" smtClean="0">
                <a:solidFill>
                  <a:srgbClr val="33CCFF"/>
                </a:solidFill>
                <a:latin typeface="Calibri" pitchFamily="34" charset="0"/>
                <a:ea typeface="ＭＳ Ｐゴシック" pitchFamily="34" charset="-128"/>
              </a:rPr>
              <a:t>Pratiques d’achat ou </a:t>
            </a:r>
          </a:p>
          <a:p>
            <a:pPr algn="ctr" eaLnBrk="1" hangingPunct="1"/>
            <a:r>
              <a:rPr lang="fr-CA" sz="1600" b="1" dirty="0">
                <a:solidFill>
                  <a:srgbClr val="33CCFF"/>
                </a:solidFill>
                <a:latin typeface="Calibri" pitchFamily="34" charset="0"/>
                <a:ea typeface="ＭＳ Ｐゴシック" pitchFamily="34" charset="-128"/>
              </a:rPr>
              <a:t>d</a:t>
            </a:r>
            <a:r>
              <a:rPr lang="fr-CA" sz="1600" b="1" dirty="0" smtClean="0">
                <a:solidFill>
                  <a:srgbClr val="33CCFF"/>
                </a:solidFill>
                <a:latin typeface="Calibri" pitchFamily="34" charset="0"/>
                <a:ea typeface="ＭＳ Ｐゴシック" pitchFamily="34" charset="-128"/>
              </a:rPr>
              <a:t>’approvisionnement </a:t>
            </a:r>
            <a:endParaRPr lang="fr-CA" sz="1600" b="1" dirty="0">
              <a:solidFill>
                <a:srgbClr val="33CCFF"/>
              </a:solidFill>
              <a:latin typeface="Calibri" pitchFamily="34" charset="0"/>
              <a:ea typeface="ＭＳ Ｐゴシック" pitchFamily="34" charset="-128"/>
            </a:endParaRPr>
          </a:p>
        </p:txBody>
      </p:sp>
      <p:sp>
        <p:nvSpPr>
          <p:cNvPr id="46101" name="ZoneTexte 14"/>
          <p:cNvSpPr txBox="1">
            <a:spLocks noChangeArrowheads="1"/>
          </p:cNvSpPr>
          <p:nvPr>
            <p:custDataLst>
              <p:tags r:id="rId19"/>
            </p:custDataLst>
          </p:nvPr>
        </p:nvSpPr>
        <p:spPr bwMode="auto">
          <a:xfrm>
            <a:off x="6705600" y="1549400"/>
            <a:ext cx="1676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588"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CA" sz="1600" b="1">
                <a:solidFill>
                  <a:srgbClr val="FFC000"/>
                </a:solidFill>
                <a:latin typeface="Calibri" pitchFamily="34" charset="0"/>
                <a:ea typeface="ＭＳ Ｐゴシック" pitchFamily="34" charset="-128"/>
              </a:rPr>
              <a:t>Développement des compétences</a:t>
            </a:r>
          </a:p>
        </p:txBody>
      </p:sp>
      <p:sp>
        <p:nvSpPr>
          <p:cNvPr id="46102" name="ZoneTexte 8"/>
          <p:cNvSpPr txBox="1">
            <a:spLocks noChangeArrowheads="1"/>
          </p:cNvSpPr>
          <p:nvPr>
            <p:custDataLst>
              <p:tags r:id="rId20"/>
            </p:custDataLst>
          </p:nvPr>
        </p:nvSpPr>
        <p:spPr bwMode="auto">
          <a:xfrm>
            <a:off x="6291543" y="2183825"/>
            <a:ext cx="20478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fr-CA" sz="1600" b="1" dirty="0">
                <a:solidFill>
                  <a:srgbClr val="FFC000"/>
                </a:solidFill>
                <a:latin typeface="Calibri" pitchFamily="34" charset="0"/>
              </a:rPr>
              <a:t>Participation et </a:t>
            </a:r>
            <a:endParaRPr lang="fr-CA" sz="1600" b="1" dirty="0" smtClean="0">
              <a:solidFill>
                <a:srgbClr val="FFC000"/>
              </a:solidFill>
              <a:latin typeface="Calibri" pitchFamily="34" charset="0"/>
            </a:endParaRPr>
          </a:p>
          <a:p>
            <a:pPr eaLnBrk="1" hangingPunct="1"/>
            <a:r>
              <a:rPr lang="fr-CA" sz="1600" b="1" dirty="0" smtClean="0">
                <a:solidFill>
                  <a:srgbClr val="FFC000"/>
                </a:solidFill>
                <a:latin typeface="Calibri" pitchFamily="34" charset="0"/>
              </a:rPr>
              <a:t>relations </a:t>
            </a:r>
            <a:r>
              <a:rPr lang="fr-CA" sz="1600" b="1" dirty="0">
                <a:solidFill>
                  <a:srgbClr val="FFC000"/>
                </a:solidFill>
                <a:latin typeface="Calibri" pitchFamily="34" charset="0"/>
              </a:rPr>
              <a:t>de travail</a:t>
            </a:r>
          </a:p>
        </p:txBody>
      </p:sp>
      <p:sp>
        <p:nvSpPr>
          <p:cNvPr id="46103" name="ZoneTexte 9"/>
          <p:cNvSpPr txBox="1">
            <a:spLocks noChangeArrowheads="1"/>
          </p:cNvSpPr>
          <p:nvPr>
            <p:custDataLst>
              <p:tags r:id="rId21"/>
            </p:custDataLst>
          </p:nvPr>
        </p:nvSpPr>
        <p:spPr bwMode="auto">
          <a:xfrm>
            <a:off x="7391400" y="4876800"/>
            <a:ext cx="17526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fr-CA" sz="1600" b="1">
                <a:solidFill>
                  <a:srgbClr val="92D050"/>
                </a:solidFill>
                <a:latin typeface="Calibri" pitchFamily="34" charset="0"/>
              </a:rPr>
              <a:t>Gestion de l’eau</a:t>
            </a:r>
          </a:p>
        </p:txBody>
      </p:sp>
      <p:sp>
        <p:nvSpPr>
          <p:cNvPr id="46104" name="ZoneTexte 9"/>
          <p:cNvSpPr txBox="1">
            <a:spLocks noChangeArrowheads="1"/>
          </p:cNvSpPr>
          <p:nvPr>
            <p:custDataLst>
              <p:tags r:id="rId22"/>
            </p:custDataLst>
          </p:nvPr>
        </p:nvSpPr>
        <p:spPr bwMode="auto">
          <a:xfrm>
            <a:off x="7315200" y="5257800"/>
            <a:ext cx="17526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fr-CA" sz="1600" b="1">
                <a:solidFill>
                  <a:srgbClr val="92D050"/>
                </a:solidFill>
                <a:latin typeface="Calibri" pitchFamily="34" charset="0"/>
              </a:rPr>
              <a:t>Gestion des GES</a:t>
            </a:r>
          </a:p>
        </p:txBody>
      </p:sp>
      <p:sp>
        <p:nvSpPr>
          <p:cNvPr id="46105" name="ZoneTexte 8"/>
          <p:cNvSpPr txBox="1">
            <a:spLocks noChangeArrowheads="1"/>
          </p:cNvSpPr>
          <p:nvPr>
            <p:custDataLst>
              <p:tags r:id="rId23"/>
            </p:custDataLst>
          </p:nvPr>
        </p:nvSpPr>
        <p:spPr bwMode="auto">
          <a:xfrm>
            <a:off x="5255465" y="5762625"/>
            <a:ext cx="21605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fr-CA" sz="1600" b="1" dirty="0">
                <a:solidFill>
                  <a:srgbClr val="92D050"/>
                </a:solidFill>
                <a:latin typeface="Calibri" pitchFamily="34" charset="0"/>
              </a:rPr>
              <a:t>Gestion </a:t>
            </a:r>
            <a:r>
              <a:rPr lang="fr-CA" sz="1600" b="1" dirty="0" smtClean="0">
                <a:solidFill>
                  <a:srgbClr val="92D050"/>
                </a:solidFill>
                <a:latin typeface="Calibri" pitchFamily="34" charset="0"/>
              </a:rPr>
              <a:t>des autres </a:t>
            </a:r>
            <a:r>
              <a:rPr lang="fr-CA" sz="1600" b="1" dirty="0">
                <a:solidFill>
                  <a:srgbClr val="92D050"/>
                </a:solidFill>
                <a:latin typeface="Calibri" pitchFamily="34" charset="0"/>
              </a:rPr>
              <a:t>types de pollution</a:t>
            </a:r>
          </a:p>
        </p:txBody>
      </p:sp>
      <p:sp>
        <p:nvSpPr>
          <p:cNvPr id="26" name="ZoneTexte 25"/>
          <p:cNvSpPr txBox="1">
            <a:spLocks noChangeArrowheads="1"/>
          </p:cNvSpPr>
          <p:nvPr>
            <p:custDataLst>
              <p:tags r:id="rId24"/>
            </p:custDataLst>
          </p:nvPr>
        </p:nvSpPr>
        <p:spPr bwMode="auto">
          <a:xfrm>
            <a:off x="404019" y="2235200"/>
            <a:ext cx="1905000" cy="338138"/>
          </a:xfrm>
          <a:prstGeom prst="rect">
            <a:avLst/>
          </a:prstGeom>
          <a:noFill/>
          <a:ln w="9525">
            <a:noFill/>
            <a:miter lim="800000"/>
            <a:headEnd/>
            <a:tailEnd/>
          </a:ln>
        </p:spPr>
        <p:txBody>
          <a:bodyPr>
            <a:spAutoFit/>
          </a:bodyPr>
          <a:lstStyle/>
          <a:p>
            <a:pPr indent="1588" algn="ctr">
              <a:defRPr/>
            </a:pPr>
            <a:r>
              <a:rPr lang="fr-CA" sz="1600" b="1" dirty="0" smtClean="0">
                <a:solidFill>
                  <a:schemeClr val="tx1">
                    <a:lumMod val="50000"/>
                    <a:lumOff val="50000"/>
                  </a:schemeClr>
                </a:solidFill>
                <a:latin typeface="Calibri" pitchFamily="34" charset="0"/>
                <a:ea typeface="ＭＳ Ｐゴシック" pitchFamily="34" charset="-128"/>
              </a:rPr>
              <a:t>Gouvernance</a:t>
            </a:r>
            <a:endParaRPr lang="fr-CA" sz="1600" b="1" dirty="0">
              <a:solidFill>
                <a:schemeClr val="tx1">
                  <a:lumMod val="50000"/>
                  <a:lumOff val="50000"/>
                </a:schemeClr>
              </a:solidFill>
              <a:latin typeface="Calibri" pitchFamily="34" charset="0"/>
              <a:ea typeface="ＭＳ Ｐゴシック" pitchFamily="34" charset="-128"/>
              <a:cs typeface="Arial" charset="0"/>
            </a:endParaRPr>
          </a:p>
        </p:txBody>
      </p:sp>
    </p:spTree>
    <p:extLst>
      <p:ext uri="{BB962C8B-B14F-4D97-AF65-F5344CB8AC3E}">
        <p14:creationId xmlns:p14="http://schemas.microsoft.com/office/powerpoint/2010/main" val="322836668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custDataLst>
              <p:tags r:id="rId1"/>
            </p:custDataLst>
          </p:nvPr>
        </p:nvSpPr>
        <p:spPr>
          <a:xfrm>
            <a:off x="457200" y="304800"/>
            <a:ext cx="8153400" cy="796908"/>
          </a:xfrm>
        </p:spPr>
        <p:txBody>
          <a:bodyPr/>
          <a:lstStyle/>
          <a:p>
            <a:r>
              <a:rPr lang="fr-CA" sz="3200" dirty="0" smtClean="0"/>
              <a:t>Les outils BNQ 21000 en lien avec les activités de chacune des étapes</a:t>
            </a:r>
            <a:endParaRPr lang="fr-CA" sz="3200" dirty="0"/>
          </a:p>
        </p:txBody>
      </p:sp>
      <p:pic>
        <p:nvPicPr>
          <p:cNvPr id="1027" name="Picture 3"/>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533400" y="1600200"/>
            <a:ext cx="8458199"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2815413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custDataLst>
              <p:tags r:id="rId1"/>
            </p:custDataLst>
          </p:nvPr>
        </p:nvSpPr>
        <p:spPr>
          <a:xfrm>
            <a:off x="246580" y="0"/>
            <a:ext cx="8516419" cy="796908"/>
          </a:xfrm>
        </p:spPr>
        <p:txBody>
          <a:bodyPr/>
          <a:lstStyle/>
          <a:p>
            <a:r>
              <a:rPr lang="fr-CA" sz="3200" dirty="0" smtClean="0"/>
              <a:t>En tenant compte des parties prenantes</a:t>
            </a:r>
            <a:endParaRPr lang="fr-CA" sz="3200" dirty="0"/>
          </a:p>
        </p:txBody>
      </p:sp>
      <p:sp>
        <p:nvSpPr>
          <p:cNvPr id="7" name="Bouée 6"/>
          <p:cNvSpPr/>
          <p:nvPr>
            <p:custDataLst>
              <p:tags r:id="rId2"/>
            </p:custDataLst>
          </p:nvPr>
        </p:nvSpPr>
        <p:spPr>
          <a:xfrm rot="20880513">
            <a:off x="2739528" y="2454585"/>
            <a:ext cx="3094847" cy="2093893"/>
          </a:xfrm>
          <a:prstGeom prst="donut">
            <a:avLst>
              <a:gd name="adj" fmla="val 28217"/>
            </a:avLst>
          </a:prstGeom>
          <a:solidFill>
            <a:schemeClr val="bg1">
              <a:lumMod val="85000"/>
              <a:alpha val="37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ZoneTexte 7"/>
          <p:cNvSpPr txBox="1"/>
          <p:nvPr>
            <p:custDataLst>
              <p:tags r:id="rId3"/>
            </p:custDataLst>
          </p:nvPr>
        </p:nvSpPr>
        <p:spPr>
          <a:xfrm>
            <a:off x="3137062" y="4548028"/>
            <a:ext cx="1800200" cy="246221"/>
          </a:xfrm>
          <a:prstGeom prst="rect">
            <a:avLst/>
          </a:prstGeom>
          <a:noFill/>
          <a:ln>
            <a:noFill/>
          </a:ln>
        </p:spPr>
        <p:txBody>
          <a:bodyPr wrap="square" rtlCol="0">
            <a:spAutoFit/>
          </a:bodyPr>
          <a:lstStyle/>
          <a:p>
            <a:pPr algn="ctr"/>
            <a:r>
              <a:rPr lang="fr-FR" sz="1000" b="1" dirty="0" smtClean="0">
                <a:solidFill>
                  <a:schemeClr val="bg1">
                    <a:lumMod val="50000"/>
                  </a:schemeClr>
                </a:solidFill>
                <a:latin typeface="Aharoni" pitchFamily="2" charset="-79"/>
                <a:cs typeface="Aharoni" pitchFamily="2" charset="-79"/>
              </a:rPr>
              <a:t>Parties prenantes internes</a:t>
            </a:r>
            <a:endParaRPr lang="en-US" sz="1000" b="1" dirty="0">
              <a:solidFill>
                <a:schemeClr val="bg1">
                  <a:lumMod val="50000"/>
                </a:schemeClr>
              </a:solidFill>
              <a:latin typeface="Aharoni" pitchFamily="2" charset="-79"/>
              <a:cs typeface="Aharoni" pitchFamily="2" charset="-79"/>
            </a:endParaRPr>
          </a:p>
        </p:txBody>
      </p:sp>
      <p:pic>
        <p:nvPicPr>
          <p:cNvPr id="9" name="Picture 2" descr="C:\Users\anne\Dropbox\Anne_Ellipsos\BNQ 21000\Picture 17.png"/>
          <p:cNvPicPr>
            <a:picLocks noChangeAspect="1" noChangeArrowheads="1"/>
          </p:cNvPicPr>
          <p:nvPr>
            <p:custDataLst>
              <p:tags r:id="rId4"/>
            </p:custDataLst>
          </p:nvPr>
        </p:nvPicPr>
        <p:blipFill>
          <a:blip r:embed="rId27" cstate="print"/>
          <a:srcRect/>
          <a:stretch>
            <a:fillRect/>
          </a:stretch>
        </p:blipFill>
        <p:spPr bwMode="auto">
          <a:xfrm>
            <a:off x="3635896" y="3157470"/>
            <a:ext cx="1440160" cy="577565"/>
          </a:xfrm>
          <a:prstGeom prst="rect">
            <a:avLst/>
          </a:prstGeom>
          <a:ln>
            <a:noFill/>
          </a:ln>
          <a:effectLst>
            <a:softEdge rad="112500"/>
          </a:effectLst>
        </p:spPr>
      </p:pic>
      <p:sp>
        <p:nvSpPr>
          <p:cNvPr id="10" name="ZoneTexte 9"/>
          <p:cNvSpPr txBox="1"/>
          <p:nvPr>
            <p:custDataLst>
              <p:tags r:id="rId5"/>
            </p:custDataLst>
          </p:nvPr>
        </p:nvSpPr>
        <p:spPr>
          <a:xfrm>
            <a:off x="2843808" y="2726923"/>
            <a:ext cx="1296144" cy="338554"/>
          </a:xfrm>
          <a:prstGeom prst="rect">
            <a:avLst/>
          </a:prstGeom>
          <a:noFill/>
        </p:spPr>
        <p:txBody>
          <a:bodyPr wrap="square" rtlCol="0">
            <a:spAutoFit/>
          </a:bodyPr>
          <a:lstStyle/>
          <a:p>
            <a:r>
              <a:rPr lang="fr-FR" sz="1600" dirty="0" smtClean="0"/>
              <a:t>Syndicats</a:t>
            </a:r>
            <a:endParaRPr lang="en-US" sz="1600" dirty="0"/>
          </a:p>
        </p:txBody>
      </p:sp>
      <p:sp>
        <p:nvSpPr>
          <p:cNvPr id="11" name="ZoneTexte 10"/>
          <p:cNvSpPr txBox="1"/>
          <p:nvPr>
            <p:custDataLst>
              <p:tags r:id="rId6"/>
            </p:custDataLst>
          </p:nvPr>
        </p:nvSpPr>
        <p:spPr>
          <a:xfrm>
            <a:off x="4932040" y="2654915"/>
            <a:ext cx="1296144" cy="338554"/>
          </a:xfrm>
          <a:prstGeom prst="rect">
            <a:avLst/>
          </a:prstGeom>
          <a:noFill/>
        </p:spPr>
        <p:txBody>
          <a:bodyPr wrap="square" rtlCol="0">
            <a:spAutoFit/>
          </a:bodyPr>
          <a:lstStyle/>
          <a:p>
            <a:r>
              <a:rPr lang="fr-FR" sz="1600" dirty="0" smtClean="0"/>
              <a:t>Employés</a:t>
            </a:r>
            <a:endParaRPr lang="en-US" sz="1600" dirty="0"/>
          </a:p>
        </p:txBody>
      </p:sp>
      <p:sp>
        <p:nvSpPr>
          <p:cNvPr id="12" name="ZoneTexte 11"/>
          <p:cNvSpPr txBox="1"/>
          <p:nvPr>
            <p:custDataLst>
              <p:tags r:id="rId7"/>
            </p:custDataLst>
          </p:nvPr>
        </p:nvSpPr>
        <p:spPr>
          <a:xfrm>
            <a:off x="3779912" y="4188569"/>
            <a:ext cx="1296144" cy="338554"/>
          </a:xfrm>
          <a:prstGeom prst="rect">
            <a:avLst/>
          </a:prstGeom>
          <a:noFill/>
        </p:spPr>
        <p:txBody>
          <a:bodyPr wrap="square" rtlCol="0">
            <a:spAutoFit/>
          </a:bodyPr>
          <a:lstStyle/>
          <a:p>
            <a:r>
              <a:rPr lang="fr-FR" sz="1600" dirty="0" smtClean="0"/>
              <a:t>Direction</a:t>
            </a:r>
            <a:endParaRPr lang="en-US" sz="1600" dirty="0"/>
          </a:p>
        </p:txBody>
      </p:sp>
      <p:sp>
        <p:nvSpPr>
          <p:cNvPr id="14" name="ZoneTexte 13"/>
          <p:cNvSpPr txBox="1"/>
          <p:nvPr>
            <p:custDataLst>
              <p:tags r:id="rId8"/>
            </p:custDataLst>
          </p:nvPr>
        </p:nvSpPr>
        <p:spPr>
          <a:xfrm>
            <a:off x="1475656" y="2748409"/>
            <a:ext cx="936104" cy="338554"/>
          </a:xfrm>
          <a:prstGeom prst="rect">
            <a:avLst/>
          </a:prstGeom>
          <a:noFill/>
        </p:spPr>
        <p:txBody>
          <a:bodyPr wrap="square" rtlCol="0">
            <a:spAutoFit/>
          </a:bodyPr>
          <a:lstStyle/>
          <a:p>
            <a:r>
              <a:rPr lang="fr-FR" sz="1600" dirty="0" smtClean="0"/>
              <a:t>Clients</a:t>
            </a:r>
            <a:endParaRPr lang="en-US" sz="1600" dirty="0"/>
          </a:p>
        </p:txBody>
      </p:sp>
      <p:sp>
        <p:nvSpPr>
          <p:cNvPr id="15" name="ZoneTexte 14"/>
          <p:cNvSpPr txBox="1"/>
          <p:nvPr>
            <p:custDataLst>
              <p:tags r:id="rId9"/>
            </p:custDataLst>
          </p:nvPr>
        </p:nvSpPr>
        <p:spPr>
          <a:xfrm>
            <a:off x="2555776" y="1740297"/>
            <a:ext cx="1656184" cy="338554"/>
          </a:xfrm>
          <a:prstGeom prst="rect">
            <a:avLst/>
          </a:prstGeom>
          <a:noFill/>
        </p:spPr>
        <p:txBody>
          <a:bodyPr wrap="square" rtlCol="0">
            <a:spAutoFit/>
          </a:bodyPr>
          <a:lstStyle/>
          <a:p>
            <a:r>
              <a:rPr lang="fr-FR" sz="1600" dirty="0" smtClean="0"/>
              <a:t>Fournisseurs</a:t>
            </a:r>
            <a:endParaRPr lang="en-US" sz="1600" dirty="0"/>
          </a:p>
        </p:txBody>
      </p:sp>
      <p:sp>
        <p:nvSpPr>
          <p:cNvPr id="16" name="ZoneTexte 15"/>
          <p:cNvSpPr txBox="1"/>
          <p:nvPr>
            <p:custDataLst>
              <p:tags r:id="rId10"/>
            </p:custDataLst>
          </p:nvPr>
        </p:nvSpPr>
        <p:spPr>
          <a:xfrm>
            <a:off x="1980570" y="4778612"/>
            <a:ext cx="2520280" cy="584775"/>
          </a:xfrm>
          <a:prstGeom prst="rect">
            <a:avLst/>
          </a:prstGeom>
          <a:noFill/>
        </p:spPr>
        <p:txBody>
          <a:bodyPr wrap="square" rtlCol="0">
            <a:spAutoFit/>
          </a:bodyPr>
          <a:lstStyle/>
          <a:p>
            <a:r>
              <a:rPr lang="fr-FR" sz="1600" dirty="0" smtClean="0"/>
              <a:t>Représentants gouvernementaux</a:t>
            </a:r>
            <a:endParaRPr lang="en-US" sz="1600" dirty="0"/>
          </a:p>
        </p:txBody>
      </p:sp>
      <p:sp>
        <p:nvSpPr>
          <p:cNvPr id="17" name="ZoneTexte 16"/>
          <p:cNvSpPr txBox="1"/>
          <p:nvPr>
            <p:custDataLst>
              <p:tags r:id="rId11"/>
            </p:custDataLst>
          </p:nvPr>
        </p:nvSpPr>
        <p:spPr>
          <a:xfrm>
            <a:off x="4427984" y="4815155"/>
            <a:ext cx="1656184" cy="584775"/>
          </a:xfrm>
          <a:prstGeom prst="rect">
            <a:avLst/>
          </a:prstGeom>
          <a:noFill/>
        </p:spPr>
        <p:txBody>
          <a:bodyPr wrap="square" rtlCol="0">
            <a:spAutoFit/>
          </a:bodyPr>
          <a:lstStyle/>
          <a:p>
            <a:r>
              <a:rPr lang="fr-FR" sz="1600" dirty="0" smtClean="0"/>
              <a:t>Associations sectorielles</a:t>
            </a:r>
            <a:endParaRPr lang="en-US" sz="1600" dirty="0"/>
          </a:p>
        </p:txBody>
      </p:sp>
      <p:sp>
        <p:nvSpPr>
          <p:cNvPr id="18" name="ZoneTexte 17"/>
          <p:cNvSpPr txBox="1"/>
          <p:nvPr>
            <p:custDataLst>
              <p:tags r:id="rId12"/>
            </p:custDataLst>
          </p:nvPr>
        </p:nvSpPr>
        <p:spPr>
          <a:xfrm>
            <a:off x="5508104" y="4332585"/>
            <a:ext cx="1656184" cy="338554"/>
          </a:xfrm>
          <a:prstGeom prst="rect">
            <a:avLst/>
          </a:prstGeom>
          <a:noFill/>
        </p:spPr>
        <p:txBody>
          <a:bodyPr wrap="square" rtlCol="0">
            <a:spAutoFit/>
          </a:bodyPr>
          <a:lstStyle/>
          <a:p>
            <a:r>
              <a:rPr lang="fr-FR" sz="1600" dirty="0" smtClean="0"/>
              <a:t>Communauté</a:t>
            </a:r>
            <a:endParaRPr lang="en-US" sz="1600" dirty="0"/>
          </a:p>
        </p:txBody>
      </p:sp>
      <p:sp>
        <p:nvSpPr>
          <p:cNvPr id="19" name="ZoneTexte 18"/>
          <p:cNvSpPr txBox="1"/>
          <p:nvPr>
            <p:custDataLst>
              <p:tags r:id="rId13"/>
            </p:custDataLst>
          </p:nvPr>
        </p:nvSpPr>
        <p:spPr>
          <a:xfrm>
            <a:off x="4355976" y="1358771"/>
            <a:ext cx="1512168" cy="584775"/>
          </a:xfrm>
          <a:prstGeom prst="rect">
            <a:avLst/>
          </a:prstGeom>
          <a:noFill/>
        </p:spPr>
        <p:txBody>
          <a:bodyPr wrap="square" rtlCol="0">
            <a:spAutoFit/>
          </a:bodyPr>
          <a:lstStyle/>
          <a:p>
            <a:r>
              <a:rPr lang="fr-FR" sz="1600" dirty="0" smtClean="0"/>
              <a:t>Groupes de pression</a:t>
            </a:r>
            <a:endParaRPr lang="en-US" sz="1600" dirty="0"/>
          </a:p>
        </p:txBody>
      </p:sp>
      <p:sp>
        <p:nvSpPr>
          <p:cNvPr id="20" name="ZoneTexte 19"/>
          <p:cNvSpPr txBox="1"/>
          <p:nvPr>
            <p:custDataLst>
              <p:tags r:id="rId14"/>
            </p:custDataLst>
          </p:nvPr>
        </p:nvSpPr>
        <p:spPr>
          <a:xfrm>
            <a:off x="6516216" y="2820417"/>
            <a:ext cx="1008112" cy="338554"/>
          </a:xfrm>
          <a:prstGeom prst="rect">
            <a:avLst/>
          </a:prstGeom>
          <a:noFill/>
        </p:spPr>
        <p:txBody>
          <a:bodyPr wrap="square" rtlCol="0">
            <a:spAutoFit/>
          </a:bodyPr>
          <a:lstStyle/>
          <a:p>
            <a:r>
              <a:rPr lang="fr-FR" sz="1600" dirty="0" smtClean="0"/>
              <a:t>Médias</a:t>
            </a:r>
            <a:endParaRPr lang="en-US" sz="1600" dirty="0"/>
          </a:p>
        </p:txBody>
      </p:sp>
      <p:cxnSp>
        <p:nvCxnSpPr>
          <p:cNvPr id="21" name="Connecteur droit avec flèche 20"/>
          <p:cNvCxnSpPr/>
          <p:nvPr>
            <p:custDataLst>
              <p:tags r:id="rId15"/>
            </p:custDataLst>
          </p:nvPr>
        </p:nvCxnSpPr>
        <p:spPr>
          <a:xfrm flipH="1" flipV="1">
            <a:off x="3347864" y="3086963"/>
            <a:ext cx="432048" cy="216024"/>
          </a:xfrm>
          <a:prstGeom prst="straightConnector1">
            <a:avLst/>
          </a:prstGeom>
          <a:ln w="38100">
            <a:solidFill>
              <a:schemeClr val="bg1">
                <a:lumMod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2" name="Connecteur droit avec flèche 21"/>
          <p:cNvCxnSpPr/>
          <p:nvPr>
            <p:custDataLst>
              <p:tags r:id="rId16"/>
            </p:custDataLst>
          </p:nvPr>
        </p:nvCxnSpPr>
        <p:spPr>
          <a:xfrm flipV="1">
            <a:off x="4932040" y="2989694"/>
            <a:ext cx="576064" cy="313294"/>
          </a:xfrm>
          <a:prstGeom prst="straightConnector1">
            <a:avLst/>
          </a:prstGeom>
          <a:ln w="38100">
            <a:solidFill>
              <a:schemeClr val="bg1">
                <a:lumMod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3" name="Connecteur droit avec flèche 22"/>
          <p:cNvCxnSpPr/>
          <p:nvPr>
            <p:custDataLst>
              <p:tags r:id="rId17"/>
            </p:custDataLst>
          </p:nvPr>
        </p:nvCxnSpPr>
        <p:spPr>
          <a:xfrm flipH="1">
            <a:off x="4211960" y="3637766"/>
            <a:ext cx="72008" cy="550803"/>
          </a:xfrm>
          <a:prstGeom prst="straightConnector1">
            <a:avLst/>
          </a:prstGeom>
          <a:ln w="38100">
            <a:solidFill>
              <a:schemeClr val="bg1">
                <a:lumMod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4" name="Connecteur droit avec flèche 23"/>
          <p:cNvCxnSpPr/>
          <p:nvPr>
            <p:custDataLst>
              <p:tags r:id="rId18"/>
            </p:custDataLst>
          </p:nvPr>
        </p:nvCxnSpPr>
        <p:spPr>
          <a:xfrm flipV="1">
            <a:off x="4355976" y="1934835"/>
            <a:ext cx="0" cy="1224136"/>
          </a:xfrm>
          <a:prstGeom prst="straightConnector1">
            <a:avLst/>
          </a:prstGeom>
          <a:ln w="38100">
            <a:solidFill>
              <a:srgbClr val="15318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5" name="Connecteur droit avec flèche 24"/>
          <p:cNvCxnSpPr/>
          <p:nvPr>
            <p:custDataLst>
              <p:tags r:id="rId19"/>
            </p:custDataLst>
          </p:nvPr>
        </p:nvCxnSpPr>
        <p:spPr>
          <a:xfrm flipH="1">
            <a:off x="2123728" y="3735035"/>
            <a:ext cx="1440160" cy="720080"/>
          </a:xfrm>
          <a:prstGeom prst="straightConnector1">
            <a:avLst/>
          </a:prstGeom>
          <a:ln w="38100">
            <a:solidFill>
              <a:srgbClr val="15318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6" name="Connecteur droit avec flèche 25"/>
          <p:cNvCxnSpPr/>
          <p:nvPr>
            <p:custDataLst>
              <p:tags r:id="rId20"/>
            </p:custDataLst>
          </p:nvPr>
        </p:nvCxnSpPr>
        <p:spPr>
          <a:xfrm>
            <a:off x="4932040" y="3663027"/>
            <a:ext cx="1296144" cy="720080"/>
          </a:xfrm>
          <a:prstGeom prst="straightConnector1">
            <a:avLst/>
          </a:prstGeom>
          <a:ln w="38100">
            <a:solidFill>
              <a:srgbClr val="15318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7" name="ZoneTexte 26"/>
          <p:cNvSpPr txBox="1"/>
          <p:nvPr>
            <p:custDataLst>
              <p:tags r:id="rId21"/>
            </p:custDataLst>
          </p:nvPr>
        </p:nvSpPr>
        <p:spPr>
          <a:xfrm>
            <a:off x="469726" y="6008132"/>
            <a:ext cx="6120680" cy="738664"/>
          </a:xfrm>
          <a:prstGeom prst="rect">
            <a:avLst/>
          </a:prstGeom>
          <a:solidFill>
            <a:srgbClr val="153180"/>
          </a:solidFill>
        </p:spPr>
        <p:txBody>
          <a:bodyPr wrap="square" rtlCol="0">
            <a:spAutoFit/>
          </a:bodyPr>
          <a:lstStyle/>
          <a:p>
            <a:r>
              <a:rPr lang="fr-FR" sz="1400" dirty="0" smtClean="0">
                <a:solidFill>
                  <a:srgbClr val="FFFFFF"/>
                </a:solidFill>
              </a:rPr>
              <a:t>La relation de confiance qui se crée entre les partie prenantes contribue à la création de valeur de l’organisation (diminution des risques, stimulation à l’innovation, meilleure planification, atteinte des objectifs, etc.).</a:t>
            </a:r>
            <a:endParaRPr lang="en-US" sz="1400" dirty="0">
              <a:solidFill>
                <a:srgbClr val="FFFFFF"/>
              </a:solidFill>
            </a:endParaRPr>
          </a:p>
        </p:txBody>
      </p:sp>
      <p:sp>
        <p:nvSpPr>
          <p:cNvPr id="28" name="ZoneTexte 27"/>
          <p:cNvSpPr txBox="1"/>
          <p:nvPr>
            <p:custDataLst>
              <p:tags r:id="rId22"/>
            </p:custDataLst>
          </p:nvPr>
        </p:nvSpPr>
        <p:spPr>
          <a:xfrm>
            <a:off x="2502752" y="532400"/>
            <a:ext cx="6542094" cy="523220"/>
          </a:xfrm>
          <a:prstGeom prst="rect">
            <a:avLst/>
          </a:prstGeom>
          <a:solidFill>
            <a:srgbClr val="153180"/>
          </a:solidFill>
        </p:spPr>
        <p:txBody>
          <a:bodyPr wrap="square" rtlCol="0">
            <a:spAutoFit/>
          </a:bodyPr>
          <a:lstStyle/>
          <a:p>
            <a:pPr algn="ctr"/>
            <a:r>
              <a:rPr lang="fr-FR" sz="1400" dirty="0" smtClean="0">
                <a:solidFill>
                  <a:srgbClr val="FFFFFF"/>
                </a:solidFill>
              </a:rPr>
              <a:t>Dans une démarche de développement durable, les organisations doivent considérer les parties prenantes dans leur processus décisionnel.</a:t>
            </a:r>
            <a:endParaRPr lang="en-US" sz="1400" dirty="0">
              <a:solidFill>
                <a:srgbClr val="FFFFFF"/>
              </a:solidFill>
            </a:endParaRPr>
          </a:p>
        </p:txBody>
      </p:sp>
      <p:sp>
        <p:nvSpPr>
          <p:cNvPr id="29" name="ZoneTexte 28"/>
          <p:cNvSpPr txBox="1"/>
          <p:nvPr>
            <p:custDataLst>
              <p:tags r:id="rId23"/>
            </p:custDataLst>
          </p:nvPr>
        </p:nvSpPr>
        <p:spPr>
          <a:xfrm>
            <a:off x="803142" y="1343382"/>
            <a:ext cx="2016224" cy="246221"/>
          </a:xfrm>
          <a:prstGeom prst="rect">
            <a:avLst/>
          </a:prstGeom>
          <a:noFill/>
          <a:ln>
            <a:noFill/>
          </a:ln>
        </p:spPr>
        <p:txBody>
          <a:bodyPr wrap="square" rtlCol="0">
            <a:spAutoFit/>
          </a:bodyPr>
          <a:lstStyle/>
          <a:p>
            <a:pPr algn="ctr"/>
            <a:r>
              <a:rPr lang="fr-FR" sz="1000" b="1" dirty="0" smtClean="0">
                <a:solidFill>
                  <a:schemeClr val="accent1">
                    <a:lumMod val="60000"/>
                    <a:lumOff val="40000"/>
                  </a:schemeClr>
                </a:solidFill>
                <a:latin typeface="Aharoni" pitchFamily="2" charset="-79"/>
                <a:cs typeface="Aharoni" pitchFamily="2" charset="-79"/>
              </a:rPr>
              <a:t>Parties prenantes externes</a:t>
            </a:r>
            <a:endParaRPr lang="en-US" sz="1000" b="1" dirty="0">
              <a:solidFill>
                <a:schemeClr val="accent1">
                  <a:lumMod val="60000"/>
                  <a:lumOff val="40000"/>
                </a:schemeClr>
              </a:solidFill>
              <a:latin typeface="Aharoni" pitchFamily="2" charset="-79"/>
              <a:cs typeface="Aharoni" pitchFamily="2" charset="-79"/>
            </a:endParaRPr>
          </a:p>
        </p:txBody>
      </p:sp>
      <p:sp>
        <p:nvSpPr>
          <p:cNvPr id="30" name="Bouée 29"/>
          <p:cNvSpPr/>
          <p:nvPr>
            <p:custDataLst>
              <p:tags r:id="rId24"/>
            </p:custDataLst>
          </p:nvPr>
        </p:nvSpPr>
        <p:spPr>
          <a:xfrm rot="20823462">
            <a:off x="1086609" y="1137995"/>
            <a:ext cx="6346794" cy="4703492"/>
          </a:xfrm>
          <a:prstGeom prst="donut">
            <a:avLst>
              <a:gd name="adj" fmla="val 19665"/>
            </a:avLst>
          </a:prstGeom>
          <a:solidFill>
            <a:schemeClr val="accent1">
              <a:lumMod val="20000"/>
              <a:lumOff val="80000"/>
              <a:alpha val="4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045553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childTnLst>
                                </p:cTn>
                              </p:par>
                              <p:par>
                                <p:cTn id="22" presetID="10" presetClass="entr" presetSubtype="0" fill="hold"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par>
                                <p:cTn id="25" presetID="10" presetClass="entr" presetSubtype="0"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500"/>
                                        <p:tgtEl>
                                          <p:spTgt spid="2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500"/>
                                        <p:tgtEl>
                                          <p:spTgt spid="17"/>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500"/>
                                        <p:tgtEl>
                                          <p:spTgt spid="16"/>
                                        </p:tgtEl>
                                      </p:cBhvr>
                                    </p:animEffect>
                                  </p:childTnLst>
                                </p:cTn>
                              </p:par>
                            </p:childTnLst>
                          </p:cTn>
                        </p:par>
                        <p:par>
                          <p:cTn id="54" fill="hold">
                            <p:stCondLst>
                              <p:cond delay="2500"/>
                            </p:stCondLst>
                            <p:childTnLst>
                              <p:par>
                                <p:cTn id="55" presetID="10" presetClass="entr" presetSubtype="0" fill="hold" nodeType="after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500"/>
                                        <p:tgtEl>
                                          <p:spTgt spid="25"/>
                                        </p:tgtEl>
                                      </p:cBhvr>
                                    </p:animEffect>
                                  </p:childTnLst>
                                </p:cTn>
                              </p:par>
                              <p:par>
                                <p:cTn id="58" presetID="10" presetClass="entr" presetSubtype="0" fill="hold" nodeType="with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fade">
                                      <p:cBhvr>
                                        <p:cTn id="60" dur="500"/>
                                        <p:tgtEl>
                                          <p:spTgt spid="24"/>
                                        </p:tgtEl>
                                      </p:cBhvr>
                                    </p:animEffect>
                                  </p:childTnLst>
                                </p:cTn>
                              </p:par>
                              <p:par>
                                <p:cTn id="61" presetID="10" presetClass="entr" presetSubtype="0" fill="hold" nodeType="with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fade">
                                      <p:cBhvr>
                                        <p:cTn id="63" dur="500"/>
                                        <p:tgtEl>
                                          <p:spTgt spid="26"/>
                                        </p:tgtEl>
                                      </p:cBhvr>
                                    </p:animEffect>
                                  </p:childTnLst>
                                </p:cTn>
                              </p:par>
                            </p:childTnLst>
                          </p:cTn>
                        </p:par>
                        <p:par>
                          <p:cTn id="64" fill="hold">
                            <p:stCondLst>
                              <p:cond delay="3000"/>
                            </p:stCondLst>
                            <p:childTnLst>
                              <p:par>
                                <p:cTn id="65" presetID="10" presetClass="entr" presetSubtype="0" fill="hold" grpId="0" nodeType="afterEffect">
                                  <p:stCondLst>
                                    <p:cond delay="200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childTnLst>
                                </p:cTn>
                              </p:par>
                            </p:childTnLst>
                          </p:cTn>
                        </p:par>
                        <p:par>
                          <p:cTn id="68" fill="hold">
                            <p:stCondLst>
                              <p:cond delay="5500"/>
                            </p:stCondLst>
                            <p:childTnLst>
                              <p:par>
                                <p:cTn id="69" presetID="10" presetClass="entr" presetSubtype="0" fill="hold" grpId="0" nodeType="afterEffect">
                                  <p:stCondLst>
                                    <p:cond delay="1000"/>
                                  </p:stCondLst>
                                  <p:childTnLst>
                                    <p:set>
                                      <p:cBhvr>
                                        <p:cTn id="70" dur="1" fill="hold">
                                          <p:stCondLst>
                                            <p:cond delay="0"/>
                                          </p:stCondLst>
                                        </p:cTn>
                                        <p:tgtEl>
                                          <p:spTgt spid="28"/>
                                        </p:tgtEl>
                                        <p:attrNameLst>
                                          <p:attrName>style.visibility</p:attrName>
                                        </p:attrNameLst>
                                      </p:cBhvr>
                                      <p:to>
                                        <p:strVal val="visible"/>
                                      </p:to>
                                    </p:set>
                                    <p:animEffect transition="in" filter="fade">
                                      <p:cBhvr>
                                        <p:cTn id="71" dur="500"/>
                                        <p:tgtEl>
                                          <p:spTgt spid="28"/>
                                        </p:tgtEl>
                                      </p:cBhvr>
                                    </p:animEffect>
                                  </p:childTnLst>
                                </p:cTn>
                              </p:par>
                            </p:childTnLst>
                          </p:cTn>
                        </p:par>
                        <p:par>
                          <p:cTn id="72" fill="hold">
                            <p:stCondLst>
                              <p:cond delay="7000"/>
                            </p:stCondLst>
                            <p:childTnLst>
                              <p:par>
                                <p:cTn id="73" presetID="10" presetClass="entr" presetSubtype="0" fill="hold" grpId="0" nodeType="after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fade">
                                      <p:cBhvr>
                                        <p:cTn id="75" dur="500"/>
                                        <p:tgtEl>
                                          <p:spTgt spid="29"/>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30"/>
                                        </p:tgtEl>
                                        <p:attrNameLst>
                                          <p:attrName>style.visibility</p:attrName>
                                        </p:attrNameLst>
                                      </p:cBhvr>
                                      <p:to>
                                        <p:strVal val="visible"/>
                                      </p:to>
                                    </p:set>
                                    <p:animEffect transition="in" filter="fade">
                                      <p:cBhvr>
                                        <p:cTn id="7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0" grpId="0"/>
      <p:bldP spid="11" grpId="0"/>
      <p:bldP spid="12" grpId="0"/>
      <p:bldP spid="14" grpId="0"/>
      <p:bldP spid="15" grpId="0"/>
      <p:bldP spid="16" grpId="0"/>
      <p:bldP spid="17" grpId="0"/>
      <p:bldP spid="18" grpId="0"/>
      <p:bldP spid="19" grpId="0"/>
      <p:bldP spid="20" grpId="0"/>
      <p:bldP spid="27" grpId="0" animBg="1"/>
      <p:bldP spid="28" grpId="0" animBg="1"/>
      <p:bldP spid="29" grpId="0"/>
      <p:bldP spid="3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11"/>
            <p:custDataLst>
              <p:tags r:id="rId1"/>
            </p:custDataLst>
          </p:nvPr>
        </p:nvSpPr>
        <p:spPr>
          <a:xfrm>
            <a:off x="609600" y="838200"/>
            <a:ext cx="7858179" cy="4876816"/>
          </a:xfrm>
        </p:spPr>
        <p:txBody>
          <a:bodyPr/>
          <a:lstStyle/>
          <a:p>
            <a:pPr algn="ctr"/>
            <a:endParaRPr lang="fr-CA" dirty="0" smtClean="0">
              <a:solidFill>
                <a:schemeClr val="tx1">
                  <a:lumMod val="50000"/>
                  <a:lumOff val="50000"/>
                </a:schemeClr>
              </a:solidFill>
            </a:endParaRPr>
          </a:p>
          <a:p>
            <a:pPr algn="ctr"/>
            <a:r>
              <a:rPr lang="fr-CA" dirty="0" smtClean="0">
                <a:solidFill>
                  <a:schemeClr val="tx1">
                    <a:lumMod val="50000"/>
                    <a:lumOff val="50000"/>
                  </a:schemeClr>
                </a:solidFill>
              </a:rPr>
              <a:t>Partager une même </a:t>
            </a:r>
          </a:p>
          <a:p>
            <a:pPr algn="ctr"/>
            <a:r>
              <a:rPr lang="fr-CA" dirty="0" smtClean="0">
                <a:solidFill>
                  <a:schemeClr val="tx1">
                    <a:lumMod val="50000"/>
                    <a:lumOff val="50000"/>
                  </a:schemeClr>
                </a:solidFill>
              </a:rPr>
              <a:t>compréhension du DD</a:t>
            </a:r>
          </a:p>
          <a:p>
            <a:pPr algn="ctr"/>
            <a:endParaRPr lang="fr-CA" dirty="0" smtClean="0">
              <a:solidFill>
                <a:schemeClr val="tx1">
                  <a:lumMod val="50000"/>
                  <a:lumOff val="50000"/>
                </a:schemeClr>
              </a:solidFill>
            </a:endParaRPr>
          </a:p>
          <a:p>
            <a:pPr algn="ctr"/>
            <a:endParaRPr lang="fr-CA" dirty="0">
              <a:solidFill>
                <a:schemeClr val="tx1">
                  <a:lumMod val="50000"/>
                  <a:lumOff val="50000"/>
                </a:schemeClr>
              </a:solidFill>
            </a:endParaRPr>
          </a:p>
          <a:p>
            <a:pPr algn="ctr"/>
            <a:endParaRPr lang="fr-CA" dirty="0" smtClean="0">
              <a:solidFill>
                <a:schemeClr val="tx1">
                  <a:lumMod val="50000"/>
                  <a:lumOff val="50000"/>
                </a:schemeClr>
              </a:solidFill>
            </a:endParaRPr>
          </a:p>
          <a:p>
            <a:pPr algn="ctr"/>
            <a:endParaRPr lang="fr-CA" dirty="0">
              <a:solidFill>
                <a:schemeClr val="tx1">
                  <a:lumMod val="50000"/>
                  <a:lumOff val="50000"/>
                </a:schemeClr>
              </a:solidFill>
            </a:endParaRPr>
          </a:p>
        </p:txBody>
      </p:sp>
    </p:spTree>
    <p:extLst>
      <p:ext uri="{BB962C8B-B14F-4D97-AF65-F5344CB8AC3E}">
        <p14:creationId xmlns:p14="http://schemas.microsoft.com/office/powerpoint/2010/main" val="317653212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Title 18"/>
          <p:cNvSpPr>
            <a:spLocks noGrp="1"/>
          </p:cNvSpPr>
          <p:nvPr>
            <p:ph type="title"/>
            <p:custDataLst>
              <p:tags r:id="rId1"/>
            </p:custDataLst>
          </p:nvPr>
        </p:nvSpPr>
        <p:spPr bwMode="auto">
          <a:xfrm>
            <a:off x="304800" y="228600"/>
            <a:ext cx="8534400" cy="7969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898525">
              <a:tabLst>
                <a:tab pos="898525" algn="l"/>
              </a:tabLst>
            </a:pPr>
            <a:r>
              <a:rPr lang="en-US" sz="3200" dirty="0" smtClean="0">
                <a:ea typeface="ヒラギノ角ゴ Pro W3" pitchFamily="16" charset="-128"/>
              </a:rPr>
              <a:t>Le </a:t>
            </a:r>
            <a:r>
              <a:rPr lang="en-US" sz="3200" dirty="0" err="1" smtClean="0">
                <a:ea typeface="ヒラギノ角ゴ Pro W3" pitchFamily="16" charset="-128"/>
              </a:rPr>
              <a:t>dilemne</a:t>
            </a:r>
            <a:r>
              <a:rPr lang="en-US" sz="3200" dirty="0" smtClean="0">
                <a:ea typeface="ヒラギノ角ゴ Pro W3" pitchFamily="16" charset="-128"/>
              </a:rPr>
              <a:t> de la convergence des actions à </a:t>
            </a:r>
            <a:r>
              <a:rPr lang="en-US" sz="3200" dirty="0" err="1" smtClean="0">
                <a:ea typeface="ヒラギノ角ゴ Pro W3" pitchFamily="16" charset="-128"/>
              </a:rPr>
              <a:t>partir</a:t>
            </a:r>
            <a:r>
              <a:rPr lang="en-US" sz="3200" dirty="0" smtClean="0">
                <a:ea typeface="ヒラギノ角ゴ Pro W3" pitchFamily="16" charset="-128"/>
              </a:rPr>
              <a:t> </a:t>
            </a:r>
            <a:r>
              <a:rPr lang="en-US" sz="3200" dirty="0" err="1" smtClean="0">
                <a:ea typeface="ヒラギノ角ゴ Pro W3" pitchFamily="16" charset="-128"/>
              </a:rPr>
              <a:t>d’intérêts</a:t>
            </a:r>
            <a:r>
              <a:rPr lang="en-US" sz="3200" dirty="0" smtClean="0">
                <a:ea typeface="ヒラギノ角ゴ Pro W3" pitchFamily="16" charset="-128"/>
              </a:rPr>
              <a:t> </a:t>
            </a:r>
            <a:r>
              <a:rPr lang="en-US" sz="3200" dirty="0" err="1" smtClean="0">
                <a:ea typeface="ヒラギノ角ゴ Pro W3" pitchFamily="16" charset="-128"/>
              </a:rPr>
              <a:t>communs</a:t>
            </a:r>
            <a:endParaRPr lang="en-US" sz="3200" dirty="0" smtClean="0">
              <a:ea typeface="ヒラギノ角ゴ Pro W3" pitchFamily="16" charset="-128"/>
            </a:endParaRPr>
          </a:p>
        </p:txBody>
      </p:sp>
      <p:pic>
        <p:nvPicPr>
          <p:cNvPr id="253955" name="Image 6" descr="indicateur_global.jpg"/>
          <p:cNvPicPr>
            <a:picLocks noChangeAspect="1"/>
          </p:cNvPicPr>
          <p:nvPr>
            <p:custDataLst>
              <p:tags r:id="rId2"/>
            </p:custDataLst>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76400" y="1981200"/>
            <a:ext cx="54864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ZoneTexte 1"/>
          <p:cNvSpPr txBox="1"/>
          <p:nvPr>
            <p:custDataLst>
              <p:tags r:id="rId3"/>
            </p:custDataLst>
          </p:nvPr>
        </p:nvSpPr>
        <p:spPr>
          <a:xfrm>
            <a:off x="609600" y="1444109"/>
            <a:ext cx="4495800" cy="461665"/>
          </a:xfrm>
          <a:prstGeom prst="rect">
            <a:avLst/>
          </a:prstGeom>
          <a:noFill/>
        </p:spPr>
        <p:txBody>
          <a:bodyPr wrap="square" rtlCol="0">
            <a:spAutoFit/>
          </a:bodyPr>
          <a:lstStyle/>
          <a:p>
            <a:r>
              <a:rPr lang="fr-CA" sz="2400" b="1" dirty="0" smtClean="0">
                <a:solidFill>
                  <a:schemeClr val="tx1">
                    <a:lumMod val="50000"/>
                    <a:lumOff val="50000"/>
                  </a:schemeClr>
                </a:solidFill>
              </a:rPr>
              <a:t>Résultats du diagnostic</a:t>
            </a:r>
            <a:endParaRPr lang="fr-CA" sz="2400" b="1" dirty="0">
              <a:solidFill>
                <a:schemeClr val="tx1">
                  <a:lumMod val="50000"/>
                  <a:lumOff val="50000"/>
                </a:schemeClr>
              </a:solidFill>
            </a:endParaRPr>
          </a:p>
        </p:txBody>
      </p:sp>
    </p:spTree>
    <p:extLst>
      <p:ext uri="{BB962C8B-B14F-4D97-AF65-F5344CB8AC3E}">
        <p14:creationId xmlns:p14="http://schemas.microsoft.com/office/powerpoint/2010/main" val="2985217495"/>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381000" y="28575"/>
            <a:ext cx="8334404" cy="796908"/>
          </a:xfrm>
        </p:spPr>
        <p:txBody>
          <a:bodyPr>
            <a:noAutofit/>
          </a:bodyPr>
          <a:lstStyle/>
          <a:p>
            <a:r>
              <a:rPr lang="fr-CA" sz="3200" dirty="0" smtClean="0"/>
              <a:t>La clé du succès pour favoriser la progression</a:t>
            </a:r>
            <a:endParaRPr lang="fr-CA" sz="3200" dirty="0"/>
          </a:p>
        </p:txBody>
      </p:sp>
      <p:sp>
        <p:nvSpPr>
          <p:cNvPr id="3" name="Espace réservé du texte 2"/>
          <p:cNvSpPr>
            <a:spLocks noGrp="1"/>
          </p:cNvSpPr>
          <p:nvPr>
            <p:ph type="body" sz="quarter" idx="15"/>
            <p:custDataLst>
              <p:tags r:id="rId2"/>
            </p:custDataLst>
          </p:nvPr>
        </p:nvSpPr>
        <p:spPr>
          <a:xfrm>
            <a:off x="381000" y="1676400"/>
            <a:ext cx="8286750" cy="4286245"/>
          </a:xfrm>
        </p:spPr>
        <p:txBody>
          <a:bodyPr/>
          <a:lstStyle/>
          <a:p>
            <a:pPr marL="0" indent="0">
              <a:buNone/>
            </a:pPr>
            <a:r>
              <a:rPr lang="fr-CA" b="1" dirty="0" smtClean="0"/>
              <a:t>Légitimité</a:t>
            </a:r>
          </a:p>
          <a:p>
            <a:pPr marL="0" indent="0">
              <a:buNone/>
            </a:pPr>
            <a:endParaRPr lang="fr-CA" b="1" dirty="0"/>
          </a:p>
          <a:p>
            <a:pPr>
              <a:buBlip>
                <a:blip r:embed="rId6"/>
              </a:buBlip>
            </a:pPr>
            <a:r>
              <a:rPr lang="fr-CA" dirty="0" smtClean="0">
                <a:solidFill>
                  <a:schemeClr val="tx1">
                    <a:lumMod val="50000"/>
                    <a:lumOff val="50000"/>
                  </a:schemeClr>
                </a:solidFill>
              </a:rPr>
              <a:t>Nommer un responsable </a:t>
            </a:r>
            <a:r>
              <a:rPr lang="fr-CA" dirty="0">
                <a:solidFill>
                  <a:schemeClr val="tx1">
                    <a:lumMod val="50000"/>
                    <a:lumOff val="50000"/>
                  </a:schemeClr>
                </a:solidFill>
              </a:rPr>
              <a:t>(</a:t>
            </a:r>
            <a:r>
              <a:rPr lang="fr-CA" dirty="0" smtClean="0">
                <a:solidFill>
                  <a:schemeClr val="tx1">
                    <a:lumMod val="50000"/>
                    <a:lumOff val="50000"/>
                  </a:schemeClr>
                </a:solidFill>
              </a:rPr>
              <a:t>ambassadeur).</a:t>
            </a:r>
          </a:p>
          <a:p>
            <a:pPr>
              <a:buBlip>
                <a:blip r:embed="rId6"/>
              </a:buBlip>
            </a:pPr>
            <a:r>
              <a:rPr lang="fr-CA" dirty="0" smtClean="0">
                <a:solidFill>
                  <a:schemeClr val="tx1">
                    <a:lumMod val="50000"/>
                    <a:lumOff val="50000"/>
                  </a:schemeClr>
                </a:solidFill>
              </a:rPr>
              <a:t>Mettre en place un comité de développement durable.</a:t>
            </a:r>
          </a:p>
          <a:p>
            <a:pPr>
              <a:buBlip>
                <a:blip r:embed="rId6"/>
              </a:buBlip>
            </a:pPr>
            <a:r>
              <a:rPr lang="fr-CA" dirty="0" smtClean="0">
                <a:solidFill>
                  <a:schemeClr val="tx1">
                    <a:lumMod val="50000"/>
                    <a:lumOff val="50000"/>
                  </a:schemeClr>
                </a:solidFill>
              </a:rPr>
              <a:t>Assurer l’intégration de la démarche à la stratégie d’affaires.</a:t>
            </a:r>
          </a:p>
          <a:p>
            <a:pPr>
              <a:buBlip>
                <a:blip r:embed="rId6"/>
              </a:buBlip>
            </a:pPr>
            <a:endParaRPr lang="fr-CA" dirty="0" smtClean="0"/>
          </a:p>
          <a:p>
            <a:pPr>
              <a:buBlip>
                <a:blip r:embed="rId6"/>
              </a:buBlip>
            </a:pPr>
            <a:endParaRPr lang="fr-CA" dirty="0" smtClean="0"/>
          </a:p>
          <a:p>
            <a:pPr marL="0" indent="0">
              <a:buNone/>
            </a:pPr>
            <a:endParaRPr lang="fr-CA" dirty="0"/>
          </a:p>
        </p:txBody>
      </p:sp>
      <p:pic>
        <p:nvPicPr>
          <p:cNvPr id="3075" name="Picture 3" descr="C:\Users\CraigF\AppData\Local\Microsoft\Windows\Temporary Internet Files\Content.IE5\3ZV5X0HJ\MC900287066[1].wmf"/>
          <p:cNvPicPr>
            <a:picLocks noChangeAspect="1" noChangeArrowheads="1"/>
          </p:cNvPicPr>
          <p:nvPr>
            <p:custDataLst>
              <p:tags r:id="rId3"/>
            </p:custDataLst>
          </p:nvPr>
        </p:nvPicPr>
        <p:blipFill>
          <a:blip r:embed="rId7" cstate="print">
            <a:extLst>
              <a:ext uri="{28A0092B-C50C-407E-A947-70E740481C1C}">
                <a14:useLocalDpi xmlns:a14="http://schemas.microsoft.com/office/drawing/2010/main" val="0"/>
              </a:ext>
            </a:extLst>
          </a:blip>
          <a:srcRect/>
          <a:stretch>
            <a:fillRect/>
          </a:stretch>
        </p:blipFill>
        <p:spPr bwMode="auto">
          <a:xfrm>
            <a:off x="6266648" y="304800"/>
            <a:ext cx="2910689" cy="2362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048012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p:cNvSpPr>
            <a:spLocks noGrp="1"/>
          </p:cNvSpPr>
          <p:nvPr>
            <p:ph type="body" sz="quarter" idx="11"/>
            <p:custDataLst>
              <p:tags r:id="rId1"/>
            </p:custDataLst>
          </p:nvPr>
        </p:nvSpPr>
        <p:spPr/>
        <p:txBody>
          <a:bodyPr/>
          <a:lstStyle/>
          <a:p>
            <a:pPr marL="0" indent="0" algn="ctr">
              <a:lnSpc>
                <a:spcPct val="100000"/>
              </a:lnSpc>
              <a:buNone/>
            </a:pPr>
            <a:r>
              <a:rPr lang="fr-CA" sz="4000" b="1" dirty="0" smtClean="0">
                <a:solidFill>
                  <a:schemeClr val="tx1">
                    <a:lumMod val="50000"/>
                    <a:lumOff val="50000"/>
                  </a:schemeClr>
                </a:solidFill>
              </a:rPr>
              <a:t>Les retombées pour l’organisation</a:t>
            </a:r>
            <a:endParaRPr lang="fr-CA" sz="4000" b="1" dirty="0">
              <a:solidFill>
                <a:schemeClr val="tx1">
                  <a:lumMod val="50000"/>
                  <a:lumOff val="50000"/>
                </a:schemeClr>
              </a:solidFill>
            </a:endParaRPr>
          </a:p>
        </p:txBody>
      </p:sp>
    </p:spTree>
    <p:extLst>
      <p:ext uri="{BB962C8B-B14F-4D97-AF65-F5344CB8AC3E}">
        <p14:creationId xmlns:p14="http://schemas.microsoft.com/office/powerpoint/2010/main" val="145253195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533400" y="214290"/>
            <a:ext cx="8382000" cy="796908"/>
          </a:xfrm>
        </p:spPr>
        <p:txBody>
          <a:bodyPr>
            <a:normAutofit fontScale="90000"/>
          </a:bodyPr>
          <a:lstStyle/>
          <a:p>
            <a:r>
              <a:rPr lang="fr-CA" sz="3600" dirty="0" smtClean="0"/>
              <a:t>Les principaux avantages du DD au sein d’une organisation </a:t>
            </a:r>
            <a:r>
              <a:rPr lang="fr-CA" sz="3200" dirty="0" smtClean="0"/>
              <a:t/>
            </a:r>
            <a:br>
              <a:rPr lang="fr-CA" sz="3200" dirty="0" smtClean="0"/>
            </a:br>
            <a:r>
              <a:rPr lang="fr-CA" sz="3200" dirty="0"/>
              <a:t> </a:t>
            </a:r>
            <a:r>
              <a:rPr lang="fr-CA" sz="3200" dirty="0" smtClean="0"/>
              <a:t>                                 </a:t>
            </a:r>
            <a:r>
              <a:rPr lang="fr-CA" sz="4000" dirty="0" smtClean="0">
                <a:solidFill>
                  <a:schemeClr val="tx2"/>
                </a:solidFill>
              </a:rPr>
              <a:t>  </a:t>
            </a:r>
            <a:endParaRPr lang="fr-CA" sz="4000" dirty="0">
              <a:solidFill>
                <a:schemeClr val="tx2"/>
              </a:solidFill>
            </a:endParaRPr>
          </a:p>
        </p:txBody>
      </p:sp>
      <p:sp>
        <p:nvSpPr>
          <p:cNvPr id="3" name="Espace réservé du texte 2"/>
          <p:cNvSpPr>
            <a:spLocks noGrp="1"/>
          </p:cNvSpPr>
          <p:nvPr>
            <p:ph type="body" sz="quarter" idx="15"/>
            <p:custDataLst>
              <p:tags r:id="rId2"/>
            </p:custDataLst>
          </p:nvPr>
        </p:nvSpPr>
        <p:spPr>
          <a:xfrm>
            <a:off x="366801" y="1905000"/>
            <a:ext cx="4295776" cy="3810000"/>
          </a:xfrm>
        </p:spPr>
        <p:txBody>
          <a:bodyPr/>
          <a:lstStyle/>
          <a:p>
            <a:r>
              <a:rPr lang="fr-CA" dirty="0" smtClean="0">
                <a:solidFill>
                  <a:schemeClr val="tx1">
                    <a:lumMod val="50000"/>
                    <a:lumOff val="50000"/>
                  </a:schemeClr>
                </a:solidFill>
              </a:rPr>
              <a:t>Accès au financement</a:t>
            </a:r>
          </a:p>
          <a:p>
            <a:r>
              <a:rPr lang="fr-CA" dirty="0" smtClean="0">
                <a:solidFill>
                  <a:schemeClr val="tx1">
                    <a:lumMod val="50000"/>
                    <a:lumOff val="50000"/>
                  </a:schemeClr>
                </a:solidFill>
              </a:rPr>
              <a:t>Innovation</a:t>
            </a:r>
          </a:p>
          <a:p>
            <a:r>
              <a:rPr lang="fr-CA" dirty="0" smtClean="0">
                <a:solidFill>
                  <a:schemeClr val="tx1">
                    <a:lumMod val="50000"/>
                    <a:lumOff val="50000"/>
                  </a:schemeClr>
                </a:solidFill>
              </a:rPr>
              <a:t>Réputation</a:t>
            </a:r>
          </a:p>
          <a:p>
            <a:r>
              <a:rPr lang="fr-CA" dirty="0" smtClean="0">
                <a:solidFill>
                  <a:schemeClr val="tx1">
                    <a:lumMod val="50000"/>
                    <a:lumOff val="50000"/>
                  </a:schemeClr>
                </a:solidFill>
              </a:rPr>
              <a:t>Acceptabilité sociale</a:t>
            </a:r>
          </a:p>
          <a:p>
            <a:r>
              <a:rPr lang="fr-CA" dirty="0" smtClean="0">
                <a:solidFill>
                  <a:schemeClr val="tx1">
                    <a:lumMod val="50000"/>
                    <a:lumOff val="50000"/>
                  </a:schemeClr>
                </a:solidFill>
              </a:rPr>
              <a:t>Nouveaux marchés</a:t>
            </a:r>
          </a:p>
          <a:p>
            <a:endParaRPr lang="fr-CA" dirty="0"/>
          </a:p>
        </p:txBody>
      </p:sp>
      <p:sp>
        <p:nvSpPr>
          <p:cNvPr id="5" name="Espace réservé du texte 2"/>
          <p:cNvSpPr txBox="1">
            <a:spLocks/>
          </p:cNvSpPr>
          <p:nvPr>
            <p:custDataLst>
              <p:tags r:id="rId3"/>
            </p:custDataLst>
          </p:nvPr>
        </p:nvSpPr>
        <p:spPr>
          <a:xfrm>
            <a:off x="4648200" y="1905000"/>
            <a:ext cx="4495800" cy="3938587"/>
          </a:xfrm>
          <a:prstGeom prst="rect">
            <a:avLst/>
          </a:prstGeom>
        </p:spPr>
        <p:txBody>
          <a:bodyPr>
            <a:normAutofit/>
          </a:bodyPr>
          <a:lstStyle>
            <a:lvl1pPr marL="533400" indent="-533400" algn="l" rtl="0" eaLnBrk="0" fontAlgn="base" hangingPunct="0">
              <a:lnSpc>
                <a:spcPts val="3400"/>
              </a:lnSpc>
              <a:spcBef>
                <a:spcPct val="20000"/>
              </a:spcBef>
              <a:spcAft>
                <a:spcPct val="0"/>
              </a:spcAft>
              <a:buFontTx/>
              <a:buBlip>
                <a:blip r:embed="rId7"/>
              </a:buBlip>
              <a:defRPr sz="2800" kern="1200">
                <a:solidFill>
                  <a:schemeClr val="tx1">
                    <a:lumMod val="65000"/>
                    <a:lumOff val="35000"/>
                  </a:schemeClr>
                </a:solidFill>
                <a:latin typeface="Arial" pitchFamily="34" charset="0"/>
                <a:ea typeface="ヒラギノ角ゴ Pro W3" pitchFamily="43" charset="-128"/>
                <a:cs typeface="Arial" pitchFamily="34" charset="0"/>
              </a:defRPr>
            </a:lvl1pPr>
            <a:lvl2pPr marL="1431925" indent="-533400" algn="l" rtl="0" eaLnBrk="0" fontAlgn="base" hangingPunct="0">
              <a:lnSpc>
                <a:spcPts val="3400"/>
              </a:lnSpc>
              <a:spcBef>
                <a:spcPct val="20000"/>
              </a:spcBef>
              <a:spcAft>
                <a:spcPct val="0"/>
              </a:spcAft>
              <a:buFontTx/>
              <a:buBlip>
                <a:blip r:embed="rId8"/>
              </a:buBlip>
              <a:defRPr sz="2800" kern="1200">
                <a:solidFill>
                  <a:schemeClr val="tx1">
                    <a:lumMod val="65000"/>
                    <a:lumOff val="35000"/>
                  </a:schemeClr>
                </a:solidFill>
                <a:latin typeface="Arial" pitchFamily="34" charset="0"/>
                <a:ea typeface="ヒラギノ角ゴ Pro W3" pitchFamily="43" charset="-128"/>
                <a:cs typeface="Arial" pitchFamily="34" charset="0"/>
              </a:defRPr>
            </a:lvl2pPr>
            <a:lvl3pPr marL="2157413" indent="-533400" algn="l" rtl="0" eaLnBrk="0" fontAlgn="base" hangingPunct="0">
              <a:lnSpc>
                <a:spcPts val="3400"/>
              </a:lnSpc>
              <a:spcBef>
                <a:spcPct val="20000"/>
              </a:spcBef>
              <a:spcAft>
                <a:spcPct val="0"/>
              </a:spcAft>
              <a:buFontTx/>
              <a:buBlip>
                <a:blip r:embed="rId9"/>
              </a:buBlip>
              <a:defRPr sz="2800" kern="1200">
                <a:solidFill>
                  <a:schemeClr val="tx1">
                    <a:lumMod val="65000"/>
                    <a:lumOff val="35000"/>
                  </a:schemeClr>
                </a:solidFill>
                <a:latin typeface="Arial" pitchFamily="34" charset="0"/>
                <a:ea typeface="ヒラギノ角ゴ Pro W3" pitchFamily="43" charset="-128"/>
                <a:cs typeface="Arial" pitchFamily="34" charset="0"/>
              </a:defRPr>
            </a:lvl3pPr>
            <a:lvl4pPr marL="2865438" indent="-533400" algn="l" rtl="0" eaLnBrk="0" fontAlgn="base" hangingPunct="0">
              <a:lnSpc>
                <a:spcPts val="3400"/>
              </a:lnSpc>
              <a:spcBef>
                <a:spcPct val="20000"/>
              </a:spcBef>
              <a:spcAft>
                <a:spcPct val="0"/>
              </a:spcAft>
              <a:buFontTx/>
              <a:buBlip>
                <a:blip r:embed="rId10"/>
              </a:buBlip>
              <a:defRPr sz="2800" kern="1200">
                <a:solidFill>
                  <a:schemeClr val="tx1">
                    <a:lumMod val="65000"/>
                    <a:lumOff val="35000"/>
                  </a:schemeClr>
                </a:solidFill>
                <a:latin typeface="Arial" pitchFamily="34" charset="0"/>
                <a:ea typeface="ヒラギノ角ゴ Pro W3" pitchFamily="43" charset="-128"/>
                <a:cs typeface="Arial" pitchFamily="34"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ヒラギノ角ゴ Pro W3" pitchFamily="43"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CA" dirty="0" smtClean="0">
                <a:solidFill>
                  <a:schemeClr val="tx1">
                    <a:lumMod val="50000"/>
                    <a:lumOff val="50000"/>
                  </a:schemeClr>
                </a:solidFill>
              </a:rPr>
              <a:t>Climat de travail</a:t>
            </a:r>
          </a:p>
          <a:p>
            <a:r>
              <a:rPr lang="fr-CA" dirty="0" smtClean="0">
                <a:solidFill>
                  <a:schemeClr val="tx1">
                    <a:lumMod val="50000"/>
                    <a:lumOff val="50000"/>
                  </a:schemeClr>
                </a:solidFill>
              </a:rPr>
              <a:t>Productivité</a:t>
            </a:r>
          </a:p>
          <a:p>
            <a:r>
              <a:rPr lang="fr-CA" dirty="0" smtClean="0">
                <a:solidFill>
                  <a:schemeClr val="tx1">
                    <a:lumMod val="50000"/>
                    <a:lumOff val="50000"/>
                  </a:schemeClr>
                </a:solidFill>
              </a:rPr>
              <a:t>Attractivité </a:t>
            </a:r>
            <a:r>
              <a:rPr lang="fr-CA" dirty="0">
                <a:solidFill>
                  <a:schemeClr val="tx1">
                    <a:lumMod val="50000"/>
                    <a:lumOff val="50000"/>
                  </a:schemeClr>
                </a:solidFill>
              </a:rPr>
              <a:t>(</a:t>
            </a:r>
            <a:r>
              <a:rPr lang="fr-CA" dirty="0" smtClean="0">
                <a:solidFill>
                  <a:schemeClr val="tx1">
                    <a:lumMod val="50000"/>
                    <a:lumOff val="50000"/>
                  </a:schemeClr>
                </a:solidFill>
              </a:rPr>
              <a:t>employeur)</a:t>
            </a:r>
          </a:p>
          <a:p>
            <a:r>
              <a:rPr lang="fr-CA" dirty="0" smtClean="0">
                <a:solidFill>
                  <a:schemeClr val="tx1">
                    <a:lumMod val="50000"/>
                    <a:lumOff val="50000"/>
                  </a:schemeClr>
                </a:solidFill>
              </a:rPr>
              <a:t>Performance financière</a:t>
            </a:r>
          </a:p>
          <a:p>
            <a:r>
              <a:rPr lang="fr-CA" dirty="0" smtClean="0">
                <a:solidFill>
                  <a:schemeClr val="tx1">
                    <a:lumMod val="50000"/>
                    <a:lumOff val="50000"/>
                  </a:schemeClr>
                </a:solidFill>
              </a:rPr>
              <a:t>Réputation</a:t>
            </a:r>
          </a:p>
          <a:p>
            <a:endParaRPr lang="fr-CA" dirty="0"/>
          </a:p>
        </p:txBody>
      </p:sp>
      <p:pic>
        <p:nvPicPr>
          <p:cNvPr id="6" name="Picture 2" descr="Argent Gazon"/>
          <p:cNvPicPr>
            <a:picLocks noChangeAspect="1" noChangeArrowheads="1"/>
          </p:cNvPicPr>
          <p:nvPr>
            <p:custDataLst>
              <p:tags r:id="rId4"/>
            </p:custDataLst>
          </p:nvPr>
        </p:nvPicPr>
        <p:blipFill>
          <a:blip r:embed="rId11">
            <a:extLst>
              <a:ext uri="{28A0092B-C50C-407E-A947-70E740481C1C}">
                <a14:useLocalDpi xmlns:a14="http://schemas.microsoft.com/office/drawing/2010/main" val="0"/>
              </a:ext>
            </a:extLst>
          </a:blip>
          <a:srcRect/>
          <a:stretch>
            <a:fillRect/>
          </a:stretch>
        </p:blipFill>
        <p:spPr bwMode="auto">
          <a:xfrm>
            <a:off x="3352800" y="4602192"/>
            <a:ext cx="2590800" cy="2081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54340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15"/>
            <p:custDataLst>
              <p:tags r:id="rId1"/>
            </p:custDataLst>
          </p:nvPr>
        </p:nvSpPr>
        <p:spPr>
          <a:xfrm>
            <a:off x="428625" y="1295400"/>
            <a:ext cx="8286750" cy="4572000"/>
          </a:xfrm>
        </p:spPr>
        <p:txBody>
          <a:bodyPr/>
          <a:lstStyle/>
          <a:p>
            <a:pPr marL="0" indent="0" algn="ctr">
              <a:buNone/>
            </a:pPr>
            <a:endParaRPr lang="fr-CA" sz="3200" b="1" dirty="0" smtClean="0">
              <a:solidFill>
                <a:schemeClr val="tx1">
                  <a:lumMod val="50000"/>
                  <a:lumOff val="50000"/>
                </a:schemeClr>
              </a:solidFill>
            </a:endParaRPr>
          </a:p>
          <a:p>
            <a:pPr marL="0" indent="0" algn="ctr">
              <a:lnSpc>
                <a:spcPct val="100000"/>
              </a:lnSpc>
              <a:buNone/>
            </a:pPr>
            <a:r>
              <a:rPr lang="fr-CA" sz="4000" b="1" dirty="0" smtClean="0">
                <a:solidFill>
                  <a:schemeClr val="tx1">
                    <a:lumMod val="50000"/>
                    <a:lumOff val="50000"/>
                  </a:schemeClr>
                </a:solidFill>
              </a:rPr>
              <a:t>Un regard sur le développement durable et le secteur d’activité</a:t>
            </a:r>
          </a:p>
          <a:p>
            <a:pPr marL="0" indent="0" algn="ctr">
              <a:lnSpc>
                <a:spcPct val="100000"/>
              </a:lnSpc>
              <a:buNone/>
            </a:pPr>
            <a:r>
              <a:rPr lang="fr-CA" sz="4000" b="1" dirty="0" smtClean="0">
                <a:solidFill>
                  <a:schemeClr val="tx1">
                    <a:lumMod val="50000"/>
                    <a:lumOff val="50000"/>
                  </a:schemeClr>
                </a:solidFill>
              </a:rPr>
              <a:t> </a:t>
            </a:r>
            <a:endParaRPr lang="fr-CA" sz="4000" b="1" dirty="0" smtClean="0">
              <a:solidFill>
                <a:srgbClr val="FF0000"/>
              </a:solidFill>
            </a:endParaRPr>
          </a:p>
          <a:p>
            <a:pPr algn="ctr"/>
            <a:endParaRPr lang="fr-CA" dirty="0">
              <a:solidFill>
                <a:schemeClr val="tx1">
                  <a:lumMod val="50000"/>
                  <a:lumOff val="50000"/>
                </a:schemeClr>
              </a:solidFill>
            </a:endParaRPr>
          </a:p>
        </p:txBody>
      </p:sp>
      <p:pic>
        <p:nvPicPr>
          <p:cNvPr id="5" name="Picture 2"/>
          <p:cNvPicPr>
            <a:picLocks noChangeAspect="1" noChangeArrowheads="1"/>
          </p:cNvPicPr>
          <p:nvPr>
            <p:custDataLst>
              <p:tags r:id="rId2"/>
            </p:custDataLst>
          </p:nvPr>
        </p:nvPicPr>
        <p:blipFill>
          <a:blip r:embed="rId5" cstate="print">
            <a:extLst>
              <a:ext uri="{28A0092B-C50C-407E-A947-70E740481C1C}">
                <a14:useLocalDpi xmlns:a14="http://schemas.microsoft.com/office/drawing/2010/main" val="0"/>
              </a:ext>
            </a:extLst>
          </a:blip>
          <a:srcRect/>
          <a:stretch>
            <a:fillRect/>
          </a:stretch>
        </p:blipFill>
        <p:spPr bwMode="auto">
          <a:xfrm>
            <a:off x="2667000" y="3276600"/>
            <a:ext cx="4038600" cy="2990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1430422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custDataLst>
              <p:tags r:id="rId1"/>
            </p:custDataLst>
          </p:nvPr>
        </p:nvSpPr>
        <p:spPr>
          <a:xfrm>
            <a:off x="457200" y="228600"/>
            <a:ext cx="8229600" cy="796908"/>
          </a:xfrm>
        </p:spPr>
        <p:txBody>
          <a:bodyPr/>
          <a:lstStyle/>
          <a:p>
            <a:r>
              <a:rPr lang="fr-CA" sz="3200" dirty="0" smtClean="0"/>
              <a:t>Les faits saillants du secteur d’activité</a:t>
            </a:r>
            <a:endParaRPr lang="fr-CA" sz="3200" dirty="0"/>
          </a:p>
        </p:txBody>
      </p:sp>
      <p:sp>
        <p:nvSpPr>
          <p:cNvPr id="5" name="Espace réservé du texte 4"/>
          <p:cNvSpPr>
            <a:spLocks noGrp="1"/>
          </p:cNvSpPr>
          <p:nvPr>
            <p:ph type="body" sz="quarter" idx="15"/>
            <p:custDataLst>
              <p:tags r:id="rId2"/>
            </p:custDataLst>
          </p:nvPr>
        </p:nvSpPr>
        <p:spPr>
          <a:xfrm>
            <a:off x="381000" y="1219200"/>
            <a:ext cx="8763000" cy="5638800"/>
          </a:xfrm>
        </p:spPr>
        <p:txBody>
          <a:bodyPr>
            <a:normAutofit fontScale="85000" lnSpcReduction="20000"/>
          </a:bodyPr>
          <a:lstStyle/>
          <a:p>
            <a:pPr marL="0" indent="0">
              <a:lnSpc>
                <a:spcPct val="120000"/>
              </a:lnSpc>
              <a:buNone/>
            </a:pPr>
            <a:r>
              <a:rPr lang="fr-CA" dirty="0" smtClean="0">
                <a:solidFill>
                  <a:srgbClr val="FF0000"/>
                </a:solidFill>
              </a:rPr>
              <a:t>À remplir : plusieurs visuels possibles (s’inspirer d’études, d’articles, etc.).</a:t>
            </a:r>
          </a:p>
          <a:p>
            <a:pPr>
              <a:lnSpc>
                <a:spcPct val="120000"/>
              </a:lnSpc>
            </a:pPr>
            <a:r>
              <a:rPr lang="fr-CA" dirty="0" smtClean="0">
                <a:solidFill>
                  <a:srgbClr val="FF0000"/>
                </a:solidFill>
              </a:rPr>
              <a:t>Relater les faits historiques du secteur.</a:t>
            </a:r>
          </a:p>
          <a:p>
            <a:pPr>
              <a:lnSpc>
                <a:spcPct val="120000"/>
              </a:lnSpc>
            </a:pPr>
            <a:r>
              <a:rPr lang="fr-CA" dirty="0" smtClean="0">
                <a:solidFill>
                  <a:srgbClr val="FF0000"/>
                </a:solidFill>
              </a:rPr>
              <a:t>Nommer </a:t>
            </a:r>
            <a:r>
              <a:rPr lang="fr-CA" dirty="0">
                <a:solidFill>
                  <a:srgbClr val="FF0000"/>
                </a:solidFill>
              </a:rPr>
              <a:t>l</a:t>
            </a:r>
            <a:r>
              <a:rPr lang="fr-CA" dirty="0" smtClean="0">
                <a:solidFill>
                  <a:srgbClr val="FF0000"/>
                </a:solidFill>
              </a:rPr>
              <a:t>es points forts qui ont contribué à l’évolution du secteur en matière de développement durable (bonnes pratiques, pratiques décriées, etc.).</a:t>
            </a:r>
          </a:p>
          <a:p>
            <a:pPr>
              <a:lnSpc>
                <a:spcPct val="120000"/>
              </a:lnSpc>
            </a:pPr>
            <a:r>
              <a:rPr lang="fr-CA" dirty="0" smtClean="0">
                <a:solidFill>
                  <a:srgbClr val="FF0000"/>
                </a:solidFill>
              </a:rPr>
              <a:t>Déterminer les grands enjeux du secteur pour les prochaines années.</a:t>
            </a:r>
          </a:p>
          <a:p>
            <a:pPr>
              <a:lnSpc>
                <a:spcPct val="120000"/>
              </a:lnSpc>
            </a:pPr>
            <a:r>
              <a:rPr lang="fr-CA" dirty="0" smtClean="0">
                <a:solidFill>
                  <a:srgbClr val="FF0000"/>
                </a:solidFill>
              </a:rPr>
              <a:t>Parler de sa situation par rapport à d’autres secteurs. L’organisation est-elle derrière ou en avance en matière de DD?</a:t>
            </a:r>
          </a:p>
          <a:p>
            <a:pPr>
              <a:lnSpc>
                <a:spcPct val="120000"/>
              </a:lnSpc>
            </a:pPr>
            <a:r>
              <a:rPr lang="fr-CA" dirty="0" smtClean="0">
                <a:solidFill>
                  <a:srgbClr val="FF0000"/>
                </a:solidFill>
              </a:rPr>
              <a:t>Donner la perception du secteur dans le marché.</a:t>
            </a:r>
          </a:p>
          <a:p>
            <a:pPr>
              <a:lnSpc>
                <a:spcPct val="120000"/>
              </a:lnSpc>
            </a:pPr>
            <a:r>
              <a:rPr lang="fr-CA" dirty="0" smtClean="0">
                <a:solidFill>
                  <a:srgbClr val="FF0000"/>
                </a:solidFill>
              </a:rPr>
              <a:t>Toute information pertinente à transmettre.</a:t>
            </a:r>
            <a:endParaRPr lang="fr-CA" dirty="0">
              <a:solidFill>
                <a:srgbClr val="FF0000"/>
              </a:solidFill>
            </a:endParaRPr>
          </a:p>
        </p:txBody>
      </p:sp>
    </p:spTree>
    <p:extLst>
      <p:ext uri="{BB962C8B-B14F-4D97-AF65-F5344CB8AC3E}">
        <p14:creationId xmlns:p14="http://schemas.microsoft.com/office/powerpoint/2010/main" val="71346130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609600" y="228600"/>
            <a:ext cx="7786742" cy="796908"/>
          </a:xfrm>
        </p:spPr>
        <p:txBody>
          <a:bodyPr/>
          <a:lstStyle/>
          <a:p>
            <a:r>
              <a:rPr lang="fr-CA" sz="3200" dirty="0" smtClean="0"/>
              <a:t>Que pensent les parties prenantes du secteur?</a:t>
            </a:r>
            <a:endParaRPr lang="fr-CA" sz="3200" dirty="0"/>
          </a:p>
        </p:txBody>
      </p:sp>
      <p:sp>
        <p:nvSpPr>
          <p:cNvPr id="3" name="Espace réservé du texte 2"/>
          <p:cNvSpPr>
            <a:spLocks noGrp="1"/>
          </p:cNvSpPr>
          <p:nvPr>
            <p:ph type="body" sz="quarter" idx="15"/>
            <p:custDataLst>
              <p:tags r:id="rId2"/>
            </p:custDataLst>
          </p:nvPr>
        </p:nvSpPr>
        <p:spPr>
          <a:xfrm>
            <a:off x="457200" y="1438275"/>
            <a:ext cx="8286750" cy="3857625"/>
          </a:xfrm>
        </p:spPr>
        <p:txBody>
          <a:bodyPr/>
          <a:lstStyle/>
          <a:p>
            <a:pPr marL="0" indent="0">
              <a:buNone/>
            </a:pPr>
            <a:r>
              <a:rPr lang="fr-CA" dirty="0" smtClean="0">
                <a:solidFill>
                  <a:schemeClr val="tx1">
                    <a:lumMod val="50000"/>
                    <a:lumOff val="50000"/>
                  </a:schemeClr>
                </a:solidFill>
              </a:rPr>
              <a:t>Quelles sont les attentes qui ont été exprimées par rapport à votre secteur d’activités :</a:t>
            </a:r>
          </a:p>
          <a:p>
            <a:pPr marL="0" indent="0">
              <a:buNone/>
            </a:pPr>
            <a:endParaRPr lang="fr-CA" dirty="0" smtClean="0">
              <a:solidFill>
                <a:schemeClr val="tx1">
                  <a:lumMod val="50000"/>
                  <a:lumOff val="50000"/>
                </a:schemeClr>
              </a:solidFill>
            </a:endParaRPr>
          </a:p>
          <a:p>
            <a:r>
              <a:rPr lang="fr-CA" dirty="0">
                <a:solidFill>
                  <a:schemeClr val="tx1">
                    <a:lumMod val="50000"/>
                    <a:lumOff val="50000"/>
                  </a:schemeClr>
                </a:solidFill>
              </a:rPr>
              <a:t>d</a:t>
            </a:r>
            <a:r>
              <a:rPr lang="fr-CA" dirty="0" smtClean="0">
                <a:solidFill>
                  <a:schemeClr val="tx1">
                    <a:lumMod val="50000"/>
                    <a:lumOff val="50000"/>
                  </a:schemeClr>
                </a:solidFill>
              </a:rPr>
              <a:t>u côté économique?</a:t>
            </a:r>
          </a:p>
          <a:p>
            <a:r>
              <a:rPr lang="fr-CA" dirty="0">
                <a:solidFill>
                  <a:schemeClr val="tx1">
                    <a:lumMod val="50000"/>
                    <a:lumOff val="50000"/>
                  </a:schemeClr>
                </a:solidFill>
              </a:rPr>
              <a:t>e</a:t>
            </a:r>
            <a:r>
              <a:rPr lang="fr-CA" dirty="0" smtClean="0">
                <a:solidFill>
                  <a:schemeClr val="tx1">
                    <a:lumMod val="50000"/>
                    <a:lumOff val="50000"/>
                  </a:schemeClr>
                </a:solidFill>
              </a:rPr>
              <a:t>n matière d’environnement?</a:t>
            </a:r>
          </a:p>
          <a:p>
            <a:r>
              <a:rPr lang="fr-CA" dirty="0">
                <a:solidFill>
                  <a:schemeClr val="tx1">
                    <a:lumMod val="50000"/>
                    <a:lumOff val="50000"/>
                  </a:schemeClr>
                </a:solidFill>
              </a:rPr>
              <a:t>d</a:t>
            </a:r>
            <a:r>
              <a:rPr lang="fr-CA" dirty="0" smtClean="0">
                <a:solidFill>
                  <a:schemeClr val="tx1">
                    <a:lumMod val="50000"/>
                    <a:lumOff val="50000"/>
                  </a:schemeClr>
                </a:solidFill>
              </a:rPr>
              <a:t>u côté social?</a:t>
            </a:r>
            <a:endParaRPr lang="fr-CA" dirty="0">
              <a:solidFill>
                <a:schemeClr val="tx1">
                  <a:lumMod val="50000"/>
                  <a:lumOff val="50000"/>
                </a:schemeClr>
              </a:solidFill>
            </a:endParaRPr>
          </a:p>
        </p:txBody>
      </p:sp>
      <p:pic>
        <p:nvPicPr>
          <p:cNvPr id="4" name="Picture 2"/>
          <p:cNvPicPr>
            <a:picLocks noChangeAspect="1" noChangeArrowheads="1"/>
          </p:cNvPicPr>
          <p:nvPr>
            <p:custDataLst>
              <p:tags r:id="rId3"/>
            </p:custDataLst>
          </p:nvPr>
        </p:nvPicPr>
        <p:blipFill>
          <a:blip r:embed="rId6">
            <a:extLst>
              <a:ext uri="{28A0092B-C50C-407E-A947-70E740481C1C}">
                <a14:useLocalDpi xmlns:a14="http://schemas.microsoft.com/office/drawing/2010/main" val="0"/>
              </a:ext>
            </a:extLst>
          </a:blip>
          <a:srcRect/>
          <a:stretch>
            <a:fillRect/>
          </a:stretch>
        </p:blipFill>
        <p:spPr bwMode="auto">
          <a:xfrm>
            <a:off x="4038600" y="4114800"/>
            <a:ext cx="3048000"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0908458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p:cNvSpPr>
            <a:spLocks noGrp="1"/>
          </p:cNvSpPr>
          <p:nvPr>
            <p:ph type="body" sz="quarter" idx="15"/>
            <p:custDataLst>
              <p:tags r:id="rId1"/>
            </p:custDataLst>
          </p:nvPr>
        </p:nvSpPr>
        <p:spPr>
          <a:xfrm>
            <a:off x="428625" y="1571612"/>
            <a:ext cx="8286750" cy="3990988"/>
          </a:xfrm>
        </p:spPr>
        <p:txBody>
          <a:bodyPr/>
          <a:lstStyle/>
          <a:p>
            <a:pPr marL="0" indent="0" algn="ctr">
              <a:lnSpc>
                <a:spcPct val="100000"/>
              </a:lnSpc>
              <a:buNone/>
            </a:pPr>
            <a:r>
              <a:rPr lang="fr-CA" sz="4000" b="1" dirty="0" smtClean="0">
                <a:solidFill>
                  <a:schemeClr val="tx1">
                    <a:lumMod val="50000"/>
                    <a:lumOff val="50000"/>
                  </a:schemeClr>
                </a:solidFill>
              </a:rPr>
              <a:t>Les bénéfices du </a:t>
            </a:r>
          </a:p>
          <a:p>
            <a:pPr marL="0" indent="0" algn="ctr">
              <a:lnSpc>
                <a:spcPct val="100000"/>
              </a:lnSpc>
              <a:buNone/>
            </a:pPr>
            <a:r>
              <a:rPr lang="fr-CA" sz="4000" b="1" dirty="0" smtClean="0">
                <a:solidFill>
                  <a:schemeClr val="tx1">
                    <a:lumMod val="50000"/>
                    <a:lumOff val="50000"/>
                  </a:schemeClr>
                </a:solidFill>
              </a:rPr>
              <a:t>développement durable pour </a:t>
            </a:r>
          </a:p>
          <a:p>
            <a:pPr marL="0" indent="0" algn="ctr">
              <a:lnSpc>
                <a:spcPct val="100000"/>
              </a:lnSpc>
              <a:buNone/>
            </a:pPr>
            <a:r>
              <a:rPr lang="fr-CA" sz="4000" b="1" dirty="0" smtClean="0">
                <a:solidFill>
                  <a:schemeClr val="tx1">
                    <a:lumMod val="50000"/>
                    <a:lumOff val="50000"/>
                  </a:schemeClr>
                </a:solidFill>
              </a:rPr>
              <a:t>l’organisation</a:t>
            </a:r>
          </a:p>
          <a:p>
            <a:pPr marL="0" indent="0" algn="ctr">
              <a:lnSpc>
                <a:spcPct val="100000"/>
              </a:lnSpc>
              <a:buNone/>
            </a:pPr>
            <a:endParaRPr lang="fr-CA" sz="4000" b="1" dirty="0">
              <a:solidFill>
                <a:schemeClr val="tx1">
                  <a:lumMod val="50000"/>
                  <a:lumOff val="50000"/>
                </a:schemeClr>
              </a:solidFill>
            </a:endParaRPr>
          </a:p>
          <a:p>
            <a:pPr marL="0" indent="0" algn="ctr">
              <a:lnSpc>
                <a:spcPct val="100000"/>
              </a:lnSpc>
              <a:buNone/>
            </a:pPr>
            <a:endParaRPr lang="fr-CA" sz="4000" b="1" dirty="0">
              <a:solidFill>
                <a:schemeClr val="tx1">
                  <a:lumMod val="50000"/>
                  <a:lumOff val="50000"/>
                </a:schemeClr>
              </a:solidFill>
            </a:endParaRPr>
          </a:p>
        </p:txBody>
      </p:sp>
      <p:pic>
        <p:nvPicPr>
          <p:cNvPr id="2050" name="Picture 2" descr="C:\Users\CraigF\AppData\Local\Microsoft\Windows\Temporary Internet Files\Content.IE5\ZT7DHB86\MC900297157[1].wmf"/>
          <p:cNvPicPr>
            <a:picLocks noChangeAspect="1" noChangeArrowheads="1"/>
          </p:cNvPicPr>
          <p:nvPr>
            <p:custDataLst>
              <p:tags r:id="rId2"/>
            </p:custDataLst>
          </p:nvPr>
        </p:nvPicPr>
        <p:blipFill>
          <a:blip r:embed="rId5" cstate="print">
            <a:extLst>
              <a:ext uri="{28A0092B-C50C-407E-A947-70E740481C1C}">
                <a14:useLocalDpi xmlns:a14="http://schemas.microsoft.com/office/drawing/2010/main" val="0"/>
              </a:ext>
            </a:extLst>
          </a:blip>
          <a:srcRect/>
          <a:stretch>
            <a:fillRect/>
          </a:stretch>
        </p:blipFill>
        <p:spPr bwMode="auto">
          <a:xfrm>
            <a:off x="3505200" y="3733801"/>
            <a:ext cx="2362200" cy="1525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727839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304800" y="34506"/>
            <a:ext cx="8672211" cy="796908"/>
          </a:xfrm>
        </p:spPr>
        <p:txBody>
          <a:bodyPr>
            <a:noAutofit/>
          </a:bodyPr>
          <a:lstStyle/>
          <a:p>
            <a:r>
              <a:rPr lang="fr-CA" sz="3200" dirty="0" smtClean="0"/>
              <a:t>Exercice – Quels seraient les bénéfices souhaités pour l’organisation?</a:t>
            </a:r>
            <a:endParaRPr lang="fr-CA" sz="3200" dirty="0"/>
          </a:p>
        </p:txBody>
      </p:sp>
      <p:pic>
        <p:nvPicPr>
          <p:cNvPr id="4" name="Picture 4" descr="C:\Users\CraigF\AppData\Local\Microsoft\Windows\Temporary Internet Files\Content.IE5\NZQ05CAH\MC900439820[1].png"/>
          <p:cNvPicPr>
            <a:picLocks noChangeAspect="1" noChangeArrowheads="1"/>
          </p:cNvPicPr>
          <p:nvPr>
            <p:custDataLst>
              <p:tags r:id="rId2"/>
            </p:custDataLst>
          </p:nvPr>
        </p:nvPicPr>
        <p:blipFill>
          <a:blip r:embed="rId11">
            <a:extLst>
              <a:ext uri="{28A0092B-C50C-407E-A947-70E740481C1C}">
                <a14:useLocalDpi xmlns:a14="http://schemas.microsoft.com/office/drawing/2010/main" val="0"/>
              </a:ext>
            </a:extLst>
          </a:blip>
          <a:srcRect/>
          <a:stretch>
            <a:fillRect/>
          </a:stretch>
        </p:blipFill>
        <p:spPr bwMode="auto">
          <a:xfrm>
            <a:off x="2917783" y="5547497"/>
            <a:ext cx="1197018" cy="1197018"/>
          </a:xfrm>
          <a:prstGeom prst="rect">
            <a:avLst/>
          </a:prstGeom>
          <a:noFill/>
          <a:extLst>
            <a:ext uri="{909E8E84-426E-40DD-AFC4-6F175D3DCCD1}">
              <a14:hiddenFill xmlns:a14="http://schemas.microsoft.com/office/drawing/2010/main">
                <a:solidFill>
                  <a:srgbClr val="FFFFFF"/>
                </a:solidFill>
              </a14:hiddenFill>
            </a:ext>
          </a:extLst>
        </p:spPr>
      </p:pic>
      <p:sp>
        <p:nvSpPr>
          <p:cNvPr id="5" name="ZoneTexte 4"/>
          <p:cNvSpPr txBox="1"/>
          <p:nvPr>
            <p:custDataLst>
              <p:tags r:id="rId3"/>
            </p:custDataLst>
          </p:nvPr>
        </p:nvSpPr>
        <p:spPr>
          <a:xfrm>
            <a:off x="2252241" y="4937707"/>
            <a:ext cx="3145211" cy="707886"/>
          </a:xfrm>
          <a:prstGeom prst="rect">
            <a:avLst/>
          </a:prstGeom>
          <a:noFill/>
        </p:spPr>
        <p:txBody>
          <a:bodyPr wrap="square" rtlCol="0">
            <a:spAutoFit/>
          </a:bodyPr>
          <a:lstStyle/>
          <a:p>
            <a:r>
              <a:rPr lang="fr-CA" sz="2000" b="1" dirty="0" smtClean="0">
                <a:solidFill>
                  <a:schemeClr val="tx1">
                    <a:lumMod val="50000"/>
                    <a:lumOff val="50000"/>
                  </a:schemeClr>
                </a:solidFill>
              </a:rPr>
              <a:t>Sous-groupes de quatre personnes</a:t>
            </a:r>
            <a:endParaRPr lang="fr-CA" sz="2000" b="1" dirty="0">
              <a:solidFill>
                <a:schemeClr val="tx1">
                  <a:lumMod val="50000"/>
                  <a:lumOff val="50000"/>
                </a:schemeClr>
              </a:solidFill>
            </a:endParaRPr>
          </a:p>
        </p:txBody>
      </p:sp>
      <p:pic>
        <p:nvPicPr>
          <p:cNvPr id="19458" name="Picture 2"/>
          <p:cNvPicPr>
            <a:picLocks noChangeAspect="1" noChangeArrowheads="1"/>
          </p:cNvPicPr>
          <p:nvPr>
            <p:custDataLst>
              <p:tags r:id="rId4"/>
            </p:custDataLst>
          </p:nvPr>
        </p:nvPicPr>
        <p:blipFill>
          <a:blip r:embed="rId12">
            <a:extLst>
              <a:ext uri="{28A0092B-C50C-407E-A947-70E740481C1C}">
                <a14:useLocalDpi xmlns:a14="http://schemas.microsoft.com/office/drawing/2010/main" val="0"/>
              </a:ext>
            </a:extLst>
          </a:blip>
          <a:srcRect/>
          <a:stretch>
            <a:fillRect/>
          </a:stretch>
        </p:blipFill>
        <p:spPr bwMode="auto">
          <a:xfrm>
            <a:off x="304800" y="4658400"/>
            <a:ext cx="1766844" cy="1266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ZoneTexte 5"/>
          <p:cNvSpPr txBox="1"/>
          <p:nvPr>
            <p:custDataLst>
              <p:tags r:id="rId5"/>
            </p:custDataLst>
          </p:nvPr>
        </p:nvSpPr>
        <p:spPr>
          <a:xfrm>
            <a:off x="4114800" y="5660982"/>
            <a:ext cx="4952999" cy="707886"/>
          </a:xfrm>
          <a:prstGeom prst="rect">
            <a:avLst/>
          </a:prstGeom>
          <a:noFill/>
        </p:spPr>
        <p:txBody>
          <a:bodyPr wrap="square" rtlCol="0">
            <a:spAutoFit/>
          </a:bodyPr>
          <a:lstStyle/>
          <a:p>
            <a:r>
              <a:rPr lang="fr-CA" sz="2000" b="1" dirty="0" smtClean="0">
                <a:solidFill>
                  <a:schemeClr val="tx1">
                    <a:lumMod val="50000"/>
                    <a:lumOff val="50000"/>
                  </a:schemeClr>
                </a:solidFill>
              </a:rPr>
              <a:t>Dix minutes de discussion en groupes</a:t>
            </a:r>
          </a:p>
          <a:p>
            <a:r>
              <a:rPr lang="fr-CA" sz="2000" b="1" dirty="0" smtClean="0">
                <a:solidFill>
                  <a:schemeClr val="tx1">
                    <a:lumMod val="50000"/>
                    <a:lumOff val="50000"/>
                  </a:schemeClr>
                </a:solidFill>
              </a:rPr>
              <a:t>Dix minutes de partage en plénière</a:t>
            </a:r>
            <a:endParaRPr lang="fr-CA" sz="2000" b="1" dirty="0">
              <a:solidFill>
                <a:schemeClr val="tx1">
                  <a:lumMod val="50000"/>
                  <a:lumOff val="50000"/>
                </a:schemeClr>
              </a:solidFill>
            </a:endParaRPr>
          </a:p>
        </p:txBody>
      </p:sp>
      <p:pic>
        <p:nvPicPr>
          <p:cNvPr id="19459" name="Picture 3"/>
          <p:cNvPicPr>
            <a:picLocks noChangeAspect="1" noChangeArrowheads="1"/>
          </p:cNvPicPr>
          <p:nvPr>
            <p:custDataLst>
              <p:tags r:id="rId6"/>
            </p:custDataLst>
          </p:nvPr>
        </p:nvPicPr>
        <p:blipFill>
          <a:blip r:embed="rId13">
            <a:duotone>
              <a:schemeClr val="accent5">
                <a:shade val="45000"/>
                <a:satMod val="135000"/>
              </a:schemeClr>
              <a:prstClr val="white"/>
            </a:duotone>
            <a:extLst>
              <a:ext uri="{BEBA8EAE-BF5A-486C-A8C5-ECC9F3942E4B}">
                <a14:imgProps xmlns:a14="http://schemas.microsoft.com/office/drawing/2010/main">
                  <a14:imgLayer r:embed="rId1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682415" y="1011063"/>
            <a:ext cx="6013785" cy="3123698"/>
          </a:xfrm>
          <a:prstGeom prst="rect">
            <a:avLst/>
          </a:prstGeom>
          <a:noFill/>
          <a:ln>
            <a:noFill/>
          </a:ln>
          <a:effectLst/>
          <a:scene3d>
            <a:camera prst="orthographicFront"/>
            <a:lightRig rig="threePt" dir="t"/>
          </a:scene3d>
          <a:sp3d contourW="12700">
            <a:contourClr>
              <a:schemeClr val="tx1">
                <a:lumMod val="50000"/>
                <a:lumOff val="50000"/>
              </a:schemeClr>
            </a:contourClr>
          </a:sp3d>
        </p:spPr>
      </p:pic>
      <p:sp>
        <p:nvSpPr>
          <p:cNvPr id="7" name="ZoneTexte 6"/>
          <p:cNvSpPr txBox="1"/>
          <p:nvPr>
            <p:custDataLst>
              <p:tags r:id="rId7"/>
            </p:custDataLst>
          </p:nvPr>
        </p:nvSpPr>
        <p:spPr>
          <a:xfrm>
            <a:off x="804613" y="1353279"/>
            <a:ext cx="1128411" cy="2308324"/>
          </a:xfrm>
          <a:prstGeom prst="rect">
            <a:avLst/>
          </a:prstGeom>
          <a:noFill/>
        </p:spPr>
        <p:txBody>
          <a:bodyPr wrap="square" rtlCol="0">
            <a:spAutoFit/>
          </a:bodyPr>
          <a:lstStyle/>
          <a:p>
            <a:r>
              <a:rPr lang="fr-CA" sz="1600" b="1" dirty="0" smtClean="0">
                <a:solidFill>
                  <a:schemeClr val="tx1">
                    <a:lumMod val="50000"/>
                    <a:lumOff val="50000"/>
                  </a:schemeClr>
                </a:solidFill>
              </a:rPr>
              <a:t>HAUT</a:t>
            </a:r>
          </a:p>
          <a:p>
            <a:endParaRPr lang="fr-CA" sz="1600" b="1" dirty="0">
              <a:solidFill>
                <a:schemeClr val="tx1">
                  <a:lumMod val="50000"/>
                  <a:lumOff val="50000"/>
                </a:schemeClr>
              </a:solidFill>
            </a:endParaRPr>
          </a:p>
          <a:p>
            <a:endParaRPr lang="fr-CA" sz="1600" b="1" dirty="0" smtClean="0">
              <a:solidFill>
                <a:schemeClr val="tx1">
                  <a:lumMod val="50000"/>
                  <a:lumOff val="50000"/>
                </a:schemeClr>
              </a:solidFill>
            </a:endParaRPr>
          </a:p>
          <a:p>
            <a:endParaRPr lang="fr-CA" sz="1600" b="1" dirty="0">
              <a:solidFill>
                <a:schemeClr val="tx1">
                  <a:lumMod val="50000"/>
                  <a:lumOff val="50000"/>
                </a:schemeClr>
              </a:solidFill>
            </a:endParaRPr>
          </a:p>
          <a:p>
            <a:r>
              <a:rPr lang="fr-CA" sz="1600" b="1" dirty="0" smtClean="0">
                <a:solidFill>
                  <a:schemeClr val="tx1">
                    <a:lumMod val="50000"/>
                    <a:lumOff val="50000"/>
                  </a:schemeClr>
                </a:solidFill>
              </a:rPr>
              <a:t>MOYEN</a:t>
            </a:r>
          </a:p>
          <a:p>
            <a:endParaRPr lang="fr-CA" sz="1600" b="1" dirty="0">
              <a:solidFill>
                <a:schemeClr val="tx1">
                  <a:lumMod val="50000"/>
                  <a:lumOff val="50000"/>
                </a:schemeClr>
              </a:solidFill>
            </a:endParaRPr>
          </a:p>
          <a:p>
            <a:endParaRPr lang="fr-CA" sz="1600" b="1" dirty="0" smtClean="0">
              <a:solidFill>
                <a:schemeClr val="tx1">
                  <a:lumMod val="50000"/>
                  <a:lumOff val="50000"/>
                </a:schemeClr>
              </a:solidFill>
            </a:endParaRPr>
          </a:p>
          <a:p>
            <a:endParaRPr lang="fr-CA" sz="1600" b="1" dirty="0" smtClean="0">
              <a:solidFill>
                <a:schemeClr val="tx1">
                  <a:lumMod val="50000"/>
                  <a:lumOff val="50000"/>
                </a:schemeClr>
              </a:solidFill>
            </a:endParaRPr>
          </a:p>
          <a:p>
            <a:r>
              <a:rPr lang="fr-CA" sz="1600" b="1" dirty="0" smtClean="0">
                <a:solidFill>
                  <a:schemeClr val="tx1">
                    <a:lumMod val="50000"/>
                    <a:lumOff val="50000"/>
                  </a:schemeClr>
                </a:solidFill>
              </a:rPr>
              <a:t>PEU</a:t>
            </a:r>
            <a:endParaRPr lang="fr-CA" sz="1600" b="1" dirty="0">
              <a:solidFill>
                <a:schemeClr val="tx1">
                  <a:lumMod val="50000"/>
                  <a:lumOff val="50000"/>
                </a:schemeClr>
              </a:solidFill>
            </a:endParaRPr>
          </a:p>
        </p:txBody>
      </p:sp>
      <p:sp>
        <p:nvSpPr>
          <p:cNvPr id="10" name="ZoneTexte 9"/>
          <p:cNvSpPr txBox="1"/>
          <p:nvPr>
            <p:custDataLst>
              <p:tags r:id="rId8"/>
            </p:custDataLst>
          </p:nvPr>
        </p:nvSpPr>
        <p:spPr>
          <a:xfrm>
            <a:off x="7848600" y="1280250"/>
            <a:ext cx="1128411" cy="2308324"/>
          </a:xfrm>
          <a:prstGeom prst="rect">
            <a:avLst/>
          </a:prstGeom>
          <a:noFill/>
        </p:spPr>
        <p:txBody>
          <a:bodyPr wrap="square" rtlCol="0">
            <a:spAutoFit/>
          </a:bodyPr>
          <a:lstStyle/>
          <a:p>
            <a:r>
              <a:rPr lang="fr-CA" sz="1600" b="1" dirty="0" smtClean="0">
                <a:solidFill>
                  <a:schemeClr val="tx1">
                    <a:lumMod val="50000"/>
                    <a:lumOff val="50000"/>
                  </a:schemeClr>
                </a:solidFill>
              </a:rPr>
              <a:t>HAUT</a:t>
            </a:r>
          </a:p>
          <a:p>
            <a:endParaRPr lang="fr-CA" sz="1600" b="1" dirty="0">
              <a:solidFill>
                <a:schemeClr val="tx1">
                  <a:lumMod val="50000"/>
                  <a:lumOff val="50000"/>
                </a:schemeClr>
              </a:solidFill>
            </a:endParaRPr>
          </a:p>
          <a:p>
            <a:endParaRPr lang="fr-CA" sz="1600" b="1" dirty="0" smtClean="0">
              <a:solidFill>
                <a:schemeClr val="tx1">
                  <a:lumMod val="50000"/>
                  <a:lumOff val="50000"/>
                </a:schemeClr>
              </a:solidFill>
            </a:endParaRPr>
          </a:p>
          <a:p>
            <a:endParaRPr lang="fr-CA" sz="1600" b="1" dirty="0">
              <a:solidFill>
                <a:schemeClr val="tx1">
                  <a:lumMod val="50000"/>
                  <a:lumOff val="50000"/>
                </a:schemeClr>
              </a:solidFill>
            </a:endParaRPr>
          </a:p>
          <a:p>
            <a:r>
              <a:rPr lang="fr-CA" sz="1600" b="1" dirty="0" smtClean="0">
                <a:solidFill>
                  <a:schemeClr val="tx1">
                    <a:lumMod val="50000"/>
                    <a:lumOff val="50000"/>
                  </a:schemeClr>
                </a:solidFill>
              </a:rPr>
              <a:t>MOYEN</a:t>
            </a:r>
          </a:p>
          <a:p>
            <a:endParaRPr lang="fr-CA" sz="1600" b="1" dirty="0">
              <a:solidFill>
                <a:schemeClr val="tx1">
                  <a:lumMod val="50000"/>
                  <a:lumOff val="50000"/>
                </a:schemeClr>
              </a:solidFill>
            </a:endParaRPr>
          </a:p>
          <a:p>
            <a:endParaRPr lang="fr-CA" sz="1600" b="1" dirty="0" smtClean="0">
              <a:solidFill>
                <a:schemeClr val="tx1">
                  <a:lumMod val="50000"/>
                  <a:lumOff val="50000"/>
                </a:schemeClr>
              </a:solidFill>
            </a:endParaRPr>
          </a:p>
          <a:p>
            <a:endParaRPr lang="fr-CA" sz="1600" b="1" dirty="0" smtClean="0">
              <a:solidFill>
                <a:schemeClr val="tx1">
                  <a:lumMod val="50000"/>
                  <a:lumOff val="50000"/>
                </a:schemeClr>
              </a:solidFill>
            </a:endParaRPr>
          </a:p>
          <a:p>
            <a:r>
              <a:rPr lang="fr-CA" sz="1600" b="1" dirty="0" smtClean="0">
                <a:solidFill>
                  <a:schemeClr val="tx1">
                    <a:lumMod val="50000"/>
                    <a:lumOff val="50000"/>
                  </a:schemeClr>
                </a:solidFill>
              </a:rPr>
              <a:t>PEU</a:t>
            </a:r>
            <a:endParaRPr lang="fr-CA" sz="1600" b="1" dirty="0">
              <a:solidFill>
                <a:schemeClr val="tx1">
                  <a:lumMod val="50000"/>
                  <a:lumOff val="50000"/>
                </a:schemeClr>
              </a:solidFill>
            </a:endParaRPr>
          </a:p>
        </p:txBody>
      </p:sp>
    </p:spTree>
    <p:extLst>
      <p:ext uri="{BB962C8B-B14F-4D97-AF65-F5344CB8AC3E}">
        <p14:creationId xmlns:p14="http://schemas.microsoft.com/office/powerpoint/2010/main" val="207115738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p:cNvSpPr>
            <a:spLocks noGrp="1"/>
          </p:cNvSpPr>
          <p:nvPr>
            <p:ph type="body" sz="quarter" idx="15"/>
            <p:custDataLst>
              <p:tags r:id="rId1"/>
            </p:custDataLst>
          </p:nvPr>
        </p:nvSpPr>
        <p:spPr>
          <a:xfrm>
            <a:off x="457200" y="1905000"/>
            <a:ext cx="8286750" cy="3143245"/>
          </a:xfrm>
        </p:spPr>
        <p:txBody>
          <a:bodyPr/>
          <a:lstStyle/>
          <a:p>
            <a:pPr marL="0" indent="0">
              <a:buNone/>
            </a:pPr>
            <a:endParaRPr lang="fr-CA" dirty="0" smtClean="0"/>
          </a:p>
          <a:p>
            <a:pPr marL="0" indent="0" algn="ctr">
              <a:buNone/>
            </a:pPr>
            <a:r>
              <a:rPr lang="fr-CA" sz="4000" b="1" dirty="0" smtClean="0">
                <a:solidFill>
                  <a:schemeClr val="tx1">
                    <a:lumMod val="50000"/>
                    <a:lumOff val="50000"/>
                  </a:schemeClr>
                </a:solidFill>
              </a:rPr>
              <a:t>Les prochaines étapes</a:t>
            </a:r>
            <a:endParaRPr lang="fr-CA" sz="4000" b="1" dirty="0">
              <a:solidFill>
                <a:schemeClr val="tx1">
                  <a:lumMod val="50000"/>
                  <a:lumOff val="50000"/>
                </a:schemeClr>
              </a:solidFill>
            </a:endParaRPr>
          </a:p>
        </p:txBody>
      </p:sp>
      <p:pic>
        <p:nvPicPr>
          <p:cNvPr id="1026" name="Picture 2" descr="C:\Users\CraigF\AppData\Local\Microsoft\Windows\Temporary Internet Files\Content.IE5\NZQ05CAH\MC900295297[1].wmf"/>
          <p:cNvPicPr>
            <a:picLocks noChangeAspect="1" noChangeArrowheads="1"/>
          </p:cNvPicPr>
          <p:nvPr>
            <p:custDataLst>
              <p:tags r:id="rId2"/>
            </p:custDataLst>
          </p:nvPr>
        </p:nvPicPr>
        <p:blipFill>
          <a:blip r:embed="rId5" cstate="print">
            <a:extLst>
              <a:ext uri="{28A0092B-C50C-407E-A947-70E740481C1C}">
                <a14:useLocalDpi xmlns:a14="http://schemas.microsoft.com/office/drawing/2010/main" val="0"/>
              </a:ext>
            </a:extLst>
          </a:blip>
          <a:srcRect/>
          <a:stretch>
            <a:fillRect/>
          </a:stretch>
        </p:blipFill>
        <p:spPr bwMode="auto">
          <a:xfrm>
            <a:off x="3048000" y="3429000"/>
            <a:ext cx="3048000" cy="19042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972937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457200" y="214290"/>
            <a:ext cx="8258204" cy="796908"/>
          </a:xfrm>
        </p:spPr>
        <p:txBody>
          <a:bodyPr>
            <a:normAutofit/>
          </a:bodyPr>
          <a:lstStyle/>
          <a:p>
            <a:r>
              <a:rPr lang="fr-CA" sz="3200" dirty="0" smtClean="0"/>
              <a:t>Petit exercice </a:t>
            </a:r>
            <a:r>
              <a:rPr lang="fr-CA" sz="3200" dirty="0"/>
              <a:t>(</a:t>
            </a:r>
            <a:r>
              <a:rPr lang="fr-CA" sz="3200" dirty="0" smtClean="0"/>
              <a:t>équipes de deux)</a:t>
            </a:r>
            <a:endParaRPr lang="fr-CA" sz="3200" dirty="0"/>
          </a:p>
        </p:txBody>
      </p:sp>
      <p:pic>
        <p:nvPicPr>
          <p:cNvPr id="2051" name="Picture 3" descr="C:\Users\CraigF\AppData\Local\Microsoft\Windows\Temporary Internet Files\Content.IE5\ZT7DHB86\MP900424391[1].jpg"/>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1295400" y="1295400"/>
            <a:ext cx="6400800" cy="42605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114618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itre 1"/>
          <p:cNvSpPr>
            <a:spLocks noGrp="1"/>
          </p:cNvSpPr>
          <p:nvPr>
            <p:ph type="title"/>
            <p:custDataLst>
              <p:tags r:id="rId1"/>
            </p:custDataLst>
          </p:nvPr>
        </p:nvSpPr>
        <p:spPr bwMode="auto">
          <a:xfrm>
            <a:off x="304800" y="304800"/>
            <a:ext cx="8686800" cy="7969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898525">
              <a:tabLst>
                <a:tab pos="898525" algn="l"/>
              </a:tabLst>
            </a:pPr>
            <a:r>
              <a:rPr lang="fr-CA" sz="3200" dirty="0" smtClean="0">
                <a:latin typeface="Arial" charset="0"/>
                <a:ea typeface="ヒラギノ角ゴ Pro W3" pitchFamily="16" charset="-128"/>
                <a:cs typeface="Arial" charset="0"/>
              </a:rPr>
              <a:t>Qu’est-ce qui s’en vient?</a:t>
            </a:r>
          </a:p>
        </p:txBody>
      </p:sp>
      <p:pic>
        <p:nvPicPr>
          <p:cNvPr id="8194" name="Picture 2"/>
          <p:cNvPicPr>
            <a:picLocks noChangeAspect="1" noChangeArrowheads="1"/>
          </p:cNvPicPr>
          <p:nvPr>
            <p:custDataLst>
              <p:tags r:id="rId2"/>
            </p:custDataLst>
          </p:nvPr>
        </p:nvPicPr>
        <p:blipFill>
          <a:blip r:embed="rId7">
            <a:extLst>
              <a:ext uri="{28A0092B-C50C-407E-A947-70E740481C1C}">
                <a14:useLocalDpi xmlns:a14="http://schemas.microsoft.com/office/drawing/2010/main" val="0"/>
              </a:ext>
            </a:extLst>
          </a:blip>
          <a:srcRect/>
          <a:stretch>
            <a:fillRect/>
          </a:stretch>
        </p:blipFill>
        <p:spPr bwMode="auto">
          <a:xfrm>
            <a:off x="192273" y="1340768"/>
            <a:ext cx="8844223" cy="5112568"/>
          </a:xfrm>
          <a:prstGeom prst="rect">
            <a:avLst/>
          </a:prstGeom>
          <a:solidFill>
            <a:srgbClr val="FFFFFF"/>
          </a:solidFill>
          <a:ln>
            <a:solidFill>
              <a:schemeClr val="accent1"/>
            </a:solidFill>
            <a:prstDash val="sysDot"/>
          </a:ln>
          <a:effectLst/>
        </p:spPr>
      </p:pic>
      <p:sp>
        <p:nvSpPr>
          <p:cNvPr id="2" name="Ellipse 1"/>
          <p:cNvSpPr/>
          <p:nvPr>
            <p:custDataLst>
              <p:tags r:id="rId3"/>
            </p:custDataLst>
          </p:nvPr>
        </p:nvSpPr>
        <p:spPr>
          <a:xfrm>
            <a:off x="4038600" y="3124200"/>
            <a:ext cx="914400" cy="9144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5" name="Ellipse 4"/>
          <p:cNvSpPr/>
          <p:nvPr>
            <p:custDataLst>
              <p:tags r:id="rId4"/>
            </p:custDataLst>
          </p:nvPr>
        </p:nvSpPr>
        <p:spPr>
          <a:xfrm>
            <a:off x="4191000" y="5538936"/>
            <a:ext cx="914400" cy="914400"/>
          </a:xfrm>
          <a:prstGeom prst="ellipse">
            <a:avLst/>
          </a:pr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155177864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Title 5"/>
          <p:cNvSpPr>
            <a:spLocks noGrp="1"/>
          </p:cNvSpPr>
          <p:nvPr>
            <p:ph type="title" idx="4294967295"/>
            <p:custDataLst>
              <p:tags r:id="rId1"/>
            </p:custDataLst>
          </p:nvPr>
        </p:nvSpPr>
        <p:spPr>
          <a:xfrm>
            <a:off x="228600" y="304800"/>
            <a:ext cx="8365504" cy="574675"/>
          </a:xfrm>
          <a:prstGeom prst="rect">
            <a:avLst/>
          </a:prstGeom>
        </p:spPr>
        <p:txBody>
          <a:bodyPr anchor="t">
            <a:noAutofit/>
          </a:bodyPr>
          <a:lstStyle/>
          <a:p>
            <a:pPr defTabSz="898525">
              <a:tabLst>
                <a:tab pos="898525" algn="l"/>
              </a:tabLst>
            </a:pPr>
            <a:r>
              <a:rPr lang="fr-CA" sz="4000" b="1" dirty="0" smtClean="0">
                <a:solidFill>
                  <a:srgbClr val="FF6600"/>
                </a:solidFill>
                <a:latin typeface="Arial" charset="0"/>
                <a:ea typeface="ヒラギノ角ゴ Pro W3"/>
                <a:cs typeface="Arial" charset="0"/>
              </a:rPr>
              <a:t>Des questions ou  des commentaires?</a:t>
            </a:r>
          </a:p>
        </p:txBody>
      </p:sp>
      <p:pic>
        <p:nvPicPr>
          <p:cNvPr id="3" name="Image 2" descr="individu.jpg"/>
          <p:cNvPicPr>
            <a:picLocks noChangeAspect="1"/>
          </p:cNvPicPr>
          <p:nvPr>
            <p:custDataLst>
              <p:tags r:id="rId2"/>
            </p:custDataLst>
          </p:nvPr>
        </p:nvPicPr>
        <p:blipFill>
          <a:blip r:embed="rId5" cstate="print"/>
          <a:stretch>
            <a:fillRect/>
          </a:stretch>
        </p:blipFill>
        <p:spPr>
          <a:xfrm>
            <a:off x="1835696" y="1484784"/>
            <a:ext cx="5688632" cy="4260982"/>
          </a:xfrm>
          <a:prstGeom prst="rect">
            <a:avLst/>
          </a:prstGeom>
        </p:spPr>
      </p:pic>
    </p:spTree>
    <p:extLst>
      <p:ext uri="{BB962C8B-B14F-4D97-AF65-F5344CB8AC3E}">
        <p14:creationId xmlns:p14="http://schemas.microsoft.com/office/powerpoint/2010/main" val="2349596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custDataLst>
              <p:tags r:id="rId1"/>
            </p:custDataLst>
          </p:nvPr>
        </p:nvPicPr>
        <p:blipFill>
          <a:blip r:embed="rId5">
            <a:extLst>
              <a:ext uri="{28A0092B-C50C-407E-A947-70E740481C1C}">
                <a14:useLocalDpi xmlns:a14="http://schemas.microsoft.com/office/drawing/2010/main" val="0"/>
              </a:ext>
            </a:extLst>
          </a:blip>
          <a:srcRect/>
          <a:stretch>
            <a:fillRect/>
          </a:stretch>
        </p:blipFill>
        <p:spPr bwMode="auto">
          <a:xfrm>
            <a:off x="1219200" y="1519238"/>
            <a:ext cx="6857999" cy="3819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tre 2"/>
          <p:cNvSpPr>
            <a:spLocks noGrp="1"/>
          </p:cNvSpPr>
          <p:nvPr>
            <p:ph type="title"/>
            <p:custDataLst>
              <p:tags r:id="rId2"/>
            </p:custDataLst>
          </p:nvPr>
        </p:nvSpPr>
        <p:spPr>
          <a:xfrm>
            <a:off x="754828" y="381000"/>
            <a:ext cx="7786742" cy="796908"/>
          </a:xfrm>
        </p:spPr>
        <p:txBody>
          <a:bodyPr/>
          <a:lstStyle/>
          <a:p>
            <a:r>
              <a:rPr lang="fr-CA" sz="3200" dirty="0" smtClean="0"/>
              <a:t>Une minute</a:t>
            </a:r>
            <a:endParaRPr lang="fr-CA" sz="3200" dirty="0"/>
          </a:p>
        </p:txBody>
      </p:sp>
    </p:spTree>
    <p:extLst>
      <p:ext uri="{BB962C8B-B14F-4D97-AF65-F5344CB8AC3E}">
        <p14:creationId xmlns:p14="http://schemas.microsoft.com/office/powerpoint/2010/main" val="26085072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15"/>
            <p:custDataLst>
              <p:tags r:id="rId1"/>
            </p:custDataLst>
          </p:nvPr>
        </p:nvSpPr>
        <p:spPr>
          <a:xfrm>
            <a:off x="457200" y="1219200"/>
            <a:ext cx="8286750" cy="3857625"/>
          </a:xfrm>
        </p:spPr>
        <p:txBody>
          <a:bodyPr>
            <a:normAutofit/>
          </a:bodyPr>
          <a:lstStyle/>
          <a:p>
            <a:pPr marL="0" indent="0" algn="ctr">
              <a:buNone/>
            </a:pPr>
            <a:endParaRPr lang="fr-CA" sz="3200" b="1" dirty="0" smtClean="0"/>
          </a:p>
          <a:p>
            <a:pPr marL="0" indent="0" algn="ctr">
              <a:buNone/>
            </a:pPr>
            <a:r>
              <a:rPr lang="fr-CA" sz="3200" b="1" dirty="0" smtClean="0">
                <a:solidFill>
                  <a:schemeClr val="tx1">
                    <a:lumMod val="50000"/>
                    <a:lumOff val="50000"/>
                  </a:schemeClr>
                </a:solidFill>
              </a:rPr>
              <a:t>On recommence?</a:t>
            </a:r>
          </a:p>
          <a:p>
            <a:pPr marL="0" indent="0" algn="ctr">
              <a:buNone/>
            </a:pPr>
            <a:endParaRPr lang="fr-CA" sz="3200" b="1" dirty="0">
              <a:solidFill>
                <a:schemeClr val="tx1">
                  <a:lumMod val="50000"/>
                  <a:lumOff val="50000"/>
                </a:schemeClr>
              </a:solidFill>
            </a:endParaRPr>
          </a:p>
          <a:p>
            <a:pPr marL="0" indent="0" algn="ctr">
              <a:buNone/>
            </a:pPr>
            <a:r>
              <a:rPr lang="fr-CA" sz="3200" b="1" dirty="0" smtClean="0">
                <a:solidFill>
                  <a:schemeClr val="tx1">
                    <a:lumMod val="50000"/>
                    <a:lumOff val="50000"/>
                  </a:schemeClr>
                </a:solidFill>
              </a:rPr>
              <a:t>Les règles demeurent les mêmes…</a:t>
            </a:r>
            <a:endParaRPr lang="fr-CA" sz="3200" b="1" dirty="0">
              <a:solidFill>
                <a:schemeClr val="tx1">
                  <a:lumMod val="50000"/>
                  <a:lumOff val="50000"/>
                </a:schemeClr>
              </a:solidFill>
            </a:endParaRPr>
          </a:p>
        </p:txBody>
      </p:sp>
      <p:pic>
        <p:nvPicPr>
          <p:cNvPr id="6146" name="Picture 2" descr="C:\Users\CraigF\AppData\Local\Microsoft\Windows\Temporary Internet Files\Content.IE5\3ZV5X0HJ\MC900233966[1].wmf"/>
          <p:cNvPicPr>
            <a:picLocks noChangeAspect="1" noChangeArrowheads="1"/>
          </p:cNvPicPr>
          <p:nvPr>
            <p:custDataLst>
              <p:tags r:id="rId2"/>
            </p:custDataLst>
          </p:nvPr>
        </p:nvPicPr>
        <p:blipFill>
          <a:blip r:embed="rId5" cstate="print">
            <a:extLst>
              <a:ext uri="{28A0092B-C50C-407E-A947-70E740481C1C}">
                <a14:useLocalDpi xmlns:a14="http://schemas.microsoft.com/office/drawing/2010/main" val="0"/>
              </a:ext>
            </a:extLst>
          </a:blip>
          <a:srcRect/>
          <a:stretch>
            <a:fillRect/>
          </a:stretch>
        </p:blipFill>
        <p:spPr bwMode="auto">
          <a:xfrm>
            <a:off x="3581400" y="3505200"/>
            <a:ext cx="2819400" cy="2216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6853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custDataLst>
              <p:tags r:id="rId1"/>
            </p:custDataLst>
          </p:nvPr>
        </p:nvPicPr>
        <p:blipFill>
          <a:blip r:embed="rId5">
            <a:extLst>
              <a:ext uri="{28A0092B-C50C-407E-A947-70E740481C1C}">
                <a14:useLocalDpi xmlns:a14="http://schemas.microsoft.com/office/drawing/2010/main" val="0"/>
              </a:ext>
            </a:extLst>
          </a:blip>
          <a:srcRect/>
          <a:stretch>
            <a:fillRect/>
          </a:stretch>
        </p:blipFill>
        <p:spPr bwMode="auto">
          <a:xfrm>
            <a:off x="1219200" y="1600200"/>
            <a:ext cx="6705601"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re 1"/>
          <p:cNvSpPr>
            <a:spLocks noGrp="1"/>
          </p:cNvSpPr>
          <p:nvPr>
            <p:ph type="title"/>
            <p:custDataLst>
              <p:tags r:id="rId2"/>
            </p:custDataLst>
          </p:nvPr>
        </p:nvSpPr>
        <p:spPr>
          <a:xfrm>
            <a:off x="457200" y="381000"/>
            <a:ext cx="7786742" cy="796908"/>
          </a:xfrm>
        </p:spPr>
        <p:txBody>
          <a:bodyPr/>
          <a:lstStyle/>
          <a:p>
            <a:r>
              <a:rPr lang="fr-CA" sz="3200" dirty="0" smtClean="0"/>
              <a:t>Une minute</a:t>
            </a:r>
            <a:endParaRPr lang="fr-CA" sz="3200" dirty="0"/>
          </a:p>
        </p:txBody>
      </p:sp>
    </p:spTree>
    <p:extLst>
      <p:ext uri="{BB962C8B-B14F-4D97-AF65-F5344CB8AC3E}">
        <p14:creationId xmlns:p14="http://schemas.microsoft.com/office/powerpoint/2010/main" val="21441069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custDataLst>
              <p:tags r:id="rId1"/>
            </p:custDataLst>
          </p:nvPr>
        </p:nvSpPr>
        <p:spPr>
          <a:xfrm>
            <a:off x="1600200" y="5715000"/>
            <a:ext cx="5629291" cy="796908"/>
          </a:xfrm>
        </p:spPr>
        <p:txBody>
          <a:bodyPr>
            <a:normAutofit/>
          </a:bodyPr>
          <a:lstStyle/>
          <a:p>
            <a:pPr algn="ctr"/>
            <a:r>
              <a:rPr lang="fr-CA" sz="3200" dirty="0" smtClean="0"/>
              <a:t>Le langage commun</a:t>
            </a:r>
            <a:endParaRPr lang="fr-CA" sz="3200" dirty="0"/>
          </a:p>
        </p:txBody>
      </p:sp>
      <p:sp>
        <p:nvSpPr>
          <p:cNvPr id="3" name="Espace réservé du texte 2"/>
          <p:cNvSpPr>
            <a:spLocks noGrp="1"/>
          </p:cNvSpPr>
          <p:nvPr>
            <p:ph type="body" sz="quarter" idx="15"/>
            <p:custDataLst>
              <p:tags r:id="rId2"/>
            </p:custDataLst>
          </p:nvPr>
        </p:nvSpPr>
        <p:spPr>
          <a:xfrm>
            <a:off x="528636" y="1295400"/>
            <a:ext cx="8286750" cy="3857625"/>
          </a:xfrm>
        </p:spPr>
        <p:txBody>
          <a:bodyPr/>
          <a:lstStyle/>
          <a:p>
            <a:pPr marL="0" indent="0">
              <a:buNone/>
            </a:pPr>
            <a:r>
              <a:rPr lang="fr-CA" dirty="0" smtClean="0">
                <a:solidFill>
                  <a:schemeClr val="tx1">
                    <a:lumMod val="50000"/>
                    <a:lumOff val="50000"/>
                  </a:schemeClr>
                </a:solidFill>
              </a:rPr>
              <a:t>« Pour travailler ensemble sur la mise en œuvre du développement durable, il est essentiel d’en avoir une compréhension commune… »</a:t>
            </a:r>
            <a:endParaRPr lang="fr-CA" dirty="0">
              <a:solidFill>
                <a:schemeClr val="tx1">
                  <a:lumMod val="50000"/>
                  <a:lumOff val="50000"/>
                </a:schemeClr>
              </a:solidFill>
            </a:endParaRPr>
          </a:p>
        </p:txBody>
      </p:sp>
      <p:pic>
        <p:nvPicPr>
          <p:cNvPr id="7175" name="Picture 7" descr="C:\Users\CraigF\AppData\Local\Microsoft\Windows\Temporary Internet Files\Content.IE5\NZQ05CAH\MC900281074[1].wmf"/>
          <p:cNvPicPr>
            <a:picLocks noChangeAspect="1" noChangeArrowheads="1"/>
          </p:cNvPicPr>
          <p:nvPr>
            <p:custDataLst>
              <p:tags r:id="rId3"/>
            </p:custDataLst>
          </p:nvPr>
        </p:nvPicPr>
        <p:blipFill>
          <a:blip r:embed="rId6" cstate="print">
            <a:extLst>
              <a:ext uri="{28A0092B-C50C-407E-A947-70E740481C1C}">
                <a14:useLocalDpi xmlns:a14="http://schemas.microsoft.com/office/drawing/2010/main" val="0"/>
              </a:ext>
            </a:extLst>
          </a:blip>
          <a:srcRect/>
          <a:stretch>
            <a:fillRect/>
          </a:stretch>
        </p:blipFill>
        <p:spPr bwMode="auto">
          <a:xfrm>
            <a:off x="2867024" y="3224213"/>
            <a:ext cx="3609975" cy="21796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363852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10.xml><?xml version="1.0" encoding="utf-8"?>
<p:tagLst xmlns:a="http://schemas.openxmlformats.org/drawingml/2006/main" xmlns:r="http://schemas.openxmlformats.org/officeDocument/2006/relationships" xmlns:p="http://schemas.openxmlformats.org/presentationml/2006/main">
  <p:tag name="NUM" val="1"/>
</p:tagLst>
</file>

<file path=ppt/tags/tag100.xml><?xml version="1.0" encoding="utf-8"?>
<p:tagLst xmlns:a="http://schemas.openxmlformats.org/drawingml/2006/main" xmlns:r="http://schemas.openxmlformats.org/officeDocument/2006/relationships" xmlns:p="http://schemas.openxmlformats.org/presentationml/2006/main">
  <p:tag name="NUM" val="3"/>
</p:tagLst>
</file>

<file path=ppt/tags/tag101.xml><?xml version="1.0" encoding="utf-8"?>
<p:tagLst xmlns:a="http://schemas.openxmlformats.org/drawingml/2006/main" xmlns:r="http://schemas.openxmlformats.org/officeDocument/2006/relationships" xmlns:p="http://schemas.openxmlformats.org/presentationml/2006/main">
  <p:tag name="NUM" val="4"/>
</p:tagLst>
</file>

<file path=ppt/tags/tag102.xml><?xml version="1.0" encoding="utf-8"?>
<p:tagLst xmlns:a="http://schemas.openxmlformats.org/drawingml/2006/main" xmlns:r="http://schemas.openxmlformats.org/officeDocument/2006/relationships" xmlns:p="http://schemas.openxmlformats.org/presentationml/2006/main">
  <p:tag name="NUM" val="5"/>
</p:tagLst>
</file>

<file path=ppt/tags/tag103.xml><?xml version="1.0" encoding="utf-8"?>
<p:tagLst xmlns:a="http://schemas.openxmlformats.org/drawingml/2006/main" xmlns:r="http://schemas.openxmlformats.org/officeDocument/2006/relationships" xmlns:p="http://schemas.openxmlformats.org/presentationml/2006/main">
  <p:tag name="NUM" val="6"/>
</p:tagLst>
</file>

<file path=ppt/tags/tag104.xml><?xml version="1.0" encoding="utf-8"?>
<p:tagLst xmlns:a="http://schemas.openxmlformats.org/drawingml/2006/main" xmlns:r="http://schemas.openxmlformats.org/officeDocument/2006/relationships" xmlns:p="http://schemas.openxmlformats.org/presentationml/2006/main">
  <p:tag name="NUM" val="7"/>
</p:tagLst>
</file>

<file path=ppt/tags/tag105.xml><?xml version="1.0" encoding="utf-8"?>
<p:tagLst xmlns:a="http://schemas.openxmlformats.org/drawingml/2006/main" xmlns:r="http://schemas.openxmlformats.org/officeDocument/2006/relationships" xmlns:p="http://schemas.openxmlformats.org/presentationml/2006/main">
  <p:tag name="NUM" val="8"/>
</p:tagLst>
</file>

<file path=ppt/tags/tag106.xml><?xml version="1.0" encoding="utf-8"?>
<p:tagLst xmlns:a="http://schemas.openxmlformats.org/drawingml/2006/main" xmlns:r="http://schemas.openxmlformats.org/officeDocument/2006/relationships" xmlns:p="http://schemas.openxmlformats.org/presentationml/2006/main">
  <p:tag name="NUM" val="9"/>
</p:tagLst>
</file>

<file path=ppt/tags/tag107.xml><?xml version="1.0" encoding="utf-8"?>
<p:tagLst xmlns:a="http://schemas.openxmlformats.org/drawingml/2006/main" xmlns:r="http://schemas.openxmlformats.org/officeDocument/2006/relationships" xmlns:p="http://schemas.openxmlformats.org/presentationml/2006/main">
  <p:tag name="NUM" val="10"/>
</p:tagLst>
</file>

<file path=ppt/tags/tag108.xml><?xml version="1.0" encoding="utf-8"?>
<p:tagLst xmlns:a="http://schemas.openxmlformats.org/drawingml/2006/main" xmlns:r="http://schemas.openxmlformats.org/officeDocument/2006/relationships" xmlns:p="http://schemas.openxmlformats.org/presentationml/2006/main">
  <p:tag name="NUM" val="1"/>
</p:tagLst>
</file>

<file path=ppt/tags/tag109.xml><?xml version="1.0" encoding="utf-8"?>
<p:tagLst xmlns:a="http://schemas.openxmlformats.org/drawingml/2006/main" xmlns:r="http://schemas.openxmlformats.org/officeDocument/2006/relationships" xmlns:p="http://schemas.openxmlformats.org/presentationml/2006/main">
  <p:tag name="NUM" val="2"/>
</p:tagLst>
</file>

<file path=ppt/tags/tag11.xml><?xml version="1.0" encoding="utf-8"?>
<p:tagLst xmlns:a="http://schemas.openxmlformats.org/drawingml/2006/main" xmlns:r="http://schemas.openxmlformats.org/officeDocument/2006/relationships" xmlns:p="http://schemas.openxmlformats.org/presentationml/2006/main">
  <p:tag name="NUM" val="2"/>
</p:tagLst>
</file>

<file path=ppt/tags/tag110.xml><?xml version="1.0" encoding="utf-8"?>
<p:tagLst xmlns:a="http://schemas.openxmlformats.org/drawingml/2006/main" xmlns:r="http://schemas.openxmlformats.org/officeDocument/2006/relationships" xmlns:p="http://schemas.openxmlformats.org/presentationml/2006/main">
  <p:tag name="NUM" val="1"/>
</p:tagLst>
</file>

<file path=ppt/tags/tag111.xml><?xml version="1.0" encoding="utf-8"?>
<p:tagLst xmlns:a="http://schemas.openxmlformats.org/drawingml/2006/main" xmlns:r="http://schemas.openxmlformats.org/officeDocument/2006/relationships" xmlns:p="http://schemas.openxmlformats.org/presentationml/2006/main">
  <p:tag name="NUM" val="2"/>
</p:tagLst>
</file>

<file path=ppt/tags/tag112.xml><?xml version="1.0" encoding="utf-8"?>
<p:tagLst xmlns:a="http://schemas.openxmlformats.org/drawingml/2006/main" xmlns:r="http://schemas.openxmlformats.org/officeDocument/2006/relationships" xmlns:p="http://schemas.openxmlformats.org/presentationml/2006/main">
  <p:tag name="NUM" val="3"/>
</p:tagLst>
</file>

<file path=ppt/tags/tag113.xml><?xml version="1.0" encoding="utf-8"?>
<p:tagLst xmlns:a="http://schemas.openxmlformats.org/drawingml/2006/main" xmlns:r="http://schemas.openxmlformats.org/officeDocument/2006/relationships" xmlns:p="http://schemas.openxmlformats.org/presentationml/2006/main">
  <p:tag name="NUM" val="1"/>
</p:tagLst>
</file>

<file path=ppt/tags/tag114.xml><?xml version="1.0" encoding="utf-8"?>
<p:tagLst xmlns:a="http://schemas.openxmlformats.org/drawingml/2006/main" xmlns:r="http://schemas.openxmlformats.org/officeDocument/2006/relationships" xmlns:p="http://schemas.openxmlformats.org/presentationml/2006/main">
  <p:tag name="NUM" val="2"/>
</p:tagLst>
</file>

<file path=ppt/tags/tag115.xml><?xml version="1.0" encoding="utf-8"?>
<p:tagLst xmlns:a="http://schemas.openxmlformats.org/drawingml/2006/main" xmlns:r="http://schemas.openxmlformats.org/officeDocument/2006/relationships" xmlns:p="http://schemas.openxmlformats.org/presentationml/2006/main">
  <p:tag name="NUM" val="1"/>
</p:tagLst>
</file>

<file path=ppt/tags/tag116.xml><?xml version="1.0" encoding="utf-8"?>
<p:tagLst xmlns:a="http://schemas.openxmlformats.org/drawingml/2006/main" xmlns:r="http://schemas.openxmlformats.org/officeDocument/2006/relationships" xmlns:p="http://schemas.openxmlformats.org/presentationml/2006/main">
  <p:tag name="NUM" val="2"/>
</p:tagLst>
</file>

<file path=ppt/tags/tag117.xml><?xml version="1.0" encoding="utf-8"?>
<p:tagLst xmlns:a="http://schemas.openxmlformats.org/drawingml/2006/main" xmlns:r="http://schemas.openxmlformats.org/officeDocument/2006/relationships" xmlns:p="http://schemas.openxmlformats.org/presentationml/2006/main">
  <p:tag name="NUM" val="3"/>
</p:tagLst>
</file>

<file path=ppt/tags/tag118.xml><?xml version="1.0" encoding="utf-8"?>
<p:tagLst xmlns:a="http://schemas.openxmlformats.org/drawingml/2006/main" xmlns:r="http://schemas.openxmlformats.org/officeDocument/2006/relationships" xmlns:p="http://schemas.openxmlformats.org/presentationml/2006/main">
  <p:tag name="NUM" val="4"/>
</p:tagLst>
</file>

<file path=ppt/tags/tag119.xml><?xml version="1.0" encoding="utf-8"?>
<p:tagLst xmlns:a="http://schemas.openxmlformats.org/drawingml/2006/main" xmlns:r="http://schemas.openxmlformats.org/officeDocument/2006/relationships" xmlns:p="http://schemas.openxmlformats.org/presentationml/2006/main">
  <p:tag name="NUM" val="5"/>
</p:tagLst>
</file>

<file path=ppt/tags/tag12.xml><?xml version="1.0" encoding="utf-8"?>
<p:tagLst xmlns:a="http://schemas.openxmlformats.org/drawingml/2006/main" xmlns:r="http://schemas.openxmlformats.org/officeDocument/2006/relationships" xmlns:p="http://schemas.openxmlformats.org/presentationml/2006/main">
  <p:tag name="NUM" val="1"/>
</p:tagLst>
</file>

<file path=ppt/tags/tag120.xml><?xml version="1.0" encoding="utf-8"?>
<p:tagLst xmlns:a="http://schemas.openxmlformats.org/drawingml/2006/main" xmlns:r="http://schemas.openxmlformats.org/officeDocument/2006/relationships" xmlns:p="http://schemas.openxmlformats.org/presentationml/2006/main">
  <p:tag name="NUM" val="6"/>
</p:tagLst>
</file>

<file path=ppt/tags/tag121.xml><?xml version="1.0" encoding="utf-8"?>
<p:tagLst xmlns:a="http://schemas.openxmlformats.org/drawingml/2006/main" xmlns:r="http://schemas.openxmlformats.org/officeDocument/2006/relationships" xmlns:p="http://schemas.openxmlformats.org/presentationml/2006/main">
  <p:tag name="NUM" val="7"/>
</p:tagLst>
</file>

<file path=ppt/tags/tag122.xml><?xml version="1.0" encoding="utf-8"?>
<p:tagLst xmlns:a="http://schemas.openxmlformats.org/drawingml/2006/main" xmlns:r="http://schemas.openxmlformats.org/officeDocument/2006/relationships" xmlns:p="http://schemas.openxmlformats.org/presentationml/2006/main">
  <p:tag name="NUM" val="8"/>
</p:tagLst>
</file>

<file path=ppt/tags/tag123.xml><?xml version="1.0" encoding="utf-8"?>
<p:tagLst xmlns:a="http://schemas.openxmlformats.org/drawingml/2006/main" xmlns:r="http://schemas.openxmlformats.org/officeDocument/2006/relationships" xmlns:p="http://schemas.openxmlformats.org/presentationml/2006/main">
  <p:tag name="NUM" val="1"/>
</p:tagLst>
</file>

<file path=ppt/tags/tag124.xml><?xml version="1.0" encoding="utf-8"?>
<p:tagLst xmlns:a="http://schemas.openxmlformats.org/drawingml/2006/main" xmlns:r="http://schemas.openxmlformats.org/officeDocument/2006/relationships" xmlns:p="http://schemas.openxmlformats.org/presentationml/2006/main">
  <p:tag name="NUM" val="1"/>
</p:tagLst>
</file>

<file path=ppt/tags/tag125.xml><?xml version="1.0" encoding="utf-8"?>
<p:tagLst xmlns:a="http://schemas.openxmlformats.org/drawingml/2006/main" xmlns:r="http://schemas.openxmlformats.org/officeDocument/2006/relationships" xmlns:p="http://schemas.openxmlformats.org/presentationml/2006/main">
  <p:tag name="NUM" val="2"/>
</p:tagLst>
</file>

<file path=ppt/tags/tag126.xml><?xml version="1.0" encoding="utf-8"?>
<p:tagLst xmlns:a="http://schemas.openxmlformats.org/drawingml/2006/main" xmlns:r="http://schemas.openxmlformats.org/officeDocument/2006/relationships" xmlns:p="http://schemas.openxmlformats.org/presentationml/2006/main">
  <p:tag name="NUM" val="3"/>
</p:tagLst>
</file>

<file path=ppt/tags/tag127.xml><?xml version="1.0" encoding="utf-8"?>
<p:tagLst xmlns:a="http://schemas.openxmlformats.org/drawingml/2006/main" xmlns:r="http://schemas.openxmlformats.org/officeDocument/2006/relationships" xmlns:p="http://schemas.openxmlformats.org/presentationml/2006/main">
  <p:tag name="NUM" val="1"/>
</p:tagLst>
</file>

<file path=ppt/tags/tag128.xml><?xml version="1.0" encoding="utf-8"?>
<p:tagLst xmlns:a="http://schemas.openxmlformats.org/drawingml/2006/main" xmlns:r="http://schemas.openxmlformats.org/officeDocument/2006/relationships" xmlns:p="http://schemas.openxmlformats.org/presentationml/2006/main">
  <p:tag name="NUM" val="2"/>
</p:tagLst>
</file>

<file path=ppt/tags/tag129.xml><?xml version="1.0" encoding="utf-8"?>
<p:tagLst xmlns:a="http://schemas.openxmlformats.org/drawingml/2006/main" xmlns:r="http://schemas.openxmlformats.org/officeDocument/2006/relationships" xmlns:p="http://schemas.openxmlformats.org/presentationml/2006/main">
  <p:tag name="NUM" val="3"/>
</p:tagLst>
</file>

<file path=ppt/tags/tag13.xml><?xml version="1.0" encoding="utf-8"?>
<p:tagLst xmlns:a="http://schemas.openxmlformats.org/drawingml/2006/main" xmlns:r="http://schemas.openxmlformats.org/officeDocument/2006/relationships" xmlns:p="http://schemas.openxmlformats.org/presentationml/2006/main">
  <p:tag name="NUM" val="2"/>
</p:tagLst>
</file>

<file path=ppt/tags/tag130.xml><?xml version="1.0" encoding="utf-8"?>
<p:tagLst xmlns:a="http://schemas.openxmlformats.org/drawingml/2006/main" xmlns:r="http://schemas.openxmlformats.org/officeDocument/2006/relationships" xmlns:p="http://schemas.openxmlformats.org/presentationml/2006/main">
  <p:tag name="NUM" val="4"/>
</p:tagLst>
</file>

<file path=ppt/tags/tag131.xml><?xml version="1.0" encoding="utf-8"?>
<p:tagLst xmlns:a="http://schemas.openxmlformats.org/drawingml/2006/main" xmlns:r="http://schemas.openxmlformats.org/officeDocument/2006/relationships" xmlns:p="http://schemas.openxmlformats.org/presentationml/2006/main">
  <p:tag name="NUM" val="1"/>
</p:tagLst>
</file>

<file path=ppt/tags/tag132.xml><?xml version="1.0" encoding="utf-8"?>
<p:tagLst xmlns:a="http://schemas.openxmlformats.org/drawingml/2006/main" xmlns:r="http://schemas.openxmlformats.org/officeDocument/2006/relationships" xmlns:p="http://schemas.openxmlformats.org/presentationml/2006/main">
  <p:tag name="NUM" val="2"/>
</p:tagLst>
</file>

<file path=ppt/tags/tag133.xml><?xml version="1.0" encoding="utf-8"?>
<p:tagLst xmlns:a="http://schemas.openxmlformats.org/drawingml/2006/main" xmlns:r="http://schemas.openxmlformats.org/officeDocument/2006/relationships" xmlns:p="http://schemas.openxmlformats.org/presentationml/2006/main">
  <p:tag name="NUM" val="3"/>
</p:tagLst>
</file>

<file path=ppt/tags/tag134.xml><?xml version="1.0" encoding="utf-8"?>
<p:tagLst xmlns:a="http://schemas.openxmlformats.org/drawingml/2006/main" xmlns:r="http://schemas.openxmlformats.org/officeDocument/2006/relationships" xmlns:p="http://schemas.openxmlformats.org/presentationml/2006/main">
  <p:tag name="NUM" val="4"/>
</p:tagLst>
</file>

<file path=ppt/tags/tag135.xml><?xml version="1.0" encoding="utf-8"?>
<p:tagLst xmlns:a="http://schemas.openxmlformats.org/drawingml/2006/main" xmlns:r="http://schemas.openxmlformats.org/officeDocument/2006/relationships" xmlns:p="http://schemas.openxmlformats.org/presentationml/2006/main">
  <p:tag name="NUM" val="5"/>
</p:tagLst>
</file>

<file path=ppt/tags/tag136.xml><?xml version="1.0" encoding="utf-8"?>
<p:tagLst xmlns:a="http://schemas.openxmlformats.org/drawingml/2006/main" xmlns:r="http://schemas.openxmlformats.org/officeDocument/2006/relationships" xmlns:p="http://schemas.openxmlformats.org/presentationml/2006/main">
  <p:tag name="NUM" val="6"/>
</p:tagLst>
</file>

<file path=ppt/tags/tag137.xml><?xml version="1.0" encoding="utf-8"?>
<p:tagLst xmlns:a="http://schemas.openxmlformats.org/drawingml/2006/main" xmlns:r="http://schemas.openxmlformats.org/officeDocument/2006/relationships" xmlns:p="http://schemas.openxmlformats.org/presentationml/2006/main">
  <p:tag name="NUM" val="7"/>
</p:tagLst>
</file>

<file path=ppt/tags/tag138.xml><?xml version="1.0" encoding="utf-8"?>
<p:tagLst xmlns:a="http://schemas.openxmlformats.org/drawingml/2006/main" xmlns:r="http://schemas.openxmlformats.org/officeDocument/2006/relationships" xmlns:p="http://schemas.openxmlformats.org/presentationml/2006/main">
  <p:tag name="NUM" val="8"/>
</p:tagLst>
</file>

<file path=ppt/tags/tag139.xml><?xml version="1.0" encoding="utf-8"?>
<p:tagLst xmlns:a="http://schemas.openxmlformats.org/drawingml/2006/main" xmlns:r="http://schemas.openxmlformats.org/officeDocument/2006/relationships" xmlns:p="http://schemas.openxmlformats.org/presentationml/2006/main">
  <p:tag name="NUM" val="9"/>
</p:tagLst>
</file>

<file path=ppt/tags/tag14.xml><?xml version="1.0" encoding="utf-8"?>
<p:tagLst xmlns:a="http://schemas.openxmlformats.org/drawingml/2006/main" xmlns:r="http://schemas.openxmlformats.org/officeDocument/2006/relationships" xmlns:p="http://schemas.openxmlformats.org/presentationml/2006/main">
  <p:tag name="NUM" val="1"/>
</p:tagLst>
</file>

<file path=ppt/tags/tag140.xml><?xml version="1.0" encoding="utf-8"?>
<p:tagLst xmlns:a="http://schemas.openxmlformats.org/drawingml/2006/main" xmlns:r="http://schemas.openxmlformats.org/officeDocument/2006/relationships" xmlns:p="http://schemas.openxmlformats.org/presentationml/2006/main">
  <p:tag name="NUM" val="10"/>
</p:tagLst>
</file>

<file path=ppt/tags/tag141.xml><?xml version="1.0" encoding="utf-8"?>
<p:tagLst xmlns:a="http://schemas.openxmlformats.org/drawingml/2006/main" xmlns:r="http://schemas.openxmlformats.org/officeDocument/2006/relationships" xmlns:p="http://schemas.openxmlformats.org/presentationml/2006/main">
  <p:tag name="NUM" val="11"/>
</p:tagLst>
</file>

<file path=ppt/tags/tag142.xml><?xml version="1.0" encoding="utf-8"?>
<p:tagLst xmlns:a="http://schemas.openxmlformats.org/drawingml/2006/main" xmlns:r="http://schemas.openxmlformats.org/officeDocument/2006/relationships" xmlns:p="http://schemas.openxmlformats.org/presentationml/2006/main">
  <p:tag name="NUM" val="12"/>
</p:tagLst>
</file>

<file path=ppt/tags/tag143.xml><?xml version="1.0" encoding="utf-8"?>
<p:tagLst xmlns:a="http://schemas.openxmlformats.org/drawingml/2006/main" xmlns:r="http://schemas.openxmlformats.org/officeDocument/2006/relationships" xmlns:p="http://schemas.openxmlformats.org/presentationml/2006/main">
  <p:tag name="NUM" val="13"/>
</p:tagLst>
</file>

<file path=ppt/tags/tag144.xml><?xml version="1.0" encoding="utf-8"?>
<p:tagLst xmlns:a="http://schemas.openxmlformats.org/drawingml/2006/main" xmlns:r="http://schemas.openxmlformats.org/officeDocument/2006/relationships" xmlns:p="http://schemas.openxmlformats.org/presentationml/2006/main">
  <p:tag name="NUM" val="14"/>
</p:tagLst>
</file>

<file path=ppt/tags/tag145.xml><?xml version="1.0" encoding="utf-8"?>
<p:tagLst xmlns:a="http://schemas.openxmlformats.org/drawingml/2006/main" xmlns:r="http://schemas.openxmlformats.org/officeDocument/2006/relationships" xmlns:p="http://schemas.openxmlformats.org/presentationml/2006/main">
  <p:tag name="NUM" val="15"/>
</p:tagLst>
</file>

<file path=ppt/tags/tag146.xml><?xml version="1.0" encoding="utf-8"?>
<p:tagLst xmlns:a="http://schemas.openxmlformats.org/drawingml/2006/main" xmlns:r="http://schemas.openxmlformats.org/officeDocument/2006/relationships" xmlns:p="http://schemas.openxmlformats.org/presentationml/2006/main">
  <p:tag name="NUM" val="1"/>
</p:tagLst>
</file>

<file path=ppt/tags/tag147.xml><?xml version="1.0" encoding="utf-8"?>
<p:tagLst xmlns:a="http://schemas.openxmlformats.org/drawingml/2006/main" xmlns:r="http://schemas.openxmlformats.org/officeDocument/2006/relationships" xmlns:p="http://schemas.openxmlformats.org/presentationml/2006/main">
  <p:tag name="NUM" val="2"/>
</p:tagLst>
</file>

<file path=ppt/tags/tag148.xml><?xml version="1.0" encoding="utf-8"?>
<p:tagLst xmlns:a="http://schemas.openxmlformats.org/drawingml/2006/main" xmlns:r="http://schemas.openxmlformats.org/officeDocument/2006/relationships" xmlns:p="http://schemas.openxmlformats.org/presentationml/2006/main">
  <p:tag name="NUM" val="1"/>
</p:tagLst>
</file>

<file path=ppt/tags/tag149.xml><?xml version="1.0" encoding="utf-8"?>
<p:tagLst xmlns:a="http://schemas.openxmlformats.org/drawingml/2006/main" xmlns:r="http://schemas.openxmlformats.org/officeDocument/2006/relationships" xmlns:p="http://schemas.openxmlformats.org/presentationml/2006/main">
  <p:tag name="NUM" val="2"/>
</p:tagLst>
</file>

<file path=ppt/tags/tag15.xml><?xml version="1.0" encoding="utf-8"?>
<p:tagLst xmlns:a="http://schemas.openxmlformats.org/drawingml/2006/main" xmlns:r="http://schemas.openxmlformats.org/officeDocument/2006/relationships" xmlns:p="http://schemas.openxmlformats.org/presentationml/2006/main">
  <p:tag name="NUM" val="2"/>
</p:tagLst>
</file>

<file path=ppt/tags/tag150.xml><?xml version="1.0" encoding="utf-8"?>
<p:tagLst xmlns:a="http://schemas.openxmlformats.org/drawingml/2006/main" xmlns:r="http://schemas.openxmlformats.org/officeDocument/2006/relationships" xmlns:p="http://schemas.openxmlformats.org/presentationml/2006/main">
  <p:tag name="NUM" val="3"/>
</p:tagLst>
</file>

<file path=ppt/tags/tag151.xml><?xml version="1.0" encoding="utf-8"?>
<p:tagLst xmlns:a="http://schemas.openxmlformats.org/drawingml/2006/main" xmlns:r="http://schemas.openxmlformats.org/officeDocument/2006/relationships" xmlns:p="http://schemas.openxmlformats.org/presentationml/2006/main">
  <p:tag name="NUM" val="4"/>
</p:tagLst>
</file>

<file path=ppt/tags/tag152.xml><?xml version="1.0" encoding="utf-8"?>
<p:tagLst xmlns:a="http://schemas.openxmlformats.org/drawingml/2006/main" xmlns:r="http://schemas.openxmlformats.org/officeDocument/2006/relationships" xmlns:p="http://schemas.openxmlformats.org/presentationml/2006/main">
  <p:tag name="NUM" val="5"/>
</p:tagLst>
</file>

<file path=ppt/tags/tag153.xml><?xml version="1.0" encoding="utf-8"?>
<p:tagLst xmlns:a="http://schemas.openxmlformats.org/drawingml/2006/main" xmlns:r="http://schemas.openxmlformats.org/officeDocument/2006/relationships" xmlns:p="http://schemas.openxmlformats.org/presentationml/2006/main">
  <p:tag name="NUM" val="6"/>
</p:tagLst>
</file>

<file path=ppt/tags/tag154.xml><?xml version="1.0" encoding="utf-8"?>
<p:tagLst xmlns:a="http://schemas.openxmlformats.org/drawingml/2006/main" xmlns:r="http://schemas.openxmlformats.org/officeDocument/2006/relationships" xmlns:p="http://schemas.openxmlformats.org/presentationml/2006/main">
  <p:tag name="NUM" val="7"/>
</p:tagLst>
</file>

<file path=ppt/tags/tag155.xml><?xml version="1.0" encoding="utf-8"?>
<p:tagLst xmlns:a="http://schemas.openxmlformats.org/drawingml/2006/main" xmlns:r="http://schemas.openxmlformats.org/officeDocument/2006/relationships" xmlns:p="http://schemas.openxmlformats.org/presentationml/2006/main">
  <p:tag name="NUM" val="8"/>
</p:tagLst>
</file>

<file path=ppt/tags/tag156.xml><?xml version="1.0" encoding="utf-8"?>
<p:tagLst xmlns:a="http://schemas.openxmlformats.org/drawingml/2006/main" xmlns:r="http://schemas.openxmlformats.org/officeDocument/2006/relationships" xmlns:p="http://schemas.openxmlformats.org/presentationml/2006/main">
  <p:tag name="NUM" val="9"/>
</p:tagLst>
</file>

<file path=ppt/tags/tag157.xml><?xml version="1.0" encoding="utf-8"?>
<p:tagLst xmlns:a="http://schemas.openxmlformats.org/drawingml/2006/main" xmlns:r="http://schemas.openxmlformats.org/officeDocument/2006/relationships" xmlns:p="http://schemas.openxmlformats.org/presentationml/2006/main">
  <p:tag name="NUM" val="10"/>
</p:tagLst>
</file>

<file path=ppt/tags/tag158.xml><?xml version="1.0" encoding="utf-8"?>
<p:tagLst xmlns:a="http://schemas.openxmlformats.org/drawingml/2006/main" xmlns:r="http://schemas.openxmlformats.org/officeDocument/2006/relationships" xmlns:p="http://schemas.openxmlformats.org/presentationml/2006/main">
  <p:tag name="NUM" val="11"/>
</p:tagLst>
</file>

<file path=ppt/tags/tag159.xml><?xml version="1.0" encoding="utf-8"?>
<p:tagLst xmlns:a="http://schemas.openxmlformats.org/drawingml/2006/main" xmlns:r="http://schemas.openxmlformats.org/officeDocument/2006/relationships" xmlns:p="http://schemas.openxmlformats.org/presentationml/2006/main">
  <p:tag name="NUM" val="12"/>
</p:tagLst>
</file>

<file path=ppt/tags/tag16.xml><?xml version="1.0" encoding="utf-8"?>
<p:tagLst xmlns:a="http://schemas.openxmlformats.org/drawingml/2006/main" xmlns:r="http://schemas.openxmlformats.org/officeDocument/2006/relationships" xmlns:p="http://schemas.openxmlformats.org/presentationml/2006/main">
  <p:tag name="NUM" val="1"/>
</p:tagLst>
</file>

<file path=ppt/tags/tag160.xml><?xml version="1.0" encoding="utf-8"?>
<p:tagLst xmlns:a="http://schemas.openxmlformats.org/drawingml/2006/main" xmlns:r="http://schemas.openxmlformats.org/officeDocument/2006/relationships" xmlns:p="http://schemas.openxmlformats.org/presentationml/2006/main">
  <p:tag name="NUM" val="13"/>
</p:tagLst>
</file>

<file path=ppt/tags/tag161.xml><?xml version="1.0" encoding="utf-8"?>
<p:tagLst xmlns:a="http://schemas.openxmlformats.org/drawingml/2006/main" xmlns:r="http://schemas.openxmlformats.org/officeDocument/2006/relationships" xmlns:p="http://schemas.openxmlformats.org/presentationml/2006/main">
  <p:tag name="NUM" val="14"/>
</p:tagLst>
</file>

<file path=ppt/tags/tag162.xml><?xml version="1.0" encoding="utf-8"?>
<p:tagLst xmlns:a="http://schemas.openxmlformats.org/drawingml/2006/main" xmlns:r="http://schemas.openxmlformats.org/officeDocument/2006/relationships" xmlns:p="http://schemas.openxmlformats.org/presentationml/2006/main">
  <p:tag name="NUM" val="15"/>
</p:tagLst>
</file>

<file path=ppt/tags/tag163.xml><?xml version="1.0" encoding="utf-8"?>
<p:tagLst xmlns:a="http://schemas.openxmlformats.org/drawingml/2006/main" xmlns:r="http://schemas.openxmlformats.org/officeDocument/2006/relationships" xmlns:p="http://schemas.openxmlformats.org/presentationml/2006/main">
  <p:tag name="NUM" val="16"/>
</p:tagLst>
</file>

<file path=ppt/tags/tag164.xml><?xml version="1.0" encoding="utf-8"?>
<p:tagLst xmlns:a="http://schemas.openxmlformats.org/drawingml/2006/main" xmlns:r="http://schemas.openxmlformats.org/officeDocument/2006/relationships" xmlns:p="http://schemas.openxmlformats.org/presentationml/2006/main">
  <p:tag name="NUM" val="1"/>
</p:tagLst>
</file>

<file path=ppt/tags/tag165.xml><?xml version="1.0" encoding="utf-8"?>
<p:tagLst xmlns:a="http://schemas.openxmlformats.org/drawingml/2006/main" xmlns:r="http://schemas.openxmlformats.org/officeDocument/2006/relationships" xmlns:p="http://schemas.openxmlformats.org/presentationml/2006/main">
  <p:tag name="NUM" val="2"/>
</p:tagLst>
</file>

<file path=ppt/tags/tag166.xml><?xml version="1.0" encoding="utf-8"?>
<p:tagLst xmlns:a="http://schemas.openxmlformats.org/drawingml/2006/main" xmlns:r="http://schemas.openxmlformats.org/officeDocument/2006/relationships" xmlns:p="http://schemas.openxmlformats.org/presentationml/2006/main">
  <p:tag name="NUM" val="3"/>
</p:tagLst>
</file>

<file path=ppt/tags/tag167.xml><?xml version="1.0" encoding="utf-8"?>
<p:tagLst xmlns:a="http://schemas.openxmlformats.org/drawingml/2006/main" xmlns:r="http://schemas.openxmlformats.org/officeDocument/2006/relationships" xmlns:p="http://schemas.openxmlformats.org/presentationml/2006/main">
  <p:tag name="NUM" val="4"/>
</p:tagLst>
</file>

<file path=ppt/tags/tag168.xml><?xml version="1.0" encoding="utf-8"?>
<p:tagLst xmlns:a="http://schemas.openxmlformats.org/drawingml/2006/main" xmlns:r="http://schemas.openxmlformats.org/officeDocument/2006/relationships" xmlns:p="http://schemas.openxmlformats.org/presentationml/2006/main">
  <p:tag name="NUM" val="5"/>
</p:tagLst>
</file>

<file path=ppt/tags/tag169.xml><?xml version="1.0" encoding="utf-8"?>
<p:tagLst xmlns:a="http://schemas.openxmlformats.org/drawingml/2006/main" xmlns:r="http://schemas.openxmlformats.org/officeDocument/2006/relationships" xmlns:p="http://schemas.openxmlformats.org/presentationml/2006/main">
  <p:tag name="NUM" val="6"/>
</p:tagLst>
</file>

<file path=ppt/tags/tag17.xml><?xml version="1.0" encoding="utf-8"?>
<p:tagLst xmlns:a="http://schemas.openxmlformats.org/drawingml/2006/main" xmlns:r="http://schemas.openxmlformats.org/officeDocument/2006/relationships" xmlns:p="http://schemas.openxmlformats.org/presentationml/2006/main">
  <p:tag name="NUM" val="2"/>
</p:tagLst>
</file>

<file path=ppt/tags/tag170.xml><?xml version="1.0" encoding="utf-8"?>
<p:tagLst xmlns:a="http://schemas.openxmlformats.org/drawingml/2006/main" xmlns:r="http://schemas.openxmlformats.org/officeDocument/2006/relationships" xmlns:p="http://schemas.openxmlformats.org/presentationml/2006/main">
  <p:tag name="NUM" val="7"/>
</p:tagLst>
</file>

<file path=ppt/tags/tag171.xml><?xml version="1.0" encoding="utf-8"?>
<p:tagLst xmlns:a="http://schemas.openxmlformats.org/drawingml/2006/main" xmlns:r="http://schemas.openxmlformats.org/officeDocument/2006/relationships" xmlns:p="http://schemas.openxmlformats.org/presentationml/2006/main">
  <p:tag name="NUM" val="8"/>
</p:tagLst>
</file>

<file path=ppt/tags/tag172.xml><?xml version="1.0" encoding="utf-8"?>
<p:tagLst xmlns:a="http://schemas.openxmlformats.org/drawingml/2006/main" xmlns:r="http://schemas.openxmlformats.org/officeDocument/2006/relationships" xmlns:p="http://schemas.openxmlformats.org/presentationml/2006/main">
  <p:tag name="NUM" val="9"/>
</p:tagLst>
</file>

<file path=ppt/tags/tag173.xml><?xml version="1.0" encoding="utf-8"?>
<p:tagLst xmlns:a="http://schemas.openxmlformats.org/drawingml/2006/main" xmlns:r="http://schemas.openxmlformats.org/officeDocument/2006/relationships" xmlns:p="http://schemas.openxmlformats.org/presentationml/2006/main">
  <p:tag name="NUM" val="10"/>
</p:tagLst>
</file>

<file path=ppt/tags/tag174.xml><?xml version="1.0" encoding="utf-8"?>
<p:tagLst xmlns:a="http://schemas.openxmlformats.org/drawingml/2006/main" xmlns:r="http://schemas.openxmlformats.org/officeDocument/2006/relationships" xmlns:p="http://schemas.openxmlformats.org/presentationml/2006/main">
  <p:tag name="NUM" val="11"/>
</p:tagLst>
</file>

<file path=ppt/tags/tag175.xml><?xml version="1.0" encoding="utf-8"?>
<p:tagLst xmlns:a="http://schemas.openxmlformats.org/drawingml/2006/main" xmlns:r="http://schemas.openxmlformats.org/officeDocument/2006/relationships" xmlns:p="http://schemas.openxmlformats.org/presentationml/2006/main">
  <p:tag name="NUM" val="12"/>
</p:tagLst>
</file>

<file path=ppt/tags/tag176.xml><?xml version="1.0" encoding="utf-8"?>
<p:tagLst xmlns:a="http://schemas.openxmlformats.org/drawingml/2006/main" xmlns:r="http://schemas.openxmlformats.org/officeDocument/2006/relationships" xmlns:p="http://schemas.openxmlformats.org/presentationml/2006/main">
  <p:tag name="NUM" val="13"/>
</p:tagLst>
</file>

<file path=ppt/tags/tag177.xml><?xml version="1.0" encoding="utf-8"?>
<p:tagLst xmlns:a="http://schemas.openxmlformats.org/drawingml/2006/main" xmlns:r="http://schemas.openxmlformats.org/officeDocument/2006/relationships" xmlns:p="http://schemas.openxmlformats.org/presentationml/2006/main">
  <p:tag name="NUM" val="14"/>
</p:tagLst>
</file>

<file path=ppt/tags/tag178.xml><?xml version="1.0" encoding="utf-8"?>
<p:tagLst xmlns:a="http://schemas.openxmlformats.org/drawingml/2006/main" xmlns:r="http://schemas.openxmlformats.org/officeDocument/2006/relationships" xmlns:p="http://schemas.openxmlformats.org/presentationml/2006/main">
  <p:tag name="NUM" val="15"/>
</p:tagLst>
</file>

<file path=ppt/tags/tag179.xml><?xml version="1.0" encoding="utf-8"?>
<p:tagLst xmlns:a="http://schemas.openxmlformats.org/drawingml/2006/main" xmlns:r="http://schemas.openxmlformats.org/officeDocument/2006/relationships" xmlns:p="http://schemas.openxmlformats.org/presentationml/2006/main">
  <p:tag name="NUM" val="16"/>
</p:tagLst>
</file>

<file path=ppt/tags/tag18.xml><?xml version="1.0" encoding="utf-8"?>
<p:tagLst xmlns:a="http://schemas.openxmlformats.org/drawingml/2006/main" xmlns:r="http://schemas.openxmlformats.org/officeDocument/2006/relationships" xmlns:p="http://schemas.openxmlformats.org/presentationml/2006/main">
  <p:tag name="NUM" val="3"/>
</p:tagLst>
</file>

<file path=ppt/tags/tag180.xml><?xml version="1.0" encoding="utf-8"?>
<p:tagLst xmlns:a="http://schemas.openxmlformats.org/drawingml/2006/main" xmlns:r="http://schemas.openxmlformats.org/officeDocument/2006/relationships" xmlns:p="http://schemas.openxmlformats.org/presentationml/2006/main">
  <p:tag name="NUM" val="17"/>
</p:tagLst>
</file>

<file path=ppt/tags/tag181.xml><?xml version="1.0" encoding="utf-8"?>
<p:tagLst xmlns:a="http://schemas.openxmlformats.org/drawingml/2006/main" xmlns:r="http://schemas.openxmlformats.org/officeDocument/2006/relationships" xmlns:p="http://schemas.openxmlformats.org/presentationml/2006/main">
  <p:tag name="NUM" val="18"/>
</p:tagLst>
</file>

<file path=ppt/tags/tag182.xml><?xml version="1.0" encoding="utf-8"?>
<p:tagLst xmlns:a="http://schemas.openxmlformats.org/drawingml/2006/main" xmlns:r="http://schemas.openxmlformats.org/officeDocument/2006/relationships" xmlns:p="http://schemas.openxmlformats.org/presentationml/2006/main">
  <p:tag name="NUM" val="19"/>
</p:tagLst>
</file>

<file path=ppt/tags/tag183.xml><?xml version="1.0" encoding="utf-8"?>
<p:tagLst xmlns:a="http://schemas.openxmlformats.org/drawingml/2006/main" xmlns:r="http://schemas.openxmlformats.org/officeDocument/2006/relationships" xmlns:p="http://schemas.openxmlformats.org/presentationml/2006/main">
  <p:tag name="NUM" val="20"/>
</p:tagLst>
</file>

<file path=ppt/tags/tag184.xml><?xml version="1.0" encoding="utf-8"?>
<p:tagLst xmlns:a="http://schemas.openxmlformats.org/drawingml/2006/main" xmlns:r="http://schemas.openxmlformats.org/officeDocument/2006/relationships" xmlns:p="http://schemas.openxmlformats.org/presentationml/2006/main">
  <p:tag name="NUM" val="21"/>
</p:tagLst>
</file>

<file path=ppt/tags/tag185.xml><?xml version="1.0" encoding="utf-8"?>
<p:tagLst xmlns:a="http://schemas.openxmlformats.org/drawingml/2006/main" xmlns:r="http://schemas.openxmlformats.org/officeDocument/2006/relationships" xmlns:p="http://schemas.openxmlformats.org/presentationml/2006/main">
  <p:tag name="NUM" val="22"/>
</p:tagLst>
</file>

<file path=ppt/tags/tag186.xml><?xml version="1.0" encoding="utf-8"?>
<p:tagLst xmlns:a="http://schemas.openxmlformats.org/drawingml/2006/main" xmlns:r="http://schemas.openxmlformats.org/officeDocument/2006/relationships" xmlns:p="http://schemas.openxmlformats.org/presentationml/2006/main">
  <p:tag name="NUM" val="23"/>
</p:tagLst>
</file>

<file path=ppt/tags/tag187.xml><?xml version="1.0" encoding="utf-8"?>
<p:tagLst xmlns:a="http://schemas.openxmlformats.org/drawingml/2006/main" xmlns:r="http://schemas.openxmlformats.org/officeDocument/2006/relationships" xmlns:p="http://schemas.openxmlformats.org/presentationml/2006/main">
  <p:tag name="NUM" val="24"/>
</p:tagLst>
</file>

<file path=ppt/tags/tag188.xml><?xml version="1.0" encoding="utf-8"?>
<p:tagLst xmlns:a="http://schemas.openxmlformats.org/drawingml/2006/main" xmlns:r="http://schemas.openxmlformats.org/officeDocument/2006/relationships" xmlns:p="http://schemas.openxmlformats.org/presentationml/2006/main">
  <p:tag name="NUM" val="1"/>
</p:tagLst>
</file>

<file path=ppt/tags/tag189.xml><?xml version="1.0" encoding="utf-8"?>
<p:tagLst xmlns:a="http://schemas.openxmlformats.org/drawingml/2006/main" xmlns:r="http://schemas.openxmlformats.org/officeDocument/2006/relationships" xmlns:p="http://schemas.openxmlformats.org/presentationml/2006/main">
  <p:tag name="NUM" val="2"/>
</p:tagLst>
</file>

<file path=ppt/tags/tag19.xml><?xml version="1.0" encoding="utf-8"?>
<p:tagLst xmlns:a="http://schemas.openxmlformats.org/drawingml/2006/main" xmlns:r="http://schemas.openxmlformats.org/officeDocument/2006/relationships" xmlns:p="http://schemas.openxmlformats.org/presentationml/2006/main">
  <p:tag name="NUM" val="1"/>
</p:tagLst>
</file>

<file path=ppt/tags/tag190.xml><?xml version="1.0" encoding="utf-8"?>
<p:tagLst xmlns:a="http://schemas.openxmlformats.org/drawingml/2006/main" xmlns:r="http://schemas.openxmlformats.org/officeDocument/2006/relationships" xmlns:p="http://schemas.openxmlformats.org/presentationml/2006/main">
  <p:tag name="NUM" val="1"/>
</p:tagLst>
</file>

<file path=ppt/tags/tag191.xml><?xml version="1.0" encoding="utf-8"?>
<p:tagLst xmlns:a="http://schemas.openxmlformats.org/drawingml/2006/main" xmlns:r="http://schemas.openxmlformats.org/officeDocument/2006/relationships" xmlns:p="http://schemas.openxmlformats.org/presentationml/2006/main">
  <p:tag name="NUM" val="2"/>
</p:tagLst>
</file>

<file path=ppt/tags/tag192.xml><?xml version="1.0" encoding="utf-8"?>
<p:tagLst xmlns:a="http://schemas.openxmlformats.org/drawingml/2006/main" xmlns:r="http://schemas.openxmlformats.org/officeDocument/2006/relationships" xmlns:p="http://schemas.openxmlformats.org/presentationml/2006/main">
  <p:tag name="NUM" val="3"/>
</p:tagLst>
</file>

<file path=ppt/tags/tag193.xml><?xml version="1.0" encoding="utf-8"?>
<p:tagLst xmlns:a="http://schemas.openxmlformats.org/drawingml/2006/main" xmlns:r="http://schemas.openxmlformats.org/officeDocument/2006/relationships" xmlns:p="http://schemas.openxmlformats.org/presentationml/2006/main">
  <p:tag name="NUM" val="4"/>
</p:tagLst>
</file>

<file path=ppt/tags/tag194.xml><?xml version="1.0" encoding="utf-8"?>
<p:tagLst xmlns:a="http://schemas.openxmlformats.org/drawingml/2006/main" xmlns:r="http://schemas.openxmlformats.org/officeDocument/2006/relationships" xmlns:p="http://schemas.openxmlformats.org/presentationml/2006/main">
  <p:tag name="NUM" val="5"/>
</p:tagLst>
</file>

<file path=ppt/tags/tag195.xml><?xml version="1.0" encoding="utf-8"?>
<p:tagLst xmlns:a="http://schemas.openxmlformats.org/drawingml/2006/main" xmlns:r="http://schemas.openxmlformats.org/officeDocument/2006/relationships" xmlns:p="http://schemas.openxmlformats.org/presentationml/2006/main">
  <p:tag name="NUM" val="6"/>
</p:tagLst>
</file>

<file path=ppt/tags/tag196.xml><?xml version="1.0" encoding="utf-8"?>
<p:tagLst xmlns:a="http://schemas.openxmlformats.org/drawingml/2006/main" xmlns:r="http://schemas.openxmlformats.org/officeDocument/2006/relationships" xmlns:p="http://schemas.openxmlformats.org/presentationml/2006/main">
  <p:tag name="NUM" val="7"/>
</p:tagLst>
</file>

<file path=ppt/tags/tag197.xml><?xml version="1.0" encoding="utf-8"?>
<p:tagLst xmlns:a="http://schemas.openxmlformats.org/drawingml/2006/main" xmlns:r="http://schemas.openxmlformats.org/officeDocument/2006/relationships" xmlns:p="http://schemas.openxmlformats.org/presentationml/2006/main">
  <p:tag name="NUM" val="8"/>
</p:tagLst>
</file>

<file path=ppt/tags/tag198.xml><?xml version="1.0" encoding="utf-8"?>
<p:tagLst xmlns:a="http://schemas.openxmlformats.org/drawingml/2006/main" xmlns:r="http://schemas.openxmlformats.org/officeDocument/2006/relationships" xmlns:p="http://schemas.openxmlformats.org/presentationml/2006/main">
  <p:tag name="NUM" val="9"/>
</p:tagLst>
</file>

<file path=ppt/tags/tag199.xml><?xml version="1.0" encoding="utf-8"?>
<p:tagLst xmlns:a="http://schemas.openxmlformats.org/drawingml/2006/main" xmlns:r="http://schemas.openxmlformats.org/officeDocument/2006/relationships" xmlns:p="http://schemas.openxmlformats.org/presentationml/2006/main">
  <p:tag name="NUM" val="10"/>
</p:tagLst>
</file>

<file path=ppt/tags/tag2.xml><?xml version="1.0" encoding="utf-8"?>
<p:tagLst xmlns:a="http://schemas.openxmlformats.org/drawingml/2006/main" xmlns:r="http://schemas.openxmlformats.org/officeDocument/2006/relationships" xmlns:p="http://schemas.openxmlformats.org/presentationml/2006/main">
  <p:tag name="NUM" val="2"/>
</p:tagLst>
</file>

<file path=ppt/tags/tag20.xml><?xml version="1.0" encoding="utf-8"?>
<p:tagLst xmlns:a="http://schemas.openxmlformats.org/drawingml/2006/main" xmlns:r="http://schemas.openxmlformats.org/officeDocument/2006/relationships" xmlns:p="http://schemas.openxmlformats.org/presentationml/2006/main">
  <p:tag name="NUM" val="2"/>
</p:tagLst>
</file>

<file path=ppt/tags/tag200.xml><?xml version="1.0" encoding="utf-8"?>
<p:tagLst xmlns:a="http://schemas.openxmlformats.org/drawingml/2006/main" xmlns:r="http://schemas.openxmlformats.org/officeDocument/2006/relationships" xmlns:p="http://schemas.openxmlformats.org/presentationml/2006/main">
  <p:tag name="NUM" val="11"/>
</p:tagLst>
</file>

<file path=ppt/tags/tag201.xml><?xml version="1.0" encoding="utf-8"?>
<p:tagLst xmlns:a="http://schemas.openxmlformats.org/drawingml/2006/main" xmlns:r="http://schemas.openxmlformats.org/officeDocument/2006/relationships" xmlns:p="http://schemas.openxmlformats.org/presentationml/2006/main">
  <p:tag name="NUM" val="12"/>
</p:tagLst>
</file>

<file path=ppt/tags/tag202.xml><?xml version="1.0" encoding="utf-8"?>
<p:tagLst xmlns:a="http://schemas.openxmlformats.org/drawingml/2006/main" xmlns:r="http://schemas.openxmlformats.org/officeDocument/2006/relationships" xmlns:p="http://schemas.openxmlformats.org/presentationml/2006/main">
  <p:tag name="NUM" val="13"/>
</p:tagLst>
</file>

<file path=ppt/tags/tag203.xml><?xml version="1.0" encoding="utf-8"?>
<p:tagLst xmlns:a="http://schemas.openxmlformats.org/drawingml/2006/main" xmlns:r="http://schemas.openxmlformats.org/officeDocument/2006/relationships" xmlns:p="http://schemas.openxmlformats.org/presentationml/2006/main">
  <p:tag name="NUM" val="14"/>
</p:tagLst>
</file>

<file path=ppt/tags/tag204.xml><?xml version="1.0" encoding="utf-8"?>
<p:tagLst xmlns:a="http://schemas.openxmlformats.org/drawingml/2006/main" xmlns:r="http://schemas.openxmlformats.org/officeDocument/2006/relationships" xmlns:p="http://schemas.openxmlformats.org/presentationml/2006/main">
  <p:tag name="NUM" val="15"/>
</p:tagLst>
</file>

<file path=ppt/tags/tag205.xml><?xml version="1.0" encoding="utf-8"?>
<p:tagLst xmlns:a="http://schemas.openxmlformats.org/drawingml/2006/main" xmlns:r="http://schemas.openxmlformats.org/officeDocument/2006/relationships" xmlns:p="http://schemas.openxmlformats.org/presentationml/2006/main">
  <p:tag name="NUM" val="16"/>
</p:tagLst>
</file>

<file path=ppt/tags/tag206.xml><?xml version="1.0" encoding="utf-8"?>
<p:tagLst xmlns:a="http://schemas.openxmlformats.org/drawingml/2006/main" xmlns:r="http://schemas.openxmlformats.org/officeDocument/2006/relationships" xmlns:p="http://schemas.openxmlformats.org/presentationml/2006/main">
  <p:tag name="NUM" val="17"/>
</p:tagLst>
</file>

<file path=ppt/tags/tag207.xml><?xml version="1.0" encoding="utf-8"?>
<p:tagLst xmlns:a="http://schemas.openxmlformats.org/drawingml/2006/main" xmlns:r="http://schemas.openxmlformats.org/officeDocument/2006/relationships" xmlns:p="http://schemas.openxmlformats.org/presentationml/2006/main">
  <p:tag name="NUM" val="18"/>
</p:tagLst>
</file>

<file path=ppt/tags/tag208.xml><?xml version="1.0" encoding="utf-8"?>
<p:tagLst xmlns:a="http://schemas.openxmlformats.org/drawingml/2006/main" xmlns:r="http://schemas.openxmlformats.org/officeDocument/2006/relationships" xmlns:p="http://schemas.openxmlformats.org/presentationml/2006/main">
  <p:tag name="NUM" val="19"/>
</p:tagLst>
</file>

<file path=ppt/tags/tag209.xml><?xml version="1.0" encoding="utf-8"?>
<p:tagLst xmlns:a="http://schemas.openxmlformats.org/drawingml/2006/main" xmlns:r="http://schemas.openxmlformats.org/officeDocument/2006/relationships" xmlns:p="http://schemas.openxmlformats.org/presentationml/2006/main">
  <p:tag name="NUM" val="20"/>
</p:tagLst>
</file>

<file path=ppt/tags/tag21.xml><?xml version="1.0" encoding="utf-8"?>
<p:tagLst xmlns:a="http://schemas.openxmlformats.org/drawingml/2006/main" xmlns:r="http://schemas.openxmlformats.org/officeDocument/2006/relationships" xmlns:p="http://schemas.openxmlformats.org/presentationml/2006/main">
  <p:tag name="NUM" val="1"/>
</p:tagLst>
</file>

<file path=ppt/tags/tag210.xml><?xml version="1.0" encoding="utf-8"?>
<p:tagLst xmlns:a="http://schemas.openxmlformats.org/drawingml/2006/main" xmlns:r="http://schemas.openxmlformats.org/officeDocument/2006/relationships" xmlns:p="http://schemas.openxmlformats.org/presentationml/2006/main">
  <p:tag name="NUM" val="21"/>
</p:tagLst>
</file>

<file path=ppt/tags/tag211.xml><?xml version="1.0" encoding="utf-8"?>
<p:tagLst xmlns:a="http://schemas.openxmlformats.org/drawingml/2006/main" xmlns:r="http://schemas.openxmlformats.org/officeDocument/2006/relationships" xmlns:p="http://schemas.openxmlformats.org/presentationml/2006/main">
  <p:tag name="NUM" val="22"/>
</p:tagLst>
</file>

<file path=ppt/tags/tag212.xml><?xml version="1.0" encoding="utf-8"?>
<p:tagLst xmlns:a="http://schemas.openxmlformats.org/drawingml/2006/main" xmlns:r="http://schemas.openxmlformats.org/officeDocument/2006/relationships" xmlns:p="http://schemas.openxmlformats.org/presentationml/2006/main">
  <p:tag name="NUM" val="23"/>
</p:tagLst>
</file>

<file path=ppt/tags/tag213.xml><?xml version="1.0" encoding="utf-8"?>
<p:tagLst xmlns:a="http://schemas.openxmlformats.org/drawingml/2006/main" xmlns:r="http://schemas.openxmlformats.org/officeDocument/2006/relationships" xmlns:p="http://schemas.openxmlformats.org/presentationml/2006/main">
  <p:tag name="NUM" val="24"/>
</p:tagLst>
</file>

<file path=ppt/tags/tag214.xml><?xml version="1.0" encoding="utf-8"?>
<p:tagLst xmlns:a="http://schemas.openxmlformats.org/drawingml/2006/main" xmlns:r="http://schemas.openxmlformats.org/officeDocument/2006/relationships" xmlns:p="http://schemas.openxmlformats.org/presentationml/2006/main">
  <p:tag name="NUM" val="1"/>
</p:tagLst>
</file>

<file path=ppt/tags/tag215.xml><?xml version="1.0" encoding="utf-8"?>
<p:tagLst xmlns:a="http://schemas.openxmlformats.org/drawingml/2006/main" xmlns:r="http://schemas.openxmlformats.org/officeDocument/2006/relationships" xmlns:p="http://schemas.openxmlformats.org/presentationml/2006/main">
  <p:tag name="NUM" val="2"/>
</p:tagLst>
</file>

<file path=ppt/tags/tag216.xml><?xml version="1.0" encoding="utf-8"?>
<p:tagLst xmlns:a="http://schemas.openxmlformats.org/drawingml/2006/main" xmlns:r="http://schemas.openxmlformats.org/officeDocument/2006/relationships" xmlns:p="http://schemas.openxmlformats.org/presentationml/2006/main">
  <p:tag name="NUM" val="3"/>
</p:tagLst>
</file>

<file path=ppt/tags/tag217.xml><?xml version="1.0" encoding="utf-8"?>
<p:tagLst xmlns:a="http://schemas.openxmlformats.org/drawingml/2006/main" xmlns:r="http://schemas.openxmlformats.org/officeDocument/2006/relationships" xmlns:p="http://schemas.openxmlformats.org/presentationml/2006/main">
  <p:tag name="NUM" val="1"/>
</p:tagLst>
</file>

<file path=ppt/tags/tag218.xml><?xml version="1.0" encoding="utf-8"?>
<p:tagLst xmlns:a="http://schemas.openxmlformats.org/drawingml/2006/main" xmlns:r="http://schemas.openxmlformats.org/officeDocument/2006/relationships" xmlns:p="http://schemas.openxmlformats.org/presentationml/2006/main">
  <p:tag name="NUM" val="2"/>
</p:tagLst>
</file>

<file path=ppt/tags/tag219.xml><?xml version="1.0" encoding="utf-8"?>
<p:tagLst xmlns:a="http://schemas.openxmlformats.org/drawingml/2006/main" xmlns:r="http://schemas.openxmlformats.org/officeDocument/2006/relationships" xmlns:p="http://schemas.openxmlformats.org/presentationml/2006/main">
  <p:tag name="NUM" val="3"/>
</p:tagLst>
</file>

<file path=ppt/tags/tag22.xml><?xml version="1.0" encoding="utf-8"?>
<p:tagLst xmlns:a="http://schemas.openxmlformats.org/drawingml/2006/main" xmlns:r="http://schemas.openxmlformats.org/officeDocument/2006/relationships" xmlns:p="http://schemas.openxmlformats.org/presentationml/2006/main">
  <p:tag name="NUM" val="2"/>
</p:tagLst>
</file>

<file path=ppt/tags/tag220.xml><?xml version="1.0" encoding="utf-8"?>
<p:tagLst xmlns:a="http://schemas.openxmlformats.org/drawingml/2006/main" xmlns:r="http://schemas.openxmlformats.org/officeDocument/2006/relationships" xmlns:p="http://schemas.openxmlformats.org/presentationml/2006/main">
  <p:tag name="NUM" val="1"/>
</p:tagLst>
</file>

<file path=ppt/tags/tag221.xml><?xml version="1.0" encoding="utf-8"?>
<p:tagLst xmlns:a="http://schemas.openxmlformats.org/drawingml/2006/main" xmlns:r="http://schemas.openxmlformats.org/officeDocument/2006/relationships" xmlns:p="http://schemas.openxmlformats.org/presentationml/2006/main">
  <p:tag name="NUM" val="1"/>
</p:tagLst>
</file>

<file path=ppt/tags/tag222.xml><?xml version="1.0" encoding="utf-8"?>
<p:tagLst xmlns:a="http://schemas.openxmlformats.org/drawingml/2006/main" xmlns:r="http://schemas.openxmlformats.org/officeDocument/2006/relationships" xmlns:p="http://schemas.openxmlformats.org/presentationml/2006/main">
  <p:tag name="NUM" val="2"/>
</p:tagLst>
</file>

<file path=ppt/tags/tag223.xml><?xml version="1.0" encoding="utf-8"?>
<p:tagLst xmlns:a="http://schemas.openxmlformats.org/drawingml/2006/main" xmlns:r="http://schemas.openxmlformats.org/officeDocument/2006/relationships" xmlns:p="http://schemas.openxmlformats.org/presentationml/2006/main">
  <p:tag name="NUM" val="3"/>
</p:tagLst>
</file>

<file path=ppt/tags/tag224.xml><?xml version="1.0" encoding="utf-8"?>
<p:tagLst xmlns:a="http://schemas.openxmlformats.org/drawingml/2006/main" xmlns:r="http://schemas.openxmlformats.org/officeDocument/2006/relationships" xmlns:p="http://schemas.openxmlformats.org/presentationml/2006/main">
  <p:tag name="NUM" val="4"/>
</p:tagLst>
</file>

<file path=ppt/tags/tag225.xml><?xml version="1.0" encoding="utf-8"?>
<p:tagLst xmlns:a="http://schemas.openxmlformats.org/drawingml/2006/main" xmlns:r="http://schemas.openxmlformats.org/officeDocument/2006/relationships" xmlns:p="http://schemas.openxmlformats.org/presentationml/2006/main">
  <p:tag name="NUM" val="1"/>
</p:tagLst>
</file>

<file path=ppt/tags/tag226.xml><?xml version="1.0" encoding="utf-8"?>
<p:tagLst xmlns:a="http://schemas.openxmlformats.org/drawingml/2006/main" xmlns:r="http://schemas.openxmlformats.org/officeDocument/2006/relationships" xmlns:p="http://schemas.openxmlformats.org/presentationml/2006/main">
  <p:tag name="NUM" val="2"/>
</p:tagLst>
</file>

<file path=ppt/tags/tag227.xml><?xml version="1.0" encoding="utf-8"?>
<p:tagLst xmlns:a="http://schemas.openxmlformats.org/drawingml/2006/main" xmlns:r="http://schemas.openxmlformats.org/officeDocument/2006/relationships" xmlns:p="http://schemas.openxmlformats.org/presentationml/2006/main">
  <p:tag name="NUM" val="1"/>
</p:tagLst>
</file>

<file path=ppt/tags/tag228.xml><?xml version="1.0" encoding="utf-8"?>
<p:tagLst xmlns:a="http://schemas.openxmlformats.org/drawingml/2006/main" xmlns:r="http://schemas.openxmlformats.org/officeDocument/2006/relationships" xmlns:p="http://schemas.openxmlformats.org/presentationml/2006/main">
  <p:tag name="NUM" val="2"/>
</p:tagLst>
</file>

<file path=ppt/tags/tag229.xml><?xml version="1.0" encoding="utf-8"?>
<p:tagLst xmlns:a="http://schemas.openxmlformats.org/drawingml/2006/main" xmlns:r="http://schemas.openxmlformats.org/officeDocument/2006/relationships" xmlns:p="http://schemas.openxmlformats.org/presentationml/2006/main">
  <p:tag name="NUM" val="1"/>
</p:tagLst>
</file>

<file path=ppt/tags/tag23.xml><?xml version="1.0" encoding="utf-8"?>
<p:tagLst xmlns:a="http://schemas.openxmlformats.org/drawingml/2006/main" xmlns:r="http://schemas.openxmlformats.org/officeDocument/2006/relationships" xmlns:p="http://schemas.openxmlformats.org/presentationml/2006/main">
  <p:tag name="NUM" val="3"/>
</p:tagLst>
</file>

<file path=ppt/tags/tag230.xml><?xml version="1.0" encoding="utf-8"?>
<p:tagLst xmlns:a="http://schemas.openxmlformats.org/drawingml/2006/main" xmlns:r="http://schemas.openxmlformats.org/officeDocument/2006/relationships" xmlns:p="http://schemas.openxmlformats.org/presentationml/2006/main">
  <p:tag name="NUM" val="2"/>
</p:tagLst>
</file>

<file path=ppt/tags/tag231.xml><?xml version="1.0" encoding="utf-8"?>
<p:tagLst xmlns:a="http://schemas.openxmlformats.org/drawingml/2006/main" xmlns:r="http://schemas.openxmlformats.org/officeDocument/2006/relationships" xmlns:p="http://schemas.openxmlformats.org/presentationml/2006/main">
  <p:tag name="NUM" val="3"/>
</p:tagLst>
</file>

<file path=ppt/tags/tag232.xml><?xml version="1.0" encoding="utf-8"?>
<p:tagLst xmlns:a="http://schemas.openxmlformats.org/drawingml/2006/main" xmlns:r="http://schemas.openxmlformats.org/officeDocument/2006/relationships" xmlns:p="http://schemas.openxmlformats.org/presentationml/2006/main">
  <p:tag name="NUM" val="1"/>
</p:tagLst>
</file>

<file path=ppt/tags/tag233.xml><?xml version="1.0" encoding="utf-8"?>
<p:tagLst xmlns:a="http://schemas.openxmlformats.org/drawingml/2006/main" xmlns:r="http://schemas.openxmlformats.org/officeDocument/2006/relationships" xmlns:p="http://schemas.openxmlformats.org/presentationml/2006/main">
  <p:tag name="NUM" val="2"/>
</p:tagLst>
</file>

<file path=ppt/tags/tag234.xml><?xml version="1.0" encoding="utf-8"?>
<p:tagLst xmlns:a="http://schemas.openxmlformats.org/drawingml/2006/main" xmlns:r="http://schemas.openxmlformats.org/officeDocument/2006/relationships" xmlns:p="http://schemas.openxmlformats.org/presentationml/2006/main">
  <p:tag name="NUM" val="1"/>
</p:tagLst>
</file>

<file path=ppt/tags/tag235.xml><?xml version="1.0" encoding="utf-8"?>
<p:tagLst xmlns:a="http://schemas.openxmlformats.org/drawingml/2006/main" xmlns:r="http://schemas.openxmlformats.org/officeDocument/2006/relationships" xmlns:p="http://schemas.openxmlformats.org/presentationml/2006/main">
  <p:tag name="NUM" val="2"/>
</p:tagLst>
</file>

<file path=ppt/tags/tag236.xml><?xml version="1.0" encoding="utf-8"?>
<p:tagLst xmlns:a="http://schemas.openxmlformats.org/drawingml/2006/main" xmlns:r="http://schemas.openxmlformats.org/officeDocument/2006/relationships" xmlns:p="http://schemas.openxmlformats.org/presentationml/2006/main">
  <p:tag name="NUM" val="3"/>
</p:tagLst>
</file>

<file path=ppt/tags/tag237.xml><?xml version="1.0" encoding="utf-8"?>
<p:tagLst xmlns:a="http://schemas.openxmlformats.org/drawingml/2006/main" xmlns:r="http://schemas.openxmlformats.org/officeDocument/2006/relationships" xmlns:p="http://schemas.openxmlformats.org/presentationml/2006/main">
  <p:tag name="NUM" val="4"/>
</p:tagLst>
</file>

<file path=ppt/tags/tag238.xml><?xml version="1.0" encoding="utf-8"?>
<p:tagLst xmlns:a="http://schemas.openxmlformats.org/drawingml/2006/main" xmlns:r="http://schemas.openxmlformats.org/officeDocument/2006/relationships" xmlns:p="http://schemas.openxmlformats.org/presentationml/2006/main">
  <p:tag name="NUM" val="5"/>
</p:tagLst>
</file>

<file path=ppt/tags/tag239.xml><?xml version="1.0" encoding="utf-8"?>
<p:tagLst xmlns:a="http://schemas.openxmlformats.org/drawingml/2006/main" xmlns:r="http://schemas.openxmlformats.org/officeDocument/2006/relationships" xmlns:p="http://schemas.openxmlformats.org/presentationml/2006/main">
  <p:tag name="NUM" val="6"/>
</p:tagLst>
</file>

<file path=ppt/tags/tag24.xml><?xml version="1.0" encoding="utf-8"?>
<p:tagLst xmlns:a="http://schemas.openxmlformats.org/drawingml/2006/main" xmlns:r="http://schemas.openxmlformats.org/officeDocument/2006/relationships" xmlns:p="http://schemas.openxmlformats.org/presentationml/2006/main">
  <p:tag name="NUM" val="4"/>
</p:tagLst>
</file>

<file path=ppt/tags/tag240.xml><?xml version="1.0" encoding="utf-8"?>
<p:tagLst xmlns:a="http://schemas.openxmlformats.org/drawingml/2006/main" xmlns:r="http://schemas.openxmlformats.org/officeDocument/2006/relationships" xmlns:p="http://schemas.openxmlformats.org/presentationml/2006/main">
  <p:tag name="NUM" val="7"/>
</p:tagLst>
</file>

<file path=ppt/tags/tag241.xml><?xml version="1.0" encoding="utf-8"?>
<p:tagLst xmlns:a="http://schemas.openxmlformats.org/drawingml/2006/main" xmlns:r="http://schemas.openxmlformats.org/officeDocument/2006/relationships" xmlns:p="http://schemas.openxmlformats.org/presentationml/2006/main">
  <p:tag name="NUM" val="8"/>
</p:tagLst>
</file>

<file path=ppt/tags/tag242.xml><?xml version="1.0" encoding="utf-8"?>
<p:tagLst xmlns:a="http://schemas.openxmlformats.org/drawingml/2006/main" xmlns:r="http://schemas.openxmlformats.org/officeDocument/2006/relationships" xmlns:p="http://schemas.openxmlformats.org/presentationml/2006/main">
  <p:tag name="NUM" val="1"/>
</p:tagLst>
</file>

<file path=ppt/tags/tag243.xml><?xml version="1.0" encoding="utf-8"?>
<p:tagLst xmlns:a="http://schemas.openxmlformats.org/drawingml/2006/main" xmlns:r="http://schemas.openxmlformats.org/officeDocument/2006/relationships" xmlns:p="http://schemas.openxmlformats.org/presentationml/2006/main">
  <p:tag name="NUM" val="2"/>
</p:tagLst>
</file>

<file path=ppt/tags/tag244.xml><?xml version="1.0" encoding="utf-8"?>
<p:tagLst xmlns:a="http://schemas.openxmlformats.org/drawingml/2006/main" xmlns:r="http://schemas.openxmlformats.org/officeDocument/2006/relationships" xmlns:p="http://schemas.openxmlformats.org/presentationml/2006/main">
  <p:tag name="NUM" val="1"/>
</p:tagLst>
</file>

<file path=ppt/tags/tag245.xml><?xml version="1.0" encoding="utf-8"?>
<p:tagLst xmlns:a="http://schemas.openxmlformats.org/drawingml/2006/main" xmlns:r="http://schemas.openxmlformats.org/officeDocument/2006/relationships" xmlns:p="http://schemas.openxmlformats.org/presentationml/2006/main">
  <p:tag name="NUM" val="2"/>
</p:tagLst>
</file>

<file path=ppt/tags/tag246.xml><?xml version="1.0" encoding="utf-8"?>
<p:tagLst xmlns:a="http://schemas.openxmlformats.org/drawingml/2006/main" xmlns:r="http://schemas.openxmlformats.org/officeDocument/2006/relationships" xmlns:p="http://schemas.openxmlformats.org/presentationml/2006/main">
  <p:tag name="NUM" val="3"/>
</p:tagLst>
</file>

<file path=ppt/tags/tag247.xml><?xml version="1.0" encoding="utf-8"?>
<p:tagLst xmlns:a="http://schemas.openxmlformats.org/drawingml/2006/main" xmlns:r="http://schemas.openxmlformats.org/officeDocument/2006/relationships" xmlns:p="http://schemas.openxmlformats.org/presentationml/2006/main">
  <p:tag name="NUM" val="4"/>
</p:tagLst>
</file>

<file path=ppt/tags/tag248.xml><?xml version="1.0" encoding="utf-8"?>
<p:tagLst xmlns:a="http://schemas.openxmlformats.org/drawingml/2006/main" xmlns:r="http://schemas.openxmlformats.org/officeDocument/2006/relationships" xmlns:p="http://schemas.openxmlformats.org/presentationml/2006/main">
  <p:tag name="NUM" val="1"/>
</p:tagLst>
</file>

<file path=ppt/tags/tag249.xml><?xml version="1.0" encoding="utf-8"?>
<p:tagLst xmlns:a="http://schemas.openxmlformats.org/drawingml/2006/main" xmlns:r="http://schemas.openxmlformats.org/officeDocument/2006/relationships" xmlns:p="http://schemas.openxmlformats.org/presentationml/2006/main">
  <p:tag name="NUM" val="2"/>
</p:tagLst>
</file>

<file path=ppt/tags/tag25.xml><?xml version="1.0" encoding="utf-8"?>
<p:tagLst xmlns:a="http://schemas.openxmlformats.org/drawingml/2006/main" xmlns:r="http://schemas.openxmlformats.org/officeDocument/2006/relationships" xmlns:p="http://schemas.openxmlformats.org/presentationml/2006/main">
  <p:tag name="NUM" val="1"/>
</p:tagLst>
</file>

<file path=ppt/tags/tag26.xml><?xml version="1.0" encoding="utf-8"?>
<p:tagLst xmlns:a="http://schemas.openxmlformats.org/drawingml/2006/main" xmlns:r="http://schemas.openxmlformats.org/officeDocument/2006/relationships" xmlns:p="http://schemas.openxmlformats.org/presentationml/2006/main">
  <p:tag name="NUM" val="2"/>
</p:tagLst>
</file>

<file path=ppt/tags/tag27.xml><?xml version="1.0" encoding="utf-8"?>
<p:tagLst xmlns:a="http://schemas.openxmlformats.org/drawingml/2006/main" xmlns:r="http://schemas.openxmlformats.org/officeDocument/2006/relationships" xmlns:p="http://schemas.openxmlformats.org/presentationml/2006/main">
  <p:tag name="NUM" val="3"/>
</p:tagLst>
</file>

<file path=ppt/tags/tag28.xml><?xml version="1.0" encoding="utf-8"?>
<p:tagLst xmlns:a="http://schemas.openxmlformats.org/drawingml/2006/main" xmlns:r="http://schemas.openxmlformats.org/officeDocument/2006/relationships" xmlns:p="http://schemas.openxmlformats.org/presentationml/2006/main">
  <p:tag name="NUM" val="4"/>
</p:tagLst>
</file>

<file path=ppt/tags/tag29.xml><?xml version="1.0" encoding="utf-8"?>
<p:tagLst xmlns:a="http://schemas.openxmlformats.org/drawingml/2006/main" xmlns:r="http://schemas.openxmlformats.org/officeDocument/2006/relationships" xmlns:p="http://schemas.openxmlformats.org/presentationml/2006/main">
  <p:tag name="NUM" val="5"/>
</p:tagLst>
</file>

<file path=ppt/tags/tag3.xml><?xml version="1.0" encoding="utf-8"?>
<p:tagLst xmlns:a="http://schemas.openxmlformats.org/drawingml/2006/main" xmlns:r="http://schemas.openxmlformats.org/officeDocument/2006/relationships" xmlns:p="http://schemas.openxmlformats.org/presentationml/2006/main">
  <p:tag name="NUM" val="1"/>
</p:tagLst>
</file>

<file path=ppt/tags/tag30.xml><?xml version="1.0" encoding="utf-8"?>
<p:tagLst xmlns:a="http://schemas.openxmlformats.org/drawingml/2006/main" xmlns:r="http://schemas.openxmlformats.org/officeDocument/2006/relationships" xmlns:p="http://schemas.openxmlformats.org/presentationml/2006/main">
  <p:tag name="NUM" val="6"/>
</p:tagLst>
</file>

<file path=ppt/tags/tag31.xml><?xml version="1.0" encoding="utf-8"?>
<p:tagLst xmlns:a="http://schemas.openxmlformats.org/drawingml/2006/main" xmlns:r="http://schemas.openxmlformats.org/officeDocument/2006/relationships" xmlns:p="http://schemas.openxmlformats.org/presentationml/2006/main">
  <p:tag name="NUM" val="7"/>
</p:tagLst>
</file>

<file path=ppt/tags/tag32.xml><?xml version="1.0" encoding="utf-8"?>
<p:tagLst xmlns:a="http://schemas.openxmlformats.org/drawingml/2006/main" xmlns:r="http://schemas.openxmlformats.org/officeDocument/2006/relationships" xmlns:p="http://schemas.openxmlformats.org/presentationml/2006/main">
  <p:tag name="NUM" val="1"/>
</p:tagLst>
</file>

<file path=ppt/tags/tag33.xml><?xml version="1.0" encoding="utf-8"?>
<p:tagLst xmlns:a="http://schemas.openxmlformats.org/drawingml/2006/main" xmlns:r="http://schemas.openxmlformats.org/officeDocument/2006/relationships" xmlns:p="http://schemas.openxmlformats.org/presentationml/2006/main">
  <p:tag name="NUM" val="2"/>
</p:tagLst>
</file>

<file path=ppt/tags/tag34.xml><?xml version="1.0" encoding="utf-8"?>
<p:tagLst xmlns:a="http://schemas.openxmlformats.org/drawingml/2006/main" xmlns:r="http://schemas.openxmlformats.org/officeDocument/2006/relationships" xmlns:p="http://schemas.openxmlformats.org/presentationml/2006/main">
  <p:tag name="NUM" val="3"/>
</p:tagLst>
</file>

<file path=ppt/tags/tag35.xml><?xml version="1.0" encoding="utf-8"?>
<p:tagLst xmlns:a="http://schemas.openxmlformats.org/drawingml/2006/main" xmlns:r="http://schemas.openxmlformats.org/officeDocument/2006/relationships" xmlns:p="http://schemas.openxmlformats.org/presentationml/2006/main">
  <p:tag name="NUM" val="4"/>
</p:tagLst>
</file>

<file path=ppt/tags/tag36.xml><?xml version="1.0" encoding="utf-8"?>
<p:tagLst xmlns:a="http://schemas.openxmlformats.org/drawingml/2006/main" xmlns:r="http://schemas.openxmlformats.org/officeDocument/2006/relationships" xmlns:p="http://schemas.openxmlformats.org/presentationml/2006/main">
  <p:tag name="NUM" val="1"/>
</p:tagLst>
</file>

<file path=ppt/tags/tag37.xml><?xml version="1.0" encoding="utf-8"?>
<p:tagLst xmlns:a="http://schemas.openxmlformats.org/drawingml/2006/main" xmlns:r="http://schemas.openxmlformats.org/officeDocument/2006/relationships" xmlns:p="http://schemas.openxmlformats.org/presentationml/2006/main">
  <p:tag name="NUM" val="2"/>
</p:tagLst>
</file>

<file path=ppt/tags/tag38.xml><?xml version="1.0" encoding="utf-8"?>
<p:tagLst xmlns:a="http://schemas.openxmlformats.org/drawingml/2006/main" xmlns:r="http://schemas.openxmlformats.org/officeDocument/2006/relationships" xmlns:p="http://schemas.openxmlformats.org/presentationml/2006/main">
  <p:tag name="NUM" val="3"/>
</p:tagLst>
</file>

<file path=ppt/tags/tag39.xml><?xml version="1.0" encoding="utf-8"?>
<p:tagLst xmlns:a="http://schemas.openxmlformats.org/drawingml/2006/main" xmlns:r="http://schemas.openxmlformats.org/officeDocument/2006/relationships" xmlns:p="http://schemas.openxmlformats.org/presentationml/2006/main">
  <p:tag name="NUM" val="4"/>
</p:tagLst>
</file>

<file path=ppt/tags/tag4.xml><?xml version="1.0" encoding="utf-8"?>
<p:tagLst xmlns:a="http://schemas.openxmlformats.org/drawingml/2006/main" xmlns:r="http://schemas.openxmlformats.org/officeDocument/2006/relationships" xmlns:p="http://schemas.openxmlformats.org/presentationml/2006/main">
  <p:tag name="NUM" val="2"/>
</p:tagLst>
</file>

<file path=ppt/tags/tag40.xml><?xml version="1.0" encoding="utf-8"?>
<p:tagLst xmlns:a="http://schemas.openxmlformats.org/drawingml/2006/main" xmlns:r="http://schemas.openxmlformats.org/officeDocument/2006/relationships" xmlns:p="http://schemas.openxmlformats.org/presentationml/2006/main">
  <p:tag name="NUM" val="5"/>
</p:tagLst>
</file>

<file path=ppt/tags/tag41.xml><?xml version="1.0" encoding="utf-8"?>
<p:tagLst xmlns:a="http://schemas.openxmlformats.org/drawingml/2006/main" xmlns:r="http://schemas.openxmlformats.org/officeDocument/2006/relationships" xmlns:p="http://schemas.openxmlformats.org/presentationml/2006/main">
  <p:tag name="NUM" val="4"/>
</p:tagLst>
</file>

<file path=ppt/tags/tag42.xml><?xml version="1.0" encoding="utf-8"?>
<p:tagLst xmlns:a="http://schemas.openxmlformats.org/drawingml/2006/main" xmlns:r="http://schemas.openxmlformats.org/officeDocument/2006/relationships" xmlns:p="http://schemas.openxmlformats.org/presentationml/2006/main">
  <p:tag name="NUM" val="7"/>
</p:tagLst>
</file>

<file path=ppt/tags/tag43.xml><?xml version="1.0" encoding="utf-8"?>
<p:tagLst xmlns:a="http://schemas.openxmlformats.org/drawingml/2006/main" xmlns:r="http://schemas.openxmlformats.org/officeDocument/2006/relationships" xmlns:p="http://schemas.openxmlformats.org/presentationml/2006/main">
  <p:tag name="NUM" val="8"/>
</p:tagLst>
</file>

<file path=ppt/tags/tag44.xml><?xml version="1.0" encoding="utf-8"?>
<p:tagLst xmlns:a="http://schemas.openxmlformats.org/drawingml/2006/main" xmlns:r="http://schemas.openxmlformats.org/officeDocument/2006/relationships" xmlns:p="http://schemas.openxmlformats.org/presentationml/2006/main">
  <p:tag name="NUM" val="3"/>
</p:tagLst>
</file>

<file path=ppt/tags/tag45.xml><?xml version="1.0" encoding="utf-8"?>
<p:tagLst xmlns:a="http://schemas.openxmlformats.org/drawingml/2006/main" xmlns:r="http://schemas.openxmlformats.org/officeDocument/2006/relationships" xmlns:p="http://schemas.openxmlformats.org/presentationml/2006/main">
  <p:tag name="NUM" val="8"/>
</p:tagLst>
</file>

<file path=ppt/tags/tag46.xml><?xml version="1.0" encoding="utf-8"?>
<p:tagLst xmlns:a="http://schemas.openxmlformats.org/drawingml/2006/main" xmlns:r="http://schemas.openxmlformats.org/officeDocument/2006/relationships" xmlns:p="http://schemas.openxmlformats.org/presentationml/2006/main">
  <p:tag name="NUM" val="3"/>
</p:tagLst>
</file>

<file path=ppt/tags/tag47.xml><?xml version="1.0" encoding="utf-8"?>
<p:tagLst xmlns:a="http://schemas.openxmlformats.org/drawingml/2006/main" xmlns:r="http://schemas.openxmlformats.org/officeDocument/2006/relationships" xmlns:p="http://schemas.openxmlformats.org/presentationml/2006/main">
  <p:tag name="NUM" val="1"/>
</p:tagLst>
</file>

<file path=ppt/tags/tag48.xml><?xml version="1.0" encoding="utf-8"?>
<p:tagLst xmlns:a="http://schemas.openxmlformats.org/drawingml/2006/main" xmlns:r="http://schemas.openxmlformats.org/officeDocument/2006/relationships" xmlns:p="http://schemas.openxmlformats.org/presentationml/2006/main">
  <p:tag name="NUM" val="2"/>
</p:tagLst>
</file>

<file path=ppt/tags/tag49.xml><?xml version="1.0" encoding="utf-8"?>
<p:tagLst xmlns:a="http://schemas.openxmlformats.org/drawingml/2006/main" xmlns:r="http://schemas.openxmlformats.org/officeDocument/2006/relationships" xmlns:p="http://schemas.openxmlformats.org/presentationml/2006/main">
  <p:tag name="NUM" val="3"/>
</p:tagLst>
</file>

<file path=ppt/tags/tag5.xml><?xml version="1.0" encoding="utf-8"?>
<p:tagLst xmlns:a="http://schemas.openxmlformats.org/drawingml/2006/main" xmlns:r="http://schemas.openxmlformats.org/officeDocument/2006/relationships" xmlns:p="http://schemas.openxmlformats.org/presentationml/2006/main">
  <p:tag name="NUM" val="1"/>
</p:tagLst>
</file>

<file path=ppt/tags/tag50.xml><?xml version="1.0" encoding="utf-8"?>
<p:tagLst xmlns:a="http://schemas.openxmlformats.org/drawingml/2006/main" xmlns:r="http://schemas.openxmlformats.org/officeDocument/2006/relationships" xmlns:p="http://schemas.openxmlformats.org/presentationml/2006/main">
  <p:tag name="NUM" val="4"/>
</p:tagLst>
</file>

<file path=ppt/tags/tag51.xml><?xml version="1.0" encoding="utf-8"?>
<p:tagLst xmlns:a="http://schemas.openxmlformats.org/drawingml/2006/main" xmlns:r="http://schemas.openxmlformats.org/officeDocument/2006/relationships" xmlns:p="http://schemas.openxmlformats.org/presentationml/2006/main">
  <p:tag name="NUM" val="1"/>
</p:tagLst>
</file>

<file path=ppt/tags/tag52.xml><?xml version="1.0" encoding="utf-8"?>
<p:tagLst xmlns:a="http://schemas.openxmlformats.org/drawingml/2006/main" xmlns:r="http://schemas.openxmlformats.org/officeDocument/2006/relationships" xmlns:p="http://schemas.openxmlformats.org/presentationml/2006/main">
  <p:tag name="NUM" val="2"/>
</p:tagLst>
</file>

<file path=ppt/tags/tag53.xml><?xml version="1.0" encoding="utf-8"?>
<p:tagLst xmlns:a="http://schemas.openxmlformats.org/drawingml/2006/main" xmlns:r="http://schemas.openxmlformats.org/officeDocument/2006/relationships" xmlns:p="http://schemas.openxmlformats.org/presentationml/2006/main">
  <p:tag name="NUM" val="3"/>
</p:tagLst>
</file>

<file path=ppt/tags/tag54.xml><?xml version="1.0" encoding="utf-8"?>
<p:tagLst xmlns:a="http://schemas.openxmlformats.org/drawingml/2006/main" xmlns:r="http://schemas.openxmlformats.org/officeDocument/2006/relationships" xmlns:p="http://schemas.openxmlformats.org/presentationml/2006/main">
  <p:tag name="NUM" val="1"/>
</p:tagLst>
</file>

<file path=ppt/tags/tag55.xml><?xml version="1.0" encoding="utf-8"?>
<p:tagLst xmlns:a="http://schemas.openxmlformats.org/drawingml/2006/main" xmlns:r="http://schemas.openxmlformats.org/officeDocument/2006/relationships" xmlns:p="http://schemas.openxmlformats.org/presentationml/2006/main">
  <p:tag name="NUM" val="2"/>
</p:tagLst>
</file>

<file path=ppt/tags/tag56.xml><?xml version="1.0" encoding="utf-8"?>
<p:tagLst xmlns:a="http://schemas.openxmlformats.org/drawingml/2006/main" xmlns:r="http://schemas.openxmlformats.org/officeDocument/2006/relationships" xmlns:p="http://schemas.openxmlformats.org/presentationml/2006/main">
  <p:tag name="NUM" val="3"/>
</p:tagLst>
</file>

<file path=ppt/tags/tag57.xml><?xml version="1.0" encoding="utf-8"?>
<p:tagLst xmlns:a="http://schemas.openxmlformats.org/drawingml/2006/main" xmlns:r="http://schemas.openxmlformats.org/officeDocument/2006/relationships" xmlns:p="http://schemas.openxmlformats.org/presentationml/2006/main">
  <p:tag name="NUM" val="4"/>
</p:tagLst>
</file>

<file path=ppt/tags/tag58.xml><?xml version="1.0" encoding="utf-8"?>
<p:tagLst xmlns:a="http://schemas.openxmlformats.org/drawingml/2006/main" xmlns:r="http://schemas.openxmlformats.org/officeDocument/2006/relationships" xmlns:p="http://schemas.openxmlformats.org/presentationml/2006/main">
  <p:tag name="NUM" val="1"/>
</p:tagLst>
</file>

<file path=ppt/tags/tag59.xml><?xml version="1.0" encoding="utf-8"?>
<p:tagLst xmlns:a="http://schemas.openxmlformats.org/drawingml/2006/main" xmlns:r="http://schemas.openxmlformats.org/officeDocument/2006/relationships" xmlns:p="http://schemas.openxmlformats.org/presentationml/2006/main">
  <p:tag name="NUM" val="2"/>
</p:tagLst>
</file>

<file path=ppt/tags/tag6.xml><?xml version="1.0" encoding="utf-8"?>
<p:tagLst xmlns:a="http://schemas.openxmlformats.org/drawingml/2006/main" xmlns:r="http://schemas.openxmlformats.org/officeDocument/2006/relationships" xmlns:p="http://schemas.openxmlformats.org/presentationml/2006/main">
  <p:tag name="NUM" val="2"/>
</p:tagLst>
</file>

<file path=ppt/tags/tag60.xml><?xml version="1.0" encoding="utf-8"?>
<p:tagLst xmlns:a="http://schemas.openxmlformats.org/drawingml/2006/main" xmlns:r="http://schemas.openxmlformats.org/officeDocument/2006/relationships" xmlns:p="http://schemas.openxmlformats.org/presentationml/2006/main">
  <p:tag name="NUM" val="3"/>
</p:tagLst>
</file>

<file path=ppt/tags/tag61.xml><?xml version="1.0" encoding="utf-8"?>
<p:tagLst xmlns:a="http://schemas.openxmlformats.org/drawingml/2006/main" xmlns:r="http://schemas.openxmlformats.org/officeDocument/2006/relationships" xmlns:p="http://schemas.openxmlformats.org/presentationml/2006/main">
  <p:tag name="NUM" val="1"/>
</p:tagLst>
</file>

<file path=ppt/tags/tag62.xml><?xml version="1.0" encoding="utf-8"?>
<p:tagLst xmlns:a="http://schemas.openxmlformats.org/drawingml/2006/main" xmlns:r="http://schemas.openxmlformats.org/officeDocument/2006/relationships" xmlns:p="http://schemas.openxmlformats.org/presentationml/2006/main">
  <p:tag name="NUM" val="2"/>
</p:tagLst>
</file>

<file path=ppt/tags/tag63.xml><?xml version="1.0" encoding="utf-8"?>
<p:tagLst xmlns:a="http://schemas.openxmlformats.org/drawingml/2006/main" xmlns:r="http://schemas.openxmlformats.org/officeDocument/2006/relationships" xmlns:p="http://schemas.openxmlformats.org/presentationml/2006/main">
  <p:tag name="NUM" val="3"/>
</p:tagLst>
</file>

<file path=ppt/tags/tag64.xml><?xml version="1.0" encoding="utf-8"?>
<p:tagLst xmlns:a="http://schemas.openxmlformats.org/drawingml/2006/main" xmlns:r="http://schemas.openxmlformats.org/officeDocument/2006/relationships" xmlns:p="http://schemas.openxmlformats.org/presentationml/2006/main">
  <p:tag name="NUM" val="4"/>
</p:tagLst>
</file>

<file path=ppt/tags/tag65.xml><?xml version="1.0" encoding="utf-8"?>
<p:tagLst xmlns:a="http://schemas.openxmlformats.org/drawingml/2006/main" xmlns:r="http://schemas.openxmlformats.org/officeDocument/2006/relationships" xmlns:p="http://schemas.openxmlformats.org/presentationml/2006/main">
  <p:tag name="NUM" val="1"/>
</p:tagLst>
</file>

<file path=ppt/tags/tag66.xml><?xml version="1.0" encoding="utf-8"?>
<p:tagLst xmlns:a="http://schemas.openxmlformats.org/drawingml/2006/main" xmlns:r="http://schemas.openxmlformats.org/officeDocument/2006/relationships" xmlns:p="http://schemas.openxmlformats.org/presentationml/2006/main">
  <p:tag name="NUM" val="2"/>
</p:tagLst>
</file>

<file path=ppt/tags/tag67.xml><?xml version="1.0" encoding="utf-8"?>
<p:tagLst xmlns:a="http://schemas.openxmlformats.org/drawingml/2006/main" xmlns:r="http://schemas.openxmlformats.org/officeDocument/2006/relationships" xmlns:p="http://schemas.openxmlformats.org/presentationml/2006/main">
  <p:tag name="NUM" val="3"/>
</p:tagLst>
</file>

<file path=ppt/tags/tag68.xml><?xml version="1.0" encoding="utf-8"?>
<p:tagLst xmlns:a="http://schemas.openxmlformats.org/drawingml/2006/main" xmlns:r="http://schemas.openxmlformats.org/officeDocument/2006/relationships" xmlns:p="http://schemas.openxmlformats.org/presentationml/2006/main">
  <p:tag name="NUM" val="4"/>
</p:tagLst>
</file>

<file path=ppt/tags/tag69.xml><?xml version="1.0" encoding="utf-8"?>
<p:tagLst xmlns:a="http://schemas.openxmlformats.org/drawingml/2006/main" xmlns:r="http://schemas.openxmlformats.org/officeDocument/2006/relationships" xmlns:p="http://schemas.openxmlformats.org/presentationml/2006/main">
  <p:tag name="NUM" val="1"/>
</p:tagLst>
</file>

<file path=ppt/tags/tag7.xml><?xml version="1.0" encoding="utf-8"?>
<p:tagLst xmlns:a="http://schemas.openxmlformats.org/drawingml/2006/main" xmlns:r="http://schemas.openxmlformats.org/officeDocument/2006/relationships" xmlns:p="http://schemas.openxmlformats.org/presentationml/2006/main">
  <p:tag name="NUM" val="1"/>
</p:tagLst>
</file>

<file path=ppt/tags/tag70.xml><?xml version="1.0" encoding="utf-8"?>
<p:tagLst xmlns:a="http://schemas.openxmlformats.org/drawingml/2006/main" xmlns:r="http://schemas.openxmlformats.org/officeDocument/2006/relationships" xmlns:p="http://schemas.openxmlformats.org/presentationml/2006/main">
  <p:tag name="NUM" val="2"/>
</p:tagLst>
</file>

<file path=ppt/tags/tag71.xml><?xml version="1.0" encoding="utf-8"?>
<p:tagLst xmlns:a="http://schemas.openxmlformats.org/drawingml/2006/main" xmlns:r="http://schemas.openxmlformats.org/officeDocument/2006/relationships" xmlns:p="http://schemas.openxmlformats.org/presentationml/2006/main">
  <p:tag name="NUM" val="3"/>
</p:tagLst>
</file>

<file path=ppt/tags/tag72.xml><?xml version="1.0" encoding="utf-8"?>
<p:tagLst xmlns:a="http://schemas.openxmlformats.org/drawingml/2006/main" xmlns:r="http://schemas.openxmlformats.org/officeDocument/2006/relationships" xmlns:p="http://schemas.openxmlformats.org/presentationml/2006/main">
  <p:tag name="NUM" val="4"/>
</p:tagLst>
</file>

<file path=ppt/tags/tag73.xml><?xml version="1.0" encoding="utf-8"?>
<p:tagLst xmlns:a="http://schemas.openxmlformats.org/drawingml/2006/main" xmlns:r="http://schemas.openxmlformats.org/officeDocument/2006/relationships" xmlns:p="http://schemas.openxmlformats.org/presentationml/2006/main">
  <p:tag name="NUM" val="1"/>
</p:tagLst>
</file>

<file path=ppt/tags/tag74.xml><?xml version="1.0" encoding="utf-8"?>
<p:tagLst xmlns:a="http://schemas.openxmlformats.org/drawingml/2006/main" xmlns:r="http://schemas.openxmlformats.org/officeDocument/2006/relationships" xmlns:p="http://schemas.openxmlformats.org/presentationml/2006/main">
  <p:tag name="NUM" val="2"/>
</p:tagLst>
</file>

<file path=ppt/tags/tag75.xml><?xml version="1.0" encoding="utf-8"?>
<p:tagLst xmlns:a="http://schemas.openxmlformats.org/drawingml/2006/main" xmlns:r="http://schemas.openxmlformats.org/officeDocument/2006/relationships" xmlns:p="http://schemas.openxmlformats.org/presentationml/2006/main">
  <p:tag name="NUM" val="3"/>
</p:tagLst>
</file>

<file path=ppt/tags/tag76.xml><?xml version="1.0" encoding="utf-8"?>
<p:tagLst xmlns:a="http://schemas.openxmlformats.org/drawingml/2006/main" xmlns:r="http://schemas.openxmlformats.org/officeDocument/2006/relationships" xmlns:p="http://schemas.openxmlformats.org/presentationml/2006/main">
  <p:tag name="NUM" val="4"/>
</p:tagLst>
</file>

<file path=ppt/tags/tag77.xml><?xml version="1.0" encoding="utf-8"?>
<p:tagLst xmlns:a="http://schemas.openxmlformats.org/drawingml/2006/main" xmlns:r="http://schemas.openxmlformats.org/officeDocument/2006/relationships" xmlns:p="http://schemas.openxmlformats.org/presentationml/2006/main">
  <p:tag name="NUM" val="1"/>
</p:tagLst>
</file>

<file path=ppt/tags/tag78.xml><?xml version="1.0" encoding="utf-8"?>
<p:tagLst xmlns:a="http://schemas.openxmlformats.org/drawingml/2006/main" xmlns:r="http://schemas.openxmlformats.org/officeDocument/2006/relationships" xmlns:p="http://schemas.openxmlformats.org/presentationml/2006/main">
  <p:tag name="NUM" val="2"/>
</p:tagLst>
</file>

<file path=ppt/tags/tag79.xml><?xml version="1.0" encoding="utf-8"?>
<p:tagLst xmlns:a="http://schemas.openxmlformats.org/drawingml/2006/main" xmlns:r="http://schemas.openxmlformats.org/officeDocument/2006/relationships" xmlns:p="http://schemas.openxmlformats.org/presentationml/2006/main">
  <p:tag name="NUM" val="3"/>
</p:tagLst>
</file>

<file path=ppt/tags/tag8.xml><?xml version="1.0" encoding="utf-8"?>
<p:tagLst xmlns:a="http://schemas.openxmlformats.org/drawingml/2006/main" xmlns:r="http://schemas.openxmlformats.org/officeDocument/2006/relationships" xmlns:p="http://schemas.openxmlformats.org/presentationml/2006/main">
  <p:tag name="NUM" val="1"/>
</p:tagLst>
</file>

<file path=ppt/tags/tag80.xml><?xml version="1.0" encoding="utf-8"?>
<p:tagLst xmlns:a="http://schemas.openxmlformats.org/drawingml/2006/main" xmlns:r="http://schemas.openxmlformats.org/officeDocument/2006/relationships" xmlns:p="http://schemas.openxmlformats.org/presentationml/2006/main">
  <p:tag name="NUM" val="4"/>
</p:tagLst>
</file>

<file path=ppt/tags/tag81.xml><?xml version="1.0" encoding="utf-8"?>
<p:tagLst xmlns:a="http://schemas.openxmlformats.org/drawingml/2006/main" xmlns:r="http://schemas.openxmlformats.org/officeDocument/2006/relationships" xmlns:p="http://schemas.openxmlformats.org/presentationml/2006/main">
  <p:tag name="NUM" val="5"/>
</p:tagLst>
</file>

<file path=ppt/tags/tag82.xml><?xml version="1.0" encoding="utf-8"?>
<p:tagLst xmlns:a="http://schemas.openxmlformats.org/drawingml/2006/main" xmlns:r="http://schemas.openxmlformats.org/officeDocument/2006/relationships" xmlns:p="http://schemas.openxmlformats.org/presentationml/2006/main">
  <p:tag name="NUM" val="6"/>
</p:tagLst>
</file>

<file path=ppt/tags/tag83.xml><?xml version="1.0" encoding="utf-8"?>
<p:tagLst xmlns:a="http://schemas.openxmlformats.org/drawingml/2006/main" xmlns:r="http://schemas.openxmlformats.org/officeDocument/2006/relationships" xmlns:p="http://schemas.openxmlformats.org/presentationml/2006/main">
  <p:tag name="NUM" val="7"/>
</p:tagLst>
</file>

<file path=ppt/tags/tag84.xml><?xml version="1.0" encoding="utf-8"?>
<p:tagLst xmlns:a="http://schemas.openxmlformats.org/drawingml/2006/main" xmlns:r="http://schemas.openxmlformats.org/officeDocument/2006/relationships" xmlns:p="http://schemas.openxmlformats.org/presentationml/2006/main">
  <p:tag name="NUM" val="8"/>
</p:tagLst>
</file>

<file path=ppt/tags/tag85.xml><?xml version="1.0" encoding="utf-8"?>
<p:tagLst xmlns:a="http://schemas.openxmlformats.org/drawingml/2006/main" xmlns:r="http://schemas.openxmlformats.org/officeDocument/2006/relationships" xmlns:p="http://schemas.openxmlformats.org/presentationml/2006/main">
  <p:tag name="NUM" val="9"/>
</p:tagLst>
</file>

<file path=ppt/tags/tag86.xml><?xml version="1.0" encoding="utf-8"?>
<p:tagLst xmlns:a="http://schemas.openxmlformats.org/drawingml/2006/main" xmlns:r="http://schemas.openxmlformats.org/officeDocument/2006/relationships" xmlns:p="http://schemas.openxmlformats.org/presentationml/2006/main">
  <p:tag name="NUM" val="1"/>
</p:tagLst>
</file>

<file path=ppt/tags/tag87.xml><?xml version="1.0" encoding="utf-8"?>
<p:tagLst xmlns:a="http://schemas.openxmlformats.org/drawingml/2006/main" xmlns:r="http://schemas.openxmlformats.org/officeDocument/2006/relationships" xmlns:p="http://schemas.openxmlformats.org/presentationml/2006/main">
  <p:tag name="NUM" val="2"/>
</p:tagLst>
</file>

<file path=ppt/tags/tag88.xml><?xml version="1.0" encoding="utf-8"?>
<p:tagLst xmlns:a="http://schemas.openxmlformats.org/drawingml/2006/main" xmlns:r="http://schemas.openxmlformats.org/officeDocument/2006/relationships" xmlns:p="http://schemas.openxmlformats.org/presentationml/2006/main">
  <p:tag name="NUM" val="3"/>
</p:tagLst>
</file>

<file path=ppt/tags/tag89.xml><?xml version="1.0" encoding="utf-8"?>
<p:tagLst xmlns:a="http://schemas.openxmlformats.org/drawingml/2006/main" xmlns:r="http://schemas.openxmlformats.org/officeDocument/2006/relationships" xmlns:p="http://schemas.openxmlformats.org/presentationml/2006/main">
  <p:tag name="NUM" val="4"/>
</p:tagLst>
</file>

<file path=ppt/tags/tag9.xml><?xml version="1.0" encoding="utf-8"?>
<p:tagLst xmlns:a="http://schemas.openxmlformats.org/drawingml/2006/main" xmlns:r="http://schemas.openxmlformats.org/officeDocument/2006/relationships" xmlns:p="http://schemas.openxmlformats.org/presentationml/2006/main">
  <p:tag name="NUM" val="2"/>
</p:tagLst>
</file>

<file path=ppt/tags/tag90.xml><?xml version="1.0" encoding="utf-8"?>
<p:tagLst xmlns:a="http://schemas.openxmlformats.org/drawingml/2006/main" xmlns:r="http://schemas.openxmlformats.org/officeDocument/2006/relationships" xmlns:p="http://schemas.openxmlformats.org/presentationml/2006/main">
  <p:tag name="NUM" val="5"/>
</p:tagLst>
</file>

<file path=ppt/tags/tag91.xml><?xml version="1.0" encoding="utf-8"?>
<p:tagLst xmlns:a="http://schemas.openxmlformats.org/drawingml/2006/main" xmlns:r="http://schemas.openxmlformats.org/officeDocument/2006/relationships" xmlns:p="http://schemas.openxmlformats.org/presentationml/2006/main">
  <p:tag name="NUM" val="6"/>
</p:tagLst>
</file>

<file path=ppt/tags/tag92.xml><?xml version="1.0" encoding="utf-8"?>
<p:tagLst xmlns:a="http://schemas.openxmlformats.org/drawingml/2006/main" xmlns:r="http://schemas.openxmlformats.org/officeDocument/2006/relationships" xmlns:p="http://schemas.openxmlformats.org/presentationml/2006/main">
  <p:tag name="NUM" val="7"/>
</p:tagLst>
</file>

<file path=ppt/tags/tag93.xml><?xml version="1.0" encoding="utf-8"?>
<p:tagLst xmlns:a="http://schemas.openxmlformats.org/drawingml/2006/main" xmlns:r="http://schemas.openxmlformats.org/officeDocument/2006/relationships" xmlns:p="http://schemas.openxmlformats.org/presentationml/2006/main">
  <p:tag name="NUM" val="1"/>
</p:tagLst>
</file>

<file path=ppt/tags/tag94.xml><?xml version="1.0" encoding="utf-8"?>
<p:tagLst xmlns:a="http://schemas.openxmlformats.org/drawingml/2006/main" xmlns:r="http://schemas.openxmlformats.org/officeDocument/2006/relationships" xmlns:p="http://schemas.openxmlformats.org/presentationml/2006/main">
  <p:tag name="NUM" val="2"/>
</p:tagLst>
</file>

<file path=ppt/tags/tag95.xml><?xml version="1.0" encoding="utf-8"?>
<p:tagLst xmlns:a="http://schemas.openxmlformats.org/drawingml/2006/main" xmlns:r="http://schemas.openxmlformats.org/officeDocument/2006/relationships" xmlns:p="http://schemas.openxmlformats.org/presentationml/2006/main">
  <p:tag name="NUM" val="3"/>
</p:tagLst>
</file>

<file path=ppt/tags/tag96.xml><?xml version="1.0" encoding="utf-8"?>
<p:tagLst xmlns:a="http://schemas.openxmlformats.org/drawingml/2006/main" xmlns:r="http://schemas.openxmlformats.org/officeDocument/2006/relationships" xmlns:p="http://schemas.openxmlformats.org/presentationml/2006/main">
  <p:tag name="NUM" val="4"/>
</p:tagLst>
</file>

<file path=ppt/tags/tag97.xml><?xml version="1.0" encoding="utf-8"?>
<p:tagLst xmlns:a="http://schemas.openxmlformats.org/drawingml/2006/main" xmlns:r="http://schemas.openxmlformats.org/officeDocument/2006/relationships" xmlns:p="http://schemas.openxmlformats.org/presentationml/2006/main">
  <p:tag name="NUM" val="5"/>
</p:tagLst>
</file>

<file path=ppt/tags/tag98.xml><?xml version="1.0" encoding="utf-8"?>
<p:tagLst xmlns:a="http://schemas.openxmlformats.org/drawingml/2006/main" xmlns:r="http://schemas.openxmlformats.org/officeDocument/2006/relationships" xmlns:p="http://schemas.openxmlformats.org/presentationml/2006/main">
  <p:tag name="NUM" val="1"/>
</p:tagLst>
</file>

<file path=ppt/tags/tag99.xml><?xml version="1.0" encoding="utf-8"?>
<p:tagLst xmlns:a="http://schemas.openxmlformats.org/drawingml/2006/main" xmlns:r="http://schemas.openxmlformats.org/officeDocument/2006/relationships" xmlns:p="http://schemas.openxmlformats.org/presentationml/2006/main">
  <p:tag name="NUM" val="2"/>
</p:tagLst>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7023</TotalTime>
  <Words>2947</Words>
  <Application>Microsoft Office PowerPoint</Application>
  <PresentationFormat>Affichage à l'écran (4:3)</PresentationFormat>
  <Paragraphs>742</Paragraphs>
  <Slides>51</Slides>
  <Notes>51</Notes>
  <HiddenSlides>0</HiddenSlides>
  <MMClips>0</MMClips>
  <ScaleCrop>false</ScaleCrop>
  <HeadingPairs>
    <vt:vector size="4" baseType="variant">
      <vt:variant>
        <vt:lpstr>Thème</vt:lpstr>
      </vt:variant>
      <vt:variant>
        <vt:i4>1</vt:i4>
      </vt:variant>
      <vt:variant>
        <vt:lpstr>Titres des diapositives</vt:lpstr>
      </vt:variant>
      <vt:variant>
        <vt:i4>51</vt:i4>
      </vt:variant>
    </vt:vector>
  </HeadingPairs>
  <TitlesOfParts>
    <vt:vector size="52" baseType="lpstr">
      <vt:lpstr>Thème Office</vt:lpstr>
      <vt:lpstr>Présentation PowerPoint</vt:lpstr>
      <vt:lpstr>Objectif de l’atelier</vt:lpstr>
      <vt:lpstr>Déroulement</vt:lpstr>
      <vt:lpstr>Présentation PowerPoint</vt:lpstr>
      <vt:lpstr>Petit exercice (équipes de deux)</vt:lpstr>
      <vt:lpstr>Une minute</vt:lpstr>
      <vt:lpstr>Présentation PowerPoint</vt:lpstr>
      <vt:lpstr>Une minute</vt:lpstr>
      <vt:lpstr>Le langage commun</vt:lpstr>
      <vt:lpstr>Présentation PowerPoint</vt:lpstr>
      <vt:lpstr>Des enjeux planétaires</vt:lpstr>
      <vt:lpstr>Croissance de la demande d’énergie  1980-2030</vt:lpstr>
      <vt:lpstr>La croissance de la population d’ici 2083</vt:lpstr>
      <vt:lpstr>L’empreinte écologique d’un canadien </vt:lpstr>
      <vt:lpstr>Empreinte écologique par rapport à la biocapacité moyenne de la planète </vt:lpstr>
      <vt:lpstr>  Mon empreinte écologique</vt:lpstr>
      <vt:lpstr>Mon empreinte écologique (suite)</vt:lpstr>
      <vt:lpstr>3 – Mon empreinte écologique (échange) </vt:lpstr>
      <vt:lpstr>Constats généraux </vt:lpstr>
      <vt:lpstr>Définition du développement durable</vt:lpstr>
      <vt:lpstr>La trilogie classique des objectifs du développement durable</vt:lpstr>
      <vt:lpstr>Présentation PowerPoint</vt:lpstr>
      <vt:lpstr> </vt:lpstr>
      <vt:lpstr>Comme organisation…</vt:lpstr>
      <vt:lpstr>Comme communauté…</vt:lpstr>
      <vt:lpstr>Comme société…</vt:lpstr>
      <vt:lpstr>Le développement durable et les organisations</vt:lpstr>
      <vt:lpstr>Le DD dans une organisation, c’est…</vt:lpstr>
      <vt:lpstr>Présentation PowerPoint</vt:lpstr>
      <vt:lpstr>En résumé</vt:lpstr>
      <vt:lpstr>Présentation PowerPoint</vt:lpstr>
      <vt:lpstr>Objectif 1</vt:lpstr>
      <vt:lpstr>Objectif 2</vt:lpstr>
      <vt:lpstr>Objectif 3</vt:lpstr>
      <vt:lpstr>La Démarche BNQ 21000 : un processus d’amélioration continue</vt:lpstr>
      <vt:lpstr>Basée sur une philosophie d’apprentissage</vt:lpstr>
      <vt:lpstr>Une progression sur 21 enjeux DD                               </vt:lpstr>
      <vt:lpstr>Les outils BNQ 21000 en lien avec les activités de chacune des étapes</vt:lpstr>
      <vt:lpstr>En tenant compte des parties prenantes</vt:lpstr>
      <vt:lpstr>Le dilemne de la convergence des actions à partir d’intérêts communs</vt:lpstr>
      <vt:lpstr>La clé du succès pour favoriser la progression</vt:lpstr>
      <vt:lpstr>Présentation PowerPoint</vt:lpstr>
      <vt:lpstr>Les principaux avantages du DD au sein d’une organisation                                      </vt:lpstr>
      <vt:lpstr>Présentation PowerPoint</vt:lpstr>
      <vt:lpstr>Les faits saillants du secteur d’activité</vt:lpstr>
      <vt:lpstr>Que pensent les parties prenantes du secteur?</vt:lpstr>
      <vt:lpstr>Présentation PowerPoint</vt:lpstr>
      <vt:lpstr>Exercice – Quels seraient les bénéfices souhaités pour l’organisation?</vt:lpstr>
      <vt:lpstr>Présentation PowerPoint</vt:lpstr>
      <vt:lpstr>Qu’est-ce qui s’en vient?</vt:lpstr>
      <vt:lpstr>Des questions ou  des commentaires?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emilie lapierre</dc:creator>
  <cp:lastModifiedBy>Nancy Brouillette</cp:lastModifiedBy>
  <cp:revision>1001</cp:revision>
  <dcterms:created xsi:type="dcterms:W3CDTF">2010-04-19T20:22:23Z</dcterms:created>
  <dcterms:modified xsi:type="dcterms:W3CDTF">2012-12-14T20:55:12Z</dcterms:modified>
</cp:coreProperties>
</file>