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Override1.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notesSlides/notesSlide2.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notesSlides/notesSlide3.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notesSlides/notesSlide4.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notesSlides/notesSlide5.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notesSlides/notesSlide6.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notesSlides/notesSlide7.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notesSlides/notesSlide8.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notesSlides/notesSlide9.xml" ContentType="application/vnd.openxmlformats-officedocument.presentationml.notesSlide+xml"/>
  <Override PartName="/ppt/tags/tag19.xml" ContentType="application/vnd.openxmlformats-officedocument.presentationml.tags+xml"/>
  <Override PartName="/ppt/notesSlides/notesSlide10.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notesSlides/notesSlide11.xml" ContentType="application/vnd.openxmlformats-officedocument.presentationml.notesSlide+xml"/>
  <Override PartName="/ppt/tags/tag22.xml" ContentType="application/vnd.openxmlformats-officedocument.presentationml.tags+xml"/>
  <Override PartName="/ppt/notesSlides/notesSlide12.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13.xml" ContentType="application/vnd.openxmlformats-officedocument.presentationml.notesSlide+xml"/>
  <Override PartName="/ppt/tags/tag28.xml" ContentType="application/vnd.openxmlformats-officedocument.presentationml.tags+xml"/>
  <Override PartName="/ppt/notesSlides/notesSlide14.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notesSlides/notesSlide15.xml" ContentType="application/vnd.openxmlformats-officedocument.presentationml.notesSlide+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notesSlides/notesSlide16.xml" ContentType="application/vnd.openxmlformats-officedocument.presentationml.notesSlide+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notesSlides/notesSlide17.xml" ContentType="application/vnd.openxmlformats-officedocument.presentationml.notesSlide+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notesSlides/notesSlide18.xml" ContentType="application/vnd.openxmlformats-officedocument.presentationml.notesSlide+xml"/>
  <Override PartName="/ppt/tags/tag63.xml" ContentType="application/vnd.openxmlformats-officedocument.presentationml.tags+xml"/>
  <Override PartName="/ppt/tags/tag64.xml" ContentType="application/vnd.openxmlformats-officedocument.presentationml.tags+xml"/>
  <Override PartName="/ppt/notesSlides/notesSlide19.xml" ContentType="application/vnd.openxmlformats-officedocument.presentationml.notesSlide+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notesSlides/notesSlide20.xml" ContentType="application/vnd.openxmlformats-officedocument.presentationml.notesSlide+xml"/>
  <Override PartName="/ppt/tags/tag69.xml" ContentType="application/vnd.openxmlformats-officedocument.presentationml.tags+xml"/>
  <Override PartName="/ppt/tags/tag70.xml" ContentType="application/vnd.openxmlformats-officedocument.presentationml.tags+xml"/>
  <Override PartName="/ppt/notesSlides/notesSlide21.xml" ContentType="application/vnd.openxmlformats-officedocument.presentationml.notesSlide+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notesSlides/notesSlide22.xml" ContentType="application/vnd.openxmlformats-officedocument.presentationml.notesSlide+xml"/>
  <Override PartName="/ppt/tags/tag74.xml" ContentType="application/vnd.openxmlformats-officedocument.presentationml.tags+xml"/>
  <Override PartName="/ppt/tags/tag75.xml" ContentType="application/vnd.openxmlformats-officedocument.presentationml.tags+xml"/>
  <Override PartName="/ppt/notesSlides/notesSlide23.xml" ContentType="application/vnd.openxmlformats-officedocument.presentationml.notesSlide+xml"/>
  <Override PartName="/ppt/tags/tag76.xml" ContentType="application/vnd.openxmlformats-officedocument.presentationml.tags+xml"/>
  <Override PartName="/ppt/tags/tag77.xml" ContentType="application/vnd.openxmlformats-officedocument.presentationml.tags+xml"/>
  <Override PartName="/ppt/notesSlides/notesSlide24.xml" ContentType="application/vnd.openxmlformats-officedocument.presentationml.notesSlide+xml"/>
  <Override PartName="/ppt/tags/tag78.xml" ContentType="application/vnd.openxmlformats-officedocument.presentationml.tags+xml"/>
  <Override PartName="/ppt/tags/tag79.xml" ContentType="application/vnd.openxmlformats-officedocument.presentationml.tags+xml"/>
  <Override PartName="/ppt/notesSlides/notesSlide25.xml" ContentType="application/vnd.openxmlformats-officedocument.presentationml.notesSlide+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notesSlides/notesSlide26.xml" ContentType="application/vnd.openxmlformats-officedocument.presentationml.notesSlide+xml"/>
  <Override PartName="/ppt/tags/tag83.xml" ContentType="application/vnd.openxmlformats-officedocument.presentationml.tags+xml"/>
  <Override PartName="/ppt/tags/tag84.xml" ContentType="application/vnd.openxmlformats-officedocument.presentationml.tags+xml"/>
  <Override PartName="/ppt/notesSlides/notesSlide27.xml" ContentType="application/vnd.openxmlformats-officedocument.presentationml.notesSlide+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notesSlides/notesSlide28.xml" ContentType="application/vnd.openxmlformats-officedocument.presentationml.notesSlide+xml"/>
  <Override PartName="/ppt/tags/tag88.xml" ContentType="application/vnd.openxmlformats-officedocument.presentationml.tags+xml"/>
  <Override PartName="/ppt/tags/tag89.xml" ContentType="application/vnd.openxmlformats-officedocument.presentationml.tags+xml"/>
  <Override PartName="/ppt/notesSlides/notesSlide29.xml" ContentType="application/vnd.openxmlformats-officedocument.presentationml.notesSlide+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notesSlides/notesSlide30.xml" ContentType="application/vnd.openxmlformats-officedocument.presentationml.notesSlide+xml"/>
  <Override PartName="/ppt/tags/tag93.xml" ContentType="application/vnd.openxmlformats-officedocument.presentationml.tags+xml"/>
  <Override PartName="/ppt/tags/tag94.xml" ContentType="application/vnd.openxmlformats-officedocument.presentationml.tags+xml"/>
  <Override PartName="/ppt/notesSlides/notesSlide31.xml" ContentType="application/vnd.openxmlformats-officedocument.presentationml.notesSlide+xml"/>
  <Override PartName="/ppt/tags/tag95.xml" ContentType="application/vnd.openxmlformats-officedocument.presentationml.tags+xml"/>
  <Override PartName="/ppt/tags/tag96.xml" ContentType="application/vnd.openxmlformats-officedocument.presentationml.tags+xml"/>
  <Override PartName="/ppt/notesSlides/notesSlide32.xml" ContentType="application/vnd.openxmlformats-officedocument.presentationml.notesSlide+xml"/>
  <Override PartName="/ppt/tags/tag97.xml" ContentType="application/vnd.openxmlformats-officedocument.presentationml.tags+xml"/>
  <Override PartName="/ppt/tags/tag98.xml" ContentType="application/vnd.openxmlformats-officedocument.presentationml.tags+xml"/>
  <Override PartName="/ppt/notesSlides/notesSlide33.xml" ContentType="application/vnd.openxmlformats-officedocument.presentationml.notesSlide+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notesSlides/notesSlide34.xml" ContentType="application/vnd.openxmlformats-officedocument.presentationml.notesSlide+xml"/>
  <Override PartName="/ppt/tags/tag102.xml" ContentType="application/vnd.openxmlformats-officedocument.presentationml.tags+xml"/>
  <Override PartName="/ppt/tags/tag103.xml" ContentType="application/vnd.openxmlformats-officedocument.presentationml.tags+xml"/>
  <Override PartName="/ppt/notesSlides/notesSlide35.xml" ContentType="application/vnd.openxmlformats-officedocument.presentationml.notesSlide+xml"/>
  <Override PartName="/ppt/tags/tag104.xml" ContentType="application/vnd.openxmlformats-officedocument.presentationml.tags+xml"/>
  <Override PartName="/ppt/tags/tag105.xml" ContentType="application/vnd.openxmlformats-officedocument.presentationml.tags+xml"/>
  <Override PartName="/ppt/notesSlides/notesSlide36.xml" ContentType="application/vnd.openxmlformats-officedocument.presentationml.notesSlide+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notesSlides/notesSlide37.xml" ContentType="application/vnd.openxmlformats-officedocument.presentationml.notesSlide+xml"/>
  <Override PartName="/ppt/tags/tag109.xml" ContentType="application/vnd.openxmlformats-officedocument.presentationml.tags+xml"/>
  <Override PartName="/ppt/tags/tag110.xml" ContentType="application/vnd.openxmlformats-officedocument.presentationml.tags+xml"/>
  <Override PartName="/ppt/notesSlides/notesSlide38.xml" ContentType="application/vnd.openxmlformats-officedocument.presentationml.notesSlide+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notesSlides/notesSlide39.xml" ContentType="application/vnd.openxmlformats-officedocument.presentationml.notesSlide+xml"/>
  <Override PartName="/ppt/tags/tag114.xml" ContentType="application/vnd.openxmlformats-officedocument.presentationml.tags+xml"/>
  <Override PartName="/ppt/tags/tag115.xml" ContentType="application/vnd.openxmlformats-officedocument.presentationml.tags+xml"/>
  <Override PartName="/ppt/notesSlides/notesSlide40.xml" ContentType="application/vnd.openxmlformats-officedocument.presentationml.notesSlide+xml"/>
  <Override PartName="/ppt/tags/tag116.xml" ContentType="application/vnd.openxmlformats-officedocument.presentationml.tags+xml"/>
  <Override PartName="/ppt/tags/tag117.xml" ContentType="application/vnd.openxmlformats-officedocument.presentationml.tags+xml"/>
  <Override PartName="/ppt/notesSlides/notesSlide41.xml" ContentType="application/vnd.openxmlformats-officedocument.presentationml.notesSlide+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notesSlides/notesSlide42.xml" ContentType="application/vnd.openxmlformats-officedocument.presentationml.notesSlide+xml"/>
  <Override PartName="/ppt/tags/tag123.xml" ContentType="application/vnd.openxmlformats-officedocument.presentationml.tags+xml"/>
  <Override PartName="/ppt/tags/tag124.xml" ContentType="application/vnd.openxmlformats-officedocument.presentationml.tags+xml"/>
  <Override PartName="/ppt/notesSlides/notesSlide43.xml" ContentType="application/vnd.openxmlformats-officedocument.presentationml.notesSlide+xml"/>
  <Override PartName="/ppt/tags/tag125.xml" ContentType="application/vnd.openxmlformats-officedocument.presentationml.tags+xml"/>
  <Override PartName="/ppt/tags/tag126.xml" ContentType="application/vnd.openxmlformats-officedocument.presentationml.tags+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tags/tag127.xml" ContentType="application/vnd.openxmlformats-officedocument.presentationml.tags+xml"/>
  <Override PartName="/ppt/tags/tag128.xml" ContentType="application/vnd.openxmlformats-officedocument.presentationml.tags+xml"/>
  <Override PartName="/ppt/notesSlides/notesSlide46.xml" ContentType="application/vnd.openxmlformats-officedocument.presentationml.notesSlide+xml"/>
  <Override PartName="/ppt/tags/tag129.xml" ContentType="application/vnd.openxmlformats-officedocument.presentationml.tags+xml"/>
  <Override PartName="/ppt/tags/tag130.xml" ContentType="application/vnd.openxmlformats-officedocument.presentationml.tags+xml"/>
  <Override PartName="/ppt/notesSlides/notesSlide47.xml" ContentType="application/vnd.openxmlformats-officedocument.presentationml.notesSlide+xml"/>
  <Override PartName="/ppt/tags/tag131.xml" ContentType="application/vnd.openxmlformats-officedocument.presentationml.tags+xml"/>
  <Override PartName="/ppt/tags/tag132.xml" ContentType="application/vnd.openxmlformats-officedocument.presentationml.tags+xml"/>
  <Override PartName="/ppt/notesSlides/notesSlide48.xml" ContentType="application/vnd.openxmlformats-officedocument.presentationml.notesSlide+xml"/>
  <Override PartName="/ppt/tags/tag133.xml" ContentType="application/vnd.openxmlformats-officedocument.presentationml.tags+xml"/>
  <Override PartName="/ppt/tags/tag134.xml" ContentType="application/vnd.openxmlformats-officedocument.presentationml.tags+xml"/>
  <Override PartName="/ppt/notesSlides/notesSlide49.xml" ContentType="application/vnd.openxmlformats-officedocument.presentationml.notesSlide+xml"/>
  <Override PartName="/ppt/tags/tag135.xml" ContentType="application/vnd.openxmlformats-officedocument.presentationml.tags+xml"/>
  <Override PartName="/ppt/tags/tag136.xml" ContentType="application/vnd.openxmlformats-officedocument.presentationml.tags+xml"/>
  <Override PartName="/ppt/notesSlides/notesSlide50.xml" ContentType="application/vnd.openxmlformats-officedocument.presentationml.notesSlide+xml"/>
  <Override PartName="/ppt/tags/tag137.xml" ContentType="application/vnd.openxmlformats-officedocument.presentationml.tags+xml"/>
  <Override PartName="/ppt/tags/tag138.xml" ContentType="application/vnd.openxmlformats-officedocument.presentationml.tags+xml"/>
  <Override PartName="/ppt/notesSlides/notesSlide5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notesMasterIdLst>
    <p:notesMasterId r:id="rId53"/>
  </p:notesMasterIdLst>
  <p:handoutMasterIdLst>
    <p:handoutMasterId r:id="rId54"/>
  </p:handoutMasterIdLst>
  <p:sldIdLst>
    <p:sldId id="551" r:id="rId2"/>
    <p:sldId id="565" r:id="rId3"/>
    <p:sldId id="552" r:id="rId4"/>
    <p:sldId id="566" r:id="rId5"/>
    <p:sldId id="564" r:id="rId6"/>
    <p:sldId id="571" r:id="rId7"/>
    <p:sldId id="567" r:id="rId8"/>
    <p:sldId id="568" r:id="rId9"/>
    <p:sldId id="569" r:id="rId10"/>
    <p:sldId id="505" r:id="rId11"/>
    <p:sldId id="572" r:id="rId12"/>
    <p:sldId id="573" r:id="rId13"/>
    <p:sldId id="574" r:id="rId14"/>
    <p:sldId id="575" r:id="rId15"/>
    <p:sldId id="576" r:id="rId16"/>
    <p:sldId id="577" r:id="rId17"/>
    <p:sldId id="578" r:id="rId18"/>
    <p:sldId id="554" r:id="rId19"/>
    <p:sldId id="580" r:id="rId20"/>
    <p:sldId id="555" r:id="rId21"/>
    <p:sldId id="581" r:id="rId22"/>
    <p:sldId id="591" r:id="rId23"/>
    <p:sldId id="582" r:id="rId24"/>
    <p:sldId id="589" r:id="rId25"/>
    <p:sldId id="590" r:id="rId26"/>
    <p:sldId id="557" r:id="rId27"/>
    <p:sldId id="583" r:id="rId28"/>
    <p:sldId id="558" r:id="rId29"/>
    <p:sldId id="584" r:id="rId30"/>
    <p:sldId id="559" r:id="rId31"/>
    <p:sldId id="585" r:id="rId32"/>
    <p:sldId id="592" r:id="rId33"/>
    <p:sldId id="593" r:id="rId34"/>
    <p:sldId id="560" r:id="rId35"/>
    <p:sldId id="595" r:id="rId36"/>
    <p:sldId id="586" r:id="rId37"/>
    <p:sldId id="561" r:id="rId38"/>
    <p:sldId id="587" r:id="rId39"/>
    <p:sldId id="562" r:id="rId40"/>
    <p:sldId id="588" r:id="rId41"/>
    <p:sldId id="597" r:id="rId42"/>
    <p:sldId id="598" r:id="rId43"/>
    <p:sldId id="599" r:id="rId44"/>
    <p:sldId id="600" r:id="rId45"/>
    <p:sldId id="607" r:id="rId46"/>
    <p:sldId id="601" r:id="rId47"/>
    <p:sldId id="604" r:id="rId48"/>
    <p:sldId id="605" r:id="rId49"/>
    <p:sldId id="602" r:id="rId50"/>
    <p:sldId id="603" r:id="rId51"/>
    <p:sldId id="606" r:id="rId52"/>
  </p:sldIdLst>
  <p:sldSz cx="9144000" cy="6858000" type="screen4x3"/>
  <p:notesSz cx="7010400" cy="9236075"/>
  <p:defaultTextStyle>
    <a:defPPr>
      <a:defRPr lang="fr-F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8222"/>
    <a:srgbClr val="FDB813"/>
    <a:srgbClr val="003300"/>
    <a:srgbClr val="008000"/>
    <a:srgbClr val="FEF0CE"/>
    <a:srgbClr val="FEE7AC"/>
    <a:srgbClr val="009A00"/>
    <a:srgbClr val="00A8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486" autoAdjust="0"/>
    <p:restoredTop sz="77871" autoAdjust="0"/>
  </p:normalViewPr>
  <p:slideViewPr>
    <p:cSldViewPr>
      <p:cViewPr>
        <p:scale>
          <a:sx n="66" d="100"/>
          <a:sy n="66" d="100"/>
        </p:scale>
        <p:origin x="-734" y="326"/>
      </p:cViewPr>
      <p:guideLst>
        <p:guide orient="horz" pos="2160"/>
        <p:guide pos="2880"/>
      </p:guideLst>
    </p:cSldViewPr>
  </p:slideViewPr>
  <p:outlineViewPr>
    <p:cViewPr>
      <p:scale>
        <a:sx n="33" d="100"/>
        <a:sy n="33" d="100"/>
      </p:scale>
      <p:origin x="0" y="4070"/>
    </p:cViewPr>
  </p:outlineViewPr>
  <p:notesTextViewPr>
    <p:cViewPr>
      <p:scale>
        <a:sx n="100" d="100"/>
        <a:sy n="100" d="100"/>
      </p:scale>
      <p:origin x="0" y="0"/>
    </p:cViewPr>
  </p:notesTextViewPr>
  <p:sorterViewPr>
    <p:cViewPr>
      <p:scale>
        <a:sx n="100" d="100"/>
        <a:sy n="100" d="100"/>
      </p:scale>
      <p:origin x="0" y="7776"/>
    </p:cViewPr>
  </p:sorterViewPr>
  <p:notesViewPr>
    <p:cSldViewPr>
      <p:cViewPr>
        <p:scale>
          <a:sx n="100" d="100"/>
          <a:sy n="100" d="100"/>
        </p:scale>
        <p:origin x="-946" y="3499"/>
      </p:cViewPr>
      <p:guideLst>
        <p:guide orient="horz" pos="2909"/>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1804"/>
          </a:xfrm>
          <a:prstGeom prst="rect">
            <a:avLst/>
          </a:prstGeom>
        </p:spPr>
        <p:txBody>
          <a:bodyPr vert="horz" lIns="92492" tIns="46246" rIns="92492" bIns="46246" rtlCol="0"/>
          <a:lstStyle>
            <a:lvl1pPr algn="l">
              <a:defRPr sz="1200">
                <a:latin typeface="Arial" charset="0"/>
                <a:cs typeface="Arial" charset="0"/>
              </a:defRPr>
            </a:lvl1pPr>
          </a:lstStyle>
          <a:p>
            <a:pPr>
              <a:defRPr/>
            </a:pPr>
            <a:endParaRPr lang="fr-CA"/>
          </a:p>
        </p:txBody>
      </p:sp>
      <p:sp>
        <p:nvSpPr>
          <p:cNvPr id="3" name="Date Placeholder 2"/>
          <p:cNvSpPr>
            <a:spLocks noGrp="1"/>
          </p:cNvSpPr>
          <p:nvPr>
            <p:ph type="dt" sz="quarter" idx="1"/>
          </p:nvPr>
        </p:nvSpPr>
        <p:spPr>
          <a:xfrm>
            <a:off x="3970939" y="0"/>
            <a:ext cx="3037840" cy="461804"/>
          </a:xfrm>
          <a:prstGeom prst="rect">
            <a:avLst/>
          </a:prstGeom>
        </p:spPr>
        <p:txBody>
          <a:bodyPr vert="horz" lIns="92492" tIns="46246" rIns="92492" bIns="46246" rtlCol="0"/>
          <a:lstStyle>
            <a:lvl1pPr algn="r">
              <a:defRPr sz="1200">
                <a:latin typeface="Arial" charset="0"/>
                <a:cs typeface="Arial" charset="0"/>
              </a:defRPr>
            </a:lvl1pPr>
          </a:lstStyle>
          <a:p>
            <a:pPr>
              <a:defRPr/>
            </a:pPr>
            <a:fld id="{E64A4696-6612-48CF-9105-1FAD323555D1}" type="datetimeFigureOut">
              <a:rPr lang="fr-FR"/>
              <a:pPr>
                <a:defRPr/>
              </a:pPr>
              <a:t>11/03/2013</a:t>
            </a:fld>
            <a:endParaRPr lang="fr-CA"/>
          </a:p>
        </p:txBody>
      </p:sp>
      <p:sp>
        <p:nvSpPr>
          <p:cNvPr id="4" name="Footer Placeholder 3"/>
          <p:cNvSpPr>
            <a:spLocks noGrp="1"/>
          </p:cNvSpPr>
          <p:nvPr>
            <p:ph type="ftr" sz="quarter" idx="2"/>
          </p:nvPr>
        </p:nvSpPr>
        <p:spPr>
          <a:xfrm>
            <a:off x="0" y="8772668"/>
            <a:ext cx="3037840" cy="461804"/>
          </a:xfrm>
          <a:prstGeom prst="rect">
            <a:avLst/>
          </a:prstGeom>
        </p:spPr>
        <p:txBody>
          <a:bodyPr vert="horz" lIns="92492" tIns="46246" rIns="92492" bIns="46246" rtlCol="0" anchor="b"/>
          <a:lstStyle>
            <a:lvl1pPr algn="l">
              <a:defRPr sz="1200">
                <a:latin typeface="Arial" charset="0"/>
                <a:cs typeface="Arial" charset="0"/>
              </a:defRPr>
            </a:lvl1pPr>
          </a:lstStyle>
          <a:p>
            <a:pPr>
              <a:defRPr/>
            </a:pPr>
            <a:endParaRPr lang="fr-CA"/>
          </a:p>
        </p:txBody>
      </p:sp>
      <p:sp>
        <p:nvSpPr>
          <p:cNvPr id="5" name="Slide Number Placeholder 4"/>
          <p:cNvSpPr>
            <a:spLocks noGrp="1"/>
          </p:cNvSpPr>
          <p:nvPr>
            <p:ph type="sldNum" sz="quarter" idx="3"/>
          </p:nvPr>
        </p:nvSpPr>
        <p:spPr>
          <a:xfrm>
            <a:off x="3970939" y="8772668"/>
            <a:ext cx="3037840" cy="461804"/>
          </a:xfrm>
          <a:prstGeom prst="rect">
            <a:avLst/>
          </a:prstGeom>
        </p:spPr>
        <p:txBody>
          <a:bodyPr vert="horz" lIns="92492" tIns="46246" rIns="92492" bIns="46246" rtlCol="0" anchor="b"/>
          <a:lstStyle>
            <a:lvl1pPr algn="r">
              <a:defRPr sz="1200">
                <a:latin typeface="Arial" charset="0"/>
                <a:cs typeface="Arial" charset="0"/>
              </a:defRPr>
            </a:lvl1pPr>
          </a:lstStyle>
          <a:p>
            <a:pPr>
              <a:defRPr/>
            </a:pPr>
            <a:fld id="{486EEF53-7CEE-425A-8AA2-A81C987B0F9B}" type="slidenum">
              <a:rPr lang="fr-CA"/>
              <a:pPr>
                <a:defRPr/>
              </a:pPr>
              <a:t>‹N°›</a:t>
            </a:fld>
            <a:endParaRPr lang="fr-CA"/>
          </a:p>
        </p:txBody>
      </p:sp>
    </p:spTree>
    <p:extLst>
      <p:ext uri="{BB962C8B-B14F-4D97-AF65-F5344CB8AC3E}">
        <p14:creationId xmlns:p14="http://schemas.microsoft.com/office/powerpoint/2010/main" val="3130352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37840" cy="461804"/>
          </a:xfrm>
          <a:prstGeom prst="rect">
            <a:avLst/>
          </a:prstGeom>
        </p:spPr>
        <p:txBody>
          <a:bodyPr vert="horz" wrap="square" lIns="92492" tIns="46246" rIns="92492" bIns="46246" numCol="1" anchor="t" anchorCtr="0" compatLnSpc="1">
            <a:prstTxWarp prst="textNoShape">
              <a:avLst/>
            </a:prstTxWarp>
          </a:bodyPr>
          <a:lstStyle>
            <a:lvl1pPr>
              <a:defRPr sz="1200">
                <a:latin typeface="Arial" charset="0"/>
                <a:cs typeface="Arial" charset="0"/>
              </a:defRPr>
            </a:lvl1pPr>
          </a:lstStyle>
          <a:p>
            <a:pPr>
              <a:defRPr/>
            </a:pPr>
            <a:endParaRPr lang="fr-CA"/>
          </a:p>
        </p:txBody>
      </p:sp>
      <p:sp>
        <p:nvSpPr>
          <p:cNvPr id="3" name="Espace réservé de la date 2"/>
          <p:cNvSpPr>
            <a:spLocks noGrp="1"/>
          </p:cNvSpPr>
          <p:nvPr>
            <p:ph type="dt" idx="1"/>
          </p:nvPr>
        </p:nvSpPr>
        <p:spPr>
          <a:xfrm>
            <a:off x="3970939" y="0"/>
            <a:ext cx="3037840" cy="461804"/>
          </a:xfrm>
          <a:prstGeom prst="rect">
            <a:avLst/>
          </a:prstGeom>
        </p:spPr>
        <p:txBody>
          <a:bodyPr vert="horz" wrap="square" lIns="92492" tIns="46246" rIns="92492" bIns="46246" numCol="1" anchor="t" anchorCtr="0" compatLnSpc="1">
            <a:prstTxWarp prst="textNoShape">
              <a:avLst/>
            </a:prstTxWarp>
          </a:bodyPr>
          <a:lstStyle>
            <a:lvl1pPr algn="r">
              <a:defRPr sz="1200">
                <a:latin typeface="Arial" charset="0"/>
                <a:cs typeface="Arial" charset="0"/>
              </a:defRPr>
            </a:lvl1pPr>
          </a:lstStyle>
          <a:p>
            <a:pPr>
              <a:defRPr/>
            </a:pPr>
            <a:fld id="{AE86D70C-95A5-43AA-9088-77C78E2B2D17}" type="datetime1">
              <a:rPr lang="fr-FR"/>
              <a:pPr>
                <a:defRPr/>
              </a:pPr>
              <a:t>11/03/2013</a:t>
            </a:fld>
            <a:endParaRPr lang="fr-CA"/>
          </a:p>
        </p:txBody>
      </p:sp>
      <p:sp>
        <p:nvSpPr>
          <p:cNvPr id="4" name="Espace réservé de l'image des diapositives 3"/>
          <p:cNvSpPr>
            <a:spLocks noGrp="1" noRot="1" noChangeAspect="1"/>
          </p:cNvSpPr>
          <p:nvPr>
            <p:ph type="sldImg" idx="2"/>
          </p:nvPr>
        </p:nvSpPr>
        <p:spPr>
          <a:xfrm>
            <a:off x="1195388" y="692150"/>
            <a:ext cx="4619625" cy="3463925"/>
          </a:xfrm>
          <a:prstGeom prst="rect">
            <a:avLst/>
          </a:prstGeom>
          <a:noFill/>
          <a:ln w="12700">
            <a:solidFill>
              <a:prstClr val="black"/>
            </a:solidFill>
          </a:ln>
        </p:spPr>
        <p:txBody>
          <a:bodyPr vert="horz" wrap="square" lIns="92492" tIns="46246" rIns="92492" bIns="46246" numCol="1" anchor="ctr" anchorCtr="0" compatLnSpc="1">
            <a:prstTxWarp prst="textNoShape">
              <a:avLst/>
            </a:prstTxWarp>
          </a:bodyPr>
          <a:lstStyle/>
          <a:p>
            <a:pPr lvl="0"/>
            <a:endParaRPr lang="fr-CA" noProof="0" smtClean="0"/>
          </a:p>
        </p:txBody>
      </p:sp>
      <p:sp>
        <p:nvSpPr>
          <p:cNvPr id="5" name="Espace réservé des commentaires 4"/>
          <p:cNvSpPr>
            <a:spLocks noGrp="1"/>
          </p:cNvSpPr>
          <p:nvPr>
            <p:ph type="body" sz="quarter" idx="3"/>
          </p:nvPr>
        </p:nvSpPr>
        <p:spPr>
          <a:xfrm>
            <a:off x="701040" y="4387136"/>
            <a:ext cx="5608320" cy="4156234"/>
          </a:xfrm>
          <a:prstGeom prst="rect">
            <a:avLst/>
          </a:prstGeom>
        </p:spPr>
        <p:txBody>
          <a:bodyPr vert="horz" wrap="square" lIns="92492" tIns="46246" rIns="92492" bIns="46246" numCol="1" anchor="t" anchorCtr="0" compatLnSpc="1">
            <a:prstTxWarp prst="textNoShape">
              <a:avLst/>
            </a:prstTxWarp>
            <a:normAutofit/>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endParaRPr lang="fr-CA" noProof="0" smtClean="0"/>
          </a:p>
        </p:txBody>
      </p:sp>
      <p:sp>
        <p:nvSpPr>
          <p:cNvPr id="6" name="Espace réservé du pied de page 5"/>
          <p:cNvSpPr>
            <a:spLocks noGrp="1"/>
          </p:cNvSpPr>
          <p:nvPr>
            <p:ph type="ftr" sz="quarter" idx="4"/>
          </p:nvPr>
        </p:nvSpPr>
        <p:spPr>
          <a:xfrm>
            <a:off x="0" y="8772668"/>
            <a:ext cx="3037840" cy="461804"/>
          </a:xfrm>
          <a:prstGeom prst="rect">
            <a:avLst/>
          </a:prstGeom>
        </p:spPr>
        <p:txBody>
          <a:bodyPr vert="horz" wrap="square" lIns="92492" tIns="46246" rIns="92492" bIns="46246" numCol="1" anchor="b" anchorCtr="0" compatLnSpc="1">
            <a:prstTxWarp prst="textNoShape">
              <a:avLst/>
            </a:prstTxWarp>
          </a:bodyPr>
          <a:lstStyle>
            <a:lvl1pPr>
              <a:defRPr sz="1200">
                <a:latin typeface="Arial" charset="0"/>
                <a:cs typeface="Arial" charset="0"/>
              </a:defRPr>
            </a:lvl1pPr>
          </a:lstStyle>
          <a:p>
            <a:pPr>
              <a:defRPr/>
            </a:pPr>
            <a:endParaRPr lang="fr-CA"/>
          </a:p>
        </p:txBody>
      </p:sp>
      <p:sp>
        <p:nvSpPr>
          <p:cNvPr id="7" name="Espace réservé du numéro de diapositive 6"/>
          <p:cNvSpPr>
            <a:spLocks noGrp="1"/>
          </p:cNvSpPr>
          <p:nvPr>
            <p:ph type="sldNum" sz="quarter" idx="5"/>
          </p:nvPr>
        </p:nvSpPr>
        <p:spPr>
          <a:xfrm>
            <a:off x="3970939" y="8772668"/>
            <a:ext cx="3037840" cy="461804"/>
          </a:xfrm>
          <a:prstGeom prst="rect">
            <a:avLst/>
          </a:prstGeom>
        </p:spPr>
        <p:txBody>
          <a:bodyPr vert="horz" wrap="square" lIns="92492" tIns="46246" rIns="92492" bIns="46246" numCol="1" anchor="b" anchorCtr="0" compatLnSpc="1">
            <a:prstTxWarp prst="textNoShape">
              <a:avLst/>
            </a:prstTxWarp>
          </a:bodyPr>
          <a:lstStyle>
            <a:lvl1pPr algn="r">
              <a:defRPr sz="1200">
                <a:latin typeface="Arial" charset="0"/>
                <a:cs typeface="Arial" charset="0"/>
              </a:defRPr>
            </a:lvl1pPr>
          </a:lstStyle>
          <a:p>
            <a:pPr>
              <a:defRPr/>
            </a:pPr>
            <a:fld id="{49C66813-4660-4071-A3DA-45D67858CD7D}" type="slidenum">
              <a:rPr lang="fr-CA"/>
              <a:pPr>
                <a:defRPr/>
              </a:pPr>
              <a:t>‹N°›</a:t>
            </a:fld>
            <a:endParaRPr lang="fr-CA"/>
          </a:p>
        </p:txBody>
      </p:sp>
    </p:spTree>
    <p:extLst>
      <p:ext uri="{BB962C8B-B14F-4D97-AF65-F5344CB8AC3E}">
        <p14:creationId xmlns:p14="http://schemas.microsoft.com/office/powerpoint/2010/main" val="275974734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ヒラギノ角ゴ Pro W3" pitchFamily="48" charset="-128"/>
        <a:cs typeface="ヒラギノ角ゴ Pro W3" pitchFamily="48" charset="-128"/>
      </a:defRPr>
    </a:lvl1pPr>
    <a:lvl2pPr marL="457200" algn="l" rtl="0" eaLnBrk="0" fontAlgn="base" hangingPunct="0">
      <a:spcBef>
        <a:spcPct val="30000"/>
      </a:spcBef>
      <a:spcAft>
        <a:spcPct val="0"/>
      </a:spcAft>
      <a:defRPr sz="1200" kern="1200">
        <a:solidFill>
          <a:schemeClr val="tx1"/>
        </a:solidFill>
        <a:latin typeface="+mn-lt"/>
        <a:ea typeface="ヒラギノ角ゴ Pro W3" pitchFamily="70" charset="-128"/>
        <a:cs typeface="+mn-cs"/>
      </a:defRPr>
    </a:lvl2pPr>
    <a:lvl3pPr marL="914400" algn="l" rtl="0" eaLnBrk="0" fontAlgn="base" hangingPunct="0">
      <a:spcBef>
        <a:spcPct val="30000"/>
      </a:spcBef>
      <a:spcAft>
        <a:spcPct val="0"/>
      </a:spcAft>
      <a:defRPr sz="1200" kern="1200">
        <a:solidFill>
          <a:schemeClr val="tx1"/>
        </a:solidFill>
        <a:latin typeface="+mn-lt"/>
        <a:ea typeface="ヒラギノ角ゴ Pro W3" pitchFamily="70" charset="-128"/>
        <a:cs typeface="+mn-cs"/>
      </a:defRPr>
    </a:lvl3pPr>
    <a:lvl4pPr marL="1371600" algn="l" rtl="0" eaLnBrk="0" fontAlgn="base" hangingPunct="0">
      <a:spcBef>
        <a:spcPct val="30000"/>
      </a:spcBef>
      <a:spcAft>
        <a:spcPct val="0"/>
      </a:spcAft>
      <a:defRPr sz="1200" kern="1200">
        <a:solidFill>
          <a:schemeClr val="tx1"/>
        </a:solidFill>
        <a:latin typeface="+mn-lt"/>
        <a:ea typeface="ヒラギノ角ゴ Pro W3" pitchFamily="70" charset="-128"/>
        <a:cs typeface="+mn-cs"/>
      </a:defRPr>
    </a:lvl4pPr>
    <a:lvl5pPr marL="1828800" algn="l" rtl="0" eaLnBrk="0" fontAlgn="base" hangingPunct="0">
      <a:spcBef>
        <a:spcPct val="30000"/>
      </a:spcBef>
      <a:spcAft>
        <a:spcPct val="0"/>
      </a:spcAft>
      <a:defRPr sz="1200" kern="1200">
        <a:solidFill>
          <a:schemeClr val="tx1"/>
        </a:solidFill>
        <a:latin typeface="+mn-lt"/>
        <a:ea typeface="ヒラギノ角ゴ Pro W3" pitchFamily="70"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iso.org/iso/home.html" TargetMode="External"/><Relationship Id="rId2" Type="http://schemas.openxmlformats.org/officeDocument/2006/relationships/slide" Target="../slides/slide13.xml"/><Relationship Id="rId1" Type="http://schemas.openxmlformats.org/officeDocument/2006/relationships/notesMaster" Target="../notesMasters/notesMaster1.xml"/><Relationship Id="rId4" Type="http://schemas.openxmlformats.org/officeDocument/2006/relationships/hyperlink" Target="http://www.bnq21000.qc.ca/" TargetMode="Externa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6915" name="Notes Placeholder 2"/>
          <p:cNvSpPr>
            <a:spLocks noGrp="1"/>
          </p:cNvSpPr>
          <p:nvPr>
            <p:ph type="body" idx="1"/>
          </p:nvPr>
        </p:nvSpPr>
        <p:spPr bwMode="auto">
          <a:xfrm>
            <a:off x="701040" y="4387135"/>
            <a:ext cx="5608320" cy="442190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p>
            <a:r>
              <a:rPr lang="fr-CA" dirty="0" smtClean="0">
                <a:ea typeface="ヒラギノ角ゴ Pro W3" pitchFamily="16" charset="-128"/>
              </a:rPr>
              <a:t>Cette présentation a été élaborée à l’intention du responsable interne de l’implantation de la Démarche BNQ 21000.</a:t>
            </a:r>
          </a:p>
          <a:p>
            <a:endParaRPr lang="fr-CA" dirty="0">
              <a:ea typeface="ヒラギノ角ゴ Pro W3" pitchFamily="16" charset="-128"/>
            </a:endParaRPr>
          </a:p>
          <a:p>
            <a:r>
              <a:rPr lang="fr-CA" dirty="0" smtClean="0">
                <a:ea typeface="ヒラギノ角ゴ Pro W3" pitchFamily="16" charset="-128"/>
              </a:rPr>
              <a:t>Au besoin, le responsable BNQ 21000 pourrait demander l’aide d’un consultant expérimenté pour l’accompagner dans son rôle.</a:t>
            </a:r>
          </a:p>
          <a:p>
            <a:endParaRPr lang="fr-CA" dirty="0">
              <a:ea typeface="ヒラギノ角ゴ Pro W3" pitchFamily="16" charset="-128"/>
            </a:endParaRPr>
          </a:p>
          <a:p>
            <a:pPr marL="171450" indent="-171450">
              <a:buFont typeface="Arial" pitchFamily="34" charset="0"/>
              <a:buChar char="•"/>
            </a:pPr>
            <a:endParaRPr lang="fr-CA" dirty="0">
              <a:ea typeface="ヒラギノ角ゴ Pro W3" pitchFamily="16" charset="-128"/>
            </a:endParaRPr>
          </a:p>
          <a:p>
            <a:endParaRPr lang="fr-CA" dirty="0">
              <a:ea typeface="ヒラギノ角ゴ Pro W3" pitchFamily="16" charset="-128"/>
            </a:endParaRPr>
          </a:p>
        </p:txBody>
      </p:sp>
      <p:sp>
        <p:nvSpPr>
          <p:cNvPr id="1669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87785E05-E9E7-4C31-88B3-DB3AE68172C1}" type="slidenum">
              <a:rPr lang="fr-CA" smtClean="0"/>
              <a:pPr eaLnBrk="1" hangingPunct="1"/>
              <a:t>1</a:t>
            </a:fld>
            <a:endParaRPr lang="fr-CA"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701040" y="4387135"/>
            <a:ext cx="5608320" cy="4574301"/>
          </a:xfrm>
        </p:spPr>
        <p:txBody>
          <a:bodyPr>
            <a:normAutofit fontScale="92500" lnSpcReduction="20000"/>
          </a:bodyPr>
          <a:lstStyle/>
          <a:p>
            <a:r>
              <a:rPr lang="fr-FR" sz="1100" dirty="0"/>
              <a:t>L’implantation du développement durable doit se faire selon une approche structurée et </a:t>
            </a:r>
            <a:r>
              <a:rPr lang="fr-FR" sz="1100" dirty="0" smtClean="0"/>
              <a:t>efficace respectant le </a:t>
            </a:r>
            <a:r>
              <a:rPr lang="fr-FR" sz="1100" dirty="0"/>
              <a:t>rythme de l’organisation. </a:t>
            </a:r>
            <a:r>
              <a:rPr lang="fr-FR" sz="1100" dirty="0" smtClean="0"/>
              <a:t>L’implantation </a:t>
            </a:r>
            <a:r>
              <a:rPr lang="fr-FR" sz="1100" dirty="0"/>
              <a:t>doit se réaliser en tenant compte des intérêts des parties prenantes </a:t>
            </a:r>
            <a:r>
              <a:rPr lang="fr-FR" sz="1100" dirty="0" smtClean="0"/>
              <a:t>auxquelles elle est reliée, tout </a:t>
            </a:r>
            <a:r>
              <a:rPr lang="fr-FR" sz="1100" dirty="0"/>
              <a:t>en adaptant le processus décisionnel afin d’intégrer les préoccupations </a:t>
            </a:r>
            <a:r>
              <a:rPr lang="fr-FR" sz="1100" dirty="0" err="1" smtClean="0"/>
              <a:t>extrafinancières</a:t>
            </a:r>
            <a:r>
              <a:rPr lang="fr-FR" sz="1100" dirty="0" smtClean="0"/>
              <a:t> </a:t>
            </a:r>
            <a:r>
              <a:rPr lang="fr-FR" sz="1100" dirty="0"/>
              <a:t>de l’organisation, soit </a:t>
            </a:r>
            <a:r>
              <a:rPr lang="fr-FR" sz="1100" dirty="0" smtClean="0"/>
              <a:t>les préoccupations</a:t>
            </a:r>
            <a:r>
              <a:rPr lang="fr-FR" sz="1100" baseline="0" dirty="0" smtClean="0"/>
              <a:t> </a:t>
            </a:r>
            <a:r>
              <a:rPr lang="fr-FR" sz="1100" dirty="0" smtClean="0"/>
              <a:t>environnementales </a:t>
            </a:r>
            <a:r>
              <a:rPr lang="fr-FR" sz="1100" dirty="0"/>
              <a:t>et sociales</a:t>
            </a:r>
            <a:r>
              <a:rPr lang="fr-FR" sz="1100" dirty="0" smtClean="0"/>
              <a:t>.</a:t>
            </a:r>
          </a:p>
          <a:p>
            <a:endParaRPr lang="fr-CA" sz="1100" dirty="0"/>
          </a:p>
          <a:p>
            <a:r>
              <a:rPr lang="fr-FR" sz="1100" dirty="0"/>
              <a:t>La </a:t>
            </a:r>
            <a:r>
              <a:rPr lang="fr-FR" sz="1100" dirty="0" smtClean="0"/>
              <a:t>Méthode BNQ </a:t>
            </a:r>
            <a:r>
              <a:rPr lang="fr-FR" sz="1100" dirty="0"/>
              <a:t>21000 </a:t>
            </a:r>
            <a:r>
              <a:rPr lang="fr-FR" sz="1100" dirty="0" smtClean="0"/>
              <a:t> et ses composantes s’inscrivent dans </a:t>
            </a:r>
            <a:r>
              <a:rPr lang="fr-FR" sz="1100" dirty="0"/>
              <a:t>une philosophie </a:t>
            </a:r>
            <a:r>
              <a:rPr lang="fr-FR" sz="1100" dirty="0" smtClean="0"/>
              <a:t>d’apprentissage à l’intérieur d’un processus d’amélioration continue et non dans une philosophie de performance </a:t>
            </a:r>
            <a:r>
              <a:rPr lang="fr-FR" sz="1100" dirty="0"/>
              <a:t>des organisations</a:t>
            </a:r>
            <a:r>
              <a:rPr lang="fr-FR" sz="1100" dirty="0" smtClean="0"/>
              <a:t>. Par ailleurs, </a:t>
            </a:r>
            <a:r>
              <a:rPr lang="fr-FR" sz="1100" dirty="0"/>
              <a:t>d</a:t>
            </a:r>
            <a:r>
              <a:rPr lang="fr-CA" sz="1100" dirty="0"/>
              <a:t>e plus en plus d’études démontrent qu’une organisation qui progresse dans une perspective de développement durable </a:t>
            </a:r>
            <a:r>
              <a:rPr lang="fr-CA" sz="1100" dirty="0" smtClean="0"/>
              <a:t>devient </a:t>
            </a:r>
            <a:r>
              <a:rPr lang="fr-CA" sz="1100" dirty="0"/>
              <a:t>plus performante</a:t>
            </a:r>
            <a:r>
              <a:rPr lang="fr-CA" sz="1100" dirty="0" smtClean="0"/>
              <a:t>. </a:t>
            </a:r>
            <a:r>
              <a:rPr lang="fr-CA" sz="1100" dirty="0"/>
              <a:t>Cette progression tiendra compte des enjeux prioritaires </a:t>
            </a:r>
            <a:r>
              <a:rPr lang="fr-CA" sz="1100" dirty="0" smtClean="0"/>
              <a:t>déterminés </a:t>
            </a:r>
            <a:r>
              <a:rPr lang="fr-CA" sz="1100" dirty="0"/>
              <a:t>par l’organisation à partir d’une </a:t>
            </a:r>
            <a:r>
              <a:rPr lang="fr-CA" sz="1100" dirty="0" smtClean="0"/>
              <a:t>collecte de</a:t>
            </a:r>
            <a:r>
              <a:rPr lang="fr-CA" sz="1100" baseline="0" dirty="0" smtClean="0"/>
              <a:t> renseignements</a:t>
            </a:r>
            <a:r>
              <a:rPr lang="fr-CA" sz="1100" dirty="0" smtClean="0"/>
              <a:t> </a:t>
            </a:r>
            <a:r>
              <a:rPr lang="fr-CA" sz="1100" dirty="0"/>
              <a:t>réalisée auprès de ses principales parties prenantes</a:t>
            </a:r>
            <a:r>
              <a:rPr lang="fr-CA" sz="1100" dirty="0" smtClean="0"/>
              <a:t>. À cet égard, la Méthode BNQ 21000 utilise un modèle conceptuel d’apprentissage et une liste de vingt-et-un enjeux en développement durable pour favoriser la progression.</a:t>
            </a:r>
          </a:p>
          <a:p>
            <a:endParaRPr lang="fr-CA" sz="1100" dirty="0"/>
          </a:p>
          <a:p>
            <a:r>
              <a:rPr lang="fr-CA" sz="1100" dirty="0"/>
              <a:t>La Méthode BNQ 21000 se positionne </a:t>
            </a:r>
            <a:r>
              <a:rPr lang="fr-CA" sz="1100" dirty="0" smtClean="0"/>
              <a:t>en</a:t>
            </a:r>
            <a:r>
              <a:rPr lang="fr-CA" sz="1100" baseline="0" dirty="0" smtClean="0"/>
              <a:t> </a:t>
            </a:r>
            <a:r>
              <a:rPr lang="fr-CA" sz="1100" dirty="0" smtClean="0"/>
              <a:t>tant que </a:t>
            </a:r>
            <a:r>
              <a:rPr lang="fr-CA" sz="1100" dirty="0"/>
              <a:t>complément pour faciliter et accélérer l’application de la </a:t>
            </a:r>
            <a:r>
              <a:rPr lang="fr-CA" sz="1100" dirty="0" smtClean="0"/>
              <a:t>norme </a:t>
            </a:r>
            <a:r>
              <a:rPr lang="fr-CA" sz="1100" dirty="0"/>
              <a:t>BNQ 21000.  La Méthode BNQ 21000 est </a:t>
            </a:r>
            <a:r>
              <a:rPr lang="fr-CA" sz="1100" dirty="0" smtClean="0"/>
              <a:t>constituée </a:t>
            </a:r>
            <a:r>
              <a:rPr lang="fr-CA" sz="1100" dirty="0"/>
              <a:t>de trois </a:t>
            </a:r>
            <a:r>
              <a:rPr lang="fr-CA" sz="1100" dirty="0" smtClean="0"/>
              <a:t>grands </a:t>
            </a:r>
            <a:r>
              <a:rPr lang="fr-CA" sz="1100" dirty="0"/>
              <a:t>volets :</a:t>
            </a:r>
          </a:p>
          <a:p>
            <a:pPr lvl="0"/>
            <a:r>
              <a:rPr lang="fr-CA" sz="1100" dirty="0" smtClean="0"/>
              <a:t>Volet 1 : Une </a:t>
            </a:r>
            <a:r>
              <a:rPr lang="fr-CA" sz="1100" dirty="0"/>
              <a:t>démarche structurée et ordonnée </a:t>
            </a:r>
            <a:r>
              <a:rPr lang="fr-CA" sz="1100" dirty="0" smtClean="0"/>
              <a:t>(sept </a:t>
            </a:r>
            <a:r>
              <a:rPr lang="fr-CA" sz="1100" dirty="0"/>
              <a:t>étapes à suivre)</a:t>
            </a:r>
          </a:p>
          <a:p>
            <a:pPr lvl="0"/>
            <a:r>
              <a:rPr lang="fr-CA" sz="1100" dirty="0" smtClean="0"/>
              <a:t>Volet 2 : Des </a:t>
            </a:r>
            <a:r>
              <a:rPr lang="fr-CA" sz="1100" dirty="0"/>
              <a:t>outils de gestion stratégique</a:t>
            </a:r>
          </a:p>
          <a:p>
            <a:pPr lvl="0"/>
            <a:r>
              <a:rPr lang="fr-CA" sz="1100" dirty="0" smtClean="0"/>
              <a:t>Volet 3 : Un cadre de gouvernance</a:t>
            </a:r>
          </a:p>
          <a:p>
            <a:pPr lvl="0"/>
            <a:endParaRPr lang="fr-CA" sz="1100" dirty="0"/>
          </a:p>
          <a:p>
            <a:r>
              <a:rPr lang="fr-CA" sz="1100" dirty="0" smtClean="0"/>
              <a:t>Pour assurer la cohérence entre les outils, la Méthode BNQ 21000 a été développée selon les mêmes fondements que la norme BNQ 21000 :</a:t>
            </a:r>
            <a:endParaRPr lang="fr-CA" sz="1100" dirty="0"/>
          </a:p>
          <a:p>
            <a:pPr marL="171450" lvl="0" indent="-171450">
              <a:buFont typeface="Arial" pitchFamily="34" charset="0"/>
              <a:buChar char="•"/>
            </a:pPr>
            <a:r>
              <a:rPr lang="fr-CA" sz="1100" dirty="0" smtClean="0"/>
              <a:t>Cohérence avec les référentiels internationaux :</a:t>
            </a:r>
          </a:p>
          <a:p>
            <a:pPr marL="628650" lvl="1" indent="-171450">
              <a:buFont typeface="Arial" pitchFamily="34" charset="0"/>
              <a:buChar char="•"/>
            </a:pPr>
            <a:r>
              <a:rPr lang="fr-CA" sz="1100" dirty="0" smtClean="0"/>
              <a:t>ISO 26000,</a:t>
            </a:r>
          </a:p>
          <a:p>
            <a:pPr marL="628650" lvl="1" indent="-171450">
              <a:buFont typeface="Arial" pitchFamily="34" charset="0"/>
              <a:buChar char="•"/>
            </a:pPr>
            <a:r>
              <a:rPr lang="fr-CA" sz="1100" dirty="0" smtClean="0"/>
              <a:t>Global </a:t>
            </a:r>
            <a:r>
              <a:rPr lang="fr-CA" sz="1100" dirty="0" err="1" smtClean="0"/>
              <a:t>Reporting</a:t>
            </a:r>
            <a:r>
              <a:rPr lang="fr-CA" sz="1100" dirty="0" smtClean="0"/>
              <a:t> Initiative (GRI),</a:t>
            </a:r>
          </a:p>
          <a:p>
            <a:pPr marL="628650" lvl="1" indent="-171450">
              <a:buFont typeface="Arial" pitchFamily="34" charset="0"/>
              <a:buChar char="•"/>
            </a:pPr>
            <a:r>
              <a:rPr lang="fr-CA" sz="1100" dirty="0" smtClean="0"/>
              <a:t>Pacte mondial des Nations Unies (PMNU),</a:t>
            </a:r>
          </a:p>
          <a:p>
            <a:pPr marL="628650" lvl="1" indent="-171450">
              <a:buFont typeface="Arial" pitchFamily="34" charset="0"/>
              <a:buChar char="•"/>
            </a:pPr>
            <a:r>
              <a:rPr lang="fr-CA" sz="1100" dirty="0" smtClean="0"/>
              <a:t>Loi sur le développement durable du Québec;</a:t>
            </a:r>
            <a:endParaRPr lang="fr-CA" sz="1100" dirty="0"/>
          </a:p>
          <a:p>
            <a:pPr marL="171450" lvl="0" indent="-171450">
              <a:buFont typeface="Arial" pitchFamily="34" charset="0"/>
              <a:buChar char="•"/>
            </a:pPr>
            <a:r>
              <a:rPr lang="fr-CA" sz="1100" dirty="0" smtClean="0"/>
              <a:t>Approche systémique; </a:t>
            </a:r>
          </a:p>
          <a:p>
            <a:pPr marL="171450" lvl="0" indent="-171450">
              <a:buFont typeface="Arial" pitchFamily="34" charset="0"/>
              <a:buChar char="•"/>
            </a:pPr>
            <a:r>
              <a:rPr lang="fr-CA" sz="1100" dirty="0" smtClean="0"/>
              <a:t>Philosophie d’apprentissage.</a:t>
            </a:r>
            <a:endParaRPr lang="fr-CA" sz="1100" dirty="0"/>
          </a:p>
          <a:p>
            <a:r>
              <a:rPr lang="fr-CA" dirty="0"/>
              <a:t> </a:t>
            </a:r>
          </a:p>
          <a:p>
            <a:endParaRPr lang="fr-CA" dirty="0"/>
          </a:p>
          <a:p>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10</a:t>
            </a:fld>
            <a:endParaRPr lang="fr-CA"/>
          </a:p>
        </p:txBody>
      </p:sp>
    </p:spTree>
    <p:extLst>
      <p:ext uri="{BB962C8B-B14F-4D97-AF65-F5344CB8AC3E}">
        <p14:creationId xmlns:p14="http://schemas.microsoft.com/office/powerpoint/2010/main" val="39166264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CA" dirty="0"/>
              <a:t>Au-delà d'une analyse organisationnelle, la démarche possède les avantages de sensibiliser et de mobiliser l’ensemble des intervenants internes et externes au projet de développement durable. </a:t>
            </a:r>
            <a:r>
              <a:rPr lang="fr-CA" dirty="0" smtClean="0"/>
              <a:t>Pour ce faire, des </a:t>
            </a:r>
            <a:r>
              <a:rPr lang="fr-CA" dirty="0"/>
              <a:t>activités de sensibilisation, de formation et de </a:t>
            </a:r>
            <a:r>
              <a:rPr lang="fr-CA" dirty="0" smtClean="0"/>
              <a:t>communication </a:t>
            </a:r>
            <a:r>
              <a:rPr lang="fr-CA" dirty="0"/>
              <a:t>sont proposées. La </a:t>
            </a:r>
            <a:r>
              <a:rPr lang="fr-CA" dirty="0" smtClean="0"/>
              <a:t>Démarche BNQ 21000 </a:t>
            </a:r>
            <a:r>
              <a:rPr lang="fr-CA" dirty="0"/>
              <a:t>s’implante normalement à l’intérieur d’un cycle de </a:t>
            </a:r>
            <a:r>
              <a:rPr lang="fr-CA" dirty="0" smtClean="0"/>
              <a:t>15 mois</a:t>
            </a:r>
            <a:r>
              <a:rPr lang="fr-CA" dirty="0"/>
              <a:t>.</a:t>
            </a:r>
          </a:p>
          <a:p>
            <a:endParaRPr lang="fr-CA" dirty="0"/>
          </a:p>
          <a:p>
            <a:r>
              <a:rPr lang="fr-CA" dirty="0"/>
              <a:t>La </a:t>
            </a:r>
            <a:r>
              <a:rPr lang="fr-CA" dirty="0" smtClean="0"/>
              <a:t>Démarche </a:t>
            </a:r>
            <a:r>
              <a:rPr lang="fr-CA" dirty="0"/>
              <a:t>BNQ 21000 est une manifestation concrète de l’approche décrite dans la </a:t>
            </a:r>
            <a:r>
              <a:rPr lang="fr-CA" dirty="0" smtClean="0"/>
              <a:t>norme </a:t>
            </a:r>
            <a:r>
              <a:rPr lang="fr-CA" dirty="0"/>
              <a:t>BNQ 21000. </a:t>
            </a:r>
            <a:r>
              <a:rPr lang="fr-CA" dirty="0" smtClean="0"/>
              <a:t>Elle </a:t>
            </a:r>
            <a:r>
              <a:rPr lang="fr-CA" dirty="0"/>
              <a:t>a le potentiel de clarifier les actions et de faciliter l’implantation du développement durable au sein des </a:t>
            </a:r>
            <a:r>
              <a:rPr lang="fr-CA" dirty="0" smtClean="0"/>
              <a:t>organisations. Comme </a:t>
            </a:r>
            <a:r>
              <a:rPr lang="fr-CA" dirty="0"/>
              <a:t>mentionné précédemment, la démarche est une composante de la Méthode BNQ </a:t>
            </a:r>
            <a:r>
              <a:rPr lang="fr-CA" dirty="0" smtClean="0"/>
              <a:t>21000. Pour </a:t>
            </a:r>
            <a:r>
              <a:rPr lang="fr-CA" dirty="0"/>
              <a:t>mener à bien la démarche, elle se doit d’être </a:t>
            </a:r>
            <a:r>
              <a:rPr lang="fr-CA" dirty="0" smtClean="0"/>
              <a:t>soutenue </a:t>
            </a:r>
            <a:r>
              <a:rPr lang="fr-CA" dirty="0"/>
              <a:t>par des outils de gestion stratégique qui facilitent et accélèrent son implantation et </a:t>
            </a:r>
            <a:r>
              <a:rPr lang="fr-CA" dirty="0" smtClean="0"/>
              <a:t>un </a:t>
            </a:r>
            <a:r>
              <a:rPr lang="fr-CA" dirty="0"/>
              <a:t>cadre d’accompagnement </a:t>
            </a:r>
            <a:r>
              <a:rPr lang="fr-CA" dirty="0" smtClean="0"/>
              <a:t>pour mener </a:t>
            </a:r>
            <a:r>
              <a:rPr lang="fr-CA" dirty="0"/>
              <a:t>l’exercice </a:t>
            </a:r>
            <a:r>
              <a:rPr lang="fr-CA" dirty="0" smtClean="0"/>
              <a:t>à travers les sept </a:t>
            </a:r>
            <a:r>
              <a:rPr lang="fr-CA" dirty="0"/>
              <a:t>étapes proposées.</a:t>
            </a:r>
          </a:p>
          <a:p>
            <a:r>
              <a:rPr lang="fr-CA" dirty="0"/>
              <a:t> </a:t>
            </a:r>
          </a:p>
          <a:p>
            <a:r>
              <a:rPr lang="fr-CA" dirty="0"/>
              <a:t>La </a:t>
            </a:r>
            <a:r>
              <a:rPr lang="fr-CA" dirty="0" smtClean="0"/>
              <a:t>démarche propose un processus d’amélioration continue. La </a:t>
            </a:r>
            <a:r>
              <a:rPr lang="fr-CA" dirty="0"/>
              <a:t>figure illustre les </a:t>
            </a:r>
            <a:r>
              <a:rPr lang="fr-CA" dirty="0" smtClean="0"/>
              <a:t>sept étapes </a:t>
            </a:r>
            <a:r>
              <a:rPr lang="fr-CA" dirty="0"/>
              <a:t>à franchir pour favoriser le changement de la culture organisationnelle vers </a:t>
            </a:r>
            <a:r>
              <a:rPr lang="fr-CA" dirty="0" smtClean="0"/>
              <a:t>une culture de </a:t>
            </a:r>
            <a:r>
              <a:rPr lang="fr-CA" dirty="0"/>
              <a:t>développement durable.  </a:t>
            </a:r>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11</a:t>
            </a:fld>
            <a:endParaRPr lang="fr-CA"/>
          </a:p>
        </p:txBody>
      </p:sp>
    </p:spTree>
    <p:extLst>
      <p:ext uri="{BB962C8B-B14F-4D97-AF65-F5344CB8AC3E}">
        <p14:creationId xmlns:p14="http://schemas.microsoft.com/office/powerpoint/2010/main" val="39626309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12</a:t>
            </a:fld>
            <a:endParaRPr lang="fr-CA"/>
          </a:p>
        </p:txBody>
      </p:sp>
    </p:spTree>
    <p:extLst>
      <p:ext uri="{BB962C8B-B14F-4D97-AF65-F5344CB8AC3E}">
        <p14:creationId xmlns:p14="http://schemas.microsoft.com/office/powerpoint/2010/main" val="35028508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304800" y="4387135"/>
            <a:ext cx="6400800" cy="4726702"/>
          </a:xfrm>
        </p:spPr>
        <p:txBody>
          <a:bodyPr>
            <a:normAutofit fontScale="77500" lnSpcReduction="20000"/>
          </a:bodyPr>
          <a:lstStyle/>
          <a:p>
            <a:r>
              <a:rPr lang="fr-CA" sz="1300" dirty="0" smtClean="0"/>
              <a:t>Qu’est-ce qui distingue la Démarche BNQ 21000 d’une démarche habituelle d’amélioration continue? La démarche BNQ 21000 favorise le changement de culture organisationnelle pour se tourner définitivement vers une culture de développement durable. La démarche amène à intégrer les dimensions financière et économique, environnementale, sociale et transversale dans le processus décisionnel.</a:t>
            </a:r>
          </a:p>
          <a:p>
            <a:endParaRPr lang="fr-CA" sz="1300" dirty="0"/>
          </a:p>
          <a:p>
            <a:r>
              <a:rPr lang="fr-CA" sz="1300" dirty="0" smtClean="0"/>
              <a:t>Ces </a:t>
            </a:r>
            <a:r>
              <a:rPr lang="fr-CA" sz="1300" dirty="0"/>
              <a:t>dimensions </a:t>
            </a:r>
            <a:r>
              <a:rPr lang="fr-CA" sz="1300" dirty="0" smtClean="0"/>
              <a:t>s’unissent pour </a:t>
            </a:r>
            <a:r>
              <a:rPr lang="fr-CA" sz="1300" dirty="0"/>
              <a:t>former la performance globale de l’organisation</a:t>
            </a:r>
            <a:r>
              <a:rPr lang="fr-CA" sz="1300" dirty="0" smtClean="0"/>
              <a:t>. </a:t>
            </a:r>
            <a:r>
              <a:rPr lang="fr-CA" sz="1300" dirty="0"/>
              <a:t>Ces </a:t>
            </a:r>
            <a:r>
              <a:rPr lang="fr-CA" sz="1300" dirty="0" smtClean="0"/>
              <a:t>dimensions </a:t>
            </a:r>
            <a:r>
              <a:rPr lang="fr-CA" sz="1300" dirty="0"/>
              <a:t>du développement durable au sein de l’organisation interagissent entre elles par le biais de la gouvernance et des pratiques de gestion en </a:t>
            </a:r>
            <a:r>
              <a:rPr lang="fr-CA" sz="1300" dirty="0" smtClean="0"/>
              <a:t>vigueur. </a:t>
            </a:r>
            <a:r>
              <a:rPr lang="fr-CA" sz="1300" dirty="0"/>
              <a:t>Dans la Méthode BNQ 21000, nous considérons la gouvernance comme une quatrième </a:t>
            </a:r>
            <a:r>
              <a:rPr lang="fr-CA" sz="1300" dirty="0" smtClean="0"/>
              <a:t>dimension </a:t>
            </a:r>
            <a:r>
              <a:rPr lang="fr-CA" sz="1300" dirty="0"/>
              <a:t>à part entière (appelée </a:t>
            </a:r>
            <a:r>
              <a:rPr lang="fr-CA" sz="1300" dirty="0" smtClean="0"/>
              <a:t>« dimension transversale » </a:t>
            </a:r>
            <a:r>
              <a:rPr lang="fr-CA" sz="1300" dirty="0"/>
              <a:t>pour respecter la cohérence avec la </a:t>
            </a:r>
            <a:r>
              <a:rPr lang="fr-CA" sz="1300" dirty="0" smtClean="0"/>
              <a:t>norme </a:t>
            </a:r>
            <a:r>
              <a:rPr lang="fr-CA" sz="1300" dirty="0"/>
              <a:t>BNQ 21000</a:t>
            </a:r>
            <a:r>
              <a:rPr lang="fr-CA" sz="1300" dirty="0" smtClean="0"/>
              <a:t>). </a:t>
            </a:r>
            <a:r>
              <a:rPr lang="fr-CA" sz="1300" dirty="0"/>
              <a:t>Ses composantes sont définies comme le moteur des actions et des processus de pilotage </a:t>
            </a:r>
            <a:r>
              <a:rPr lang="fr-CA" sz="1300" dirty="0" smtClean="0"/>
              <a:t>concernant </a:t>
            </a:r>
            <a:r>
              <a:rPr lang="fr-CA" sz="1300" dirty="0"/>
              <a:t>les différentes parties prenantes internes et externes de l’organisation (</a:t>
            </a:r>
            <a:r>
              <a:rPr lang="fr-CA" sz="1300" dirty="0" smtClean="0"/>
              <a:t>ex.</a:t>
            </a:r>
            <a:r>
              <a:rPr lang="fr-CA" sz="1300" dirty="0"/>
              <a:t> : mission, vision et valeurs de l’organisation</a:t>
            </a:r>
            <a:r>
              <a:rPr lang="fr-CA" sz="1300" dirty="0" smtClean="0"/>
              <a:t>), d’où </a:t>
            </a:r>
            <a:r>
              <a:rPr lang="fr-CA" sz="1300" dirty="0"/>
              <a:t>son importance et sa mise en valeur.</a:t>
            </a:r>
          </a:p>
          <a:p>
            <a:endParaRPr lang="fr-CA" sz="1300" dirty="0" smtClean="0"/>
          </a:p>
          <a:p>
            <a:r>
              <a:rPr lang="fr-CA" sz="1300" dirty="0" smtClean="0"/>
              <a:t>Mettre l’accent sur le dialogue avec les parties prenantes</a:t>
            </a:r>
          </a:p>
          <a:p>
            <a:r>
              <a:rPr lang="fr-CA" sz="1300" dirty="0" smtClean="0"/>
              <a:t>La </a:t>
            </a:r>
            <a:r>
              <a:rPr lang="fr-CA" sz="1300" dirty="0"/>
              <a:t>définition d’une partie prenante </a:t>
            </a:r>
            <a:r>
              <a:rPr lang="fr-CA" sz="1300" dirty="0" smtClean="0"/>
              <a:t>est : « Individu </a:t>
            </a:r>
            <a:r>
              <a:rPr lang="fr-CA" sz="1300" dirty="0"/>
              <a:t>ou groupe ayant un intérêt dans les </a:t>
            </a:r>
            <a:r>
              <a:rPr lang="fr-CA" sz="1300" dirty="0" smtClean="0"/>
              <a:t>décisions </a:t>
            </a:r>
            <a:r>
              <a:rPr lang="fr-CA" sz="1300" dirty="0"/>
              <a:t>ou les </a:t>
            </a:r>
            <a:r>
              <a:rPr lang="fr-CA" sz="1300" dirty="0" smtClean="0"/>
              <a:t>activités d’une organisation » </a:t>
            </a:r>
            <a:r>
              <a:rPr lang="fr-CA" sz="1300" dirty="0"/>
              <a:t>(Réf</a:t>
            </a:r>
            <a:r>
              <a:rPr lang="fr-CA" sz="1300" dirty="0" smtClean="0"/>
              <a:t>. : ISO 26000). </a:t>
            </a:r>
            <a:r>
              <a:rPr lang="fr-CA" sz="1300" dirty="0"/>
              <a:t>Cette définition est reprise dans la </a:t>
            </a:r>
            <a:r>
              <a:rPr lang="fr-CA" sz="1300" dirty="0" smtClean="0"/>
              <a:t>norme </a:t>
            </a:r>
            <a:r>
              <a:rPr lang="fr-CA" sz="1300" dirty="0"/>
              <a:t>BNQ 21000.</a:t>
            </a:r>
          </a:p>
          <a:p>
            <a:endParaRPr lang="fr-CA" sz="1400" dirty="0" smtClean="0"/>
          </a:p>
          <a:p>
            <a:r>
              <a:rPr lang="fr-CA" sz="1300" dirty="0" smtClean="0"/>
              <a:t>L’engagement </a:t>
            </a:r>
            <a:r>
              <a:rPr lang="fr-CA" sz="1300" dirty="0"/>
              <a:t>des parties prenantes (employés, syndicat, CA, clients, fournisseurs, communauté, etc.) a un impact significatif pour les entreprises.  La mise en commun d’idées, la prise en compte des intérêts et le dialogue favorisent la créativité et les innovations qui, bien souvent, n’auraient jamais fait son chemin autrement</a:t>
            </a:r>
          </a:p>
          <a:p>
            <a:endParaRPr lang="fr-CA" sz="1300" dirty="0" smtClean="0"/>
          </a:p>
          <a:p>
            <a:r>
              <a:rPr lang="fr-CA" sz="1300" dirty="0" smtClean="0"/>
              <a:t>La détermination </a:t>
            </a:r>
            <a:r>
              <a:rPr lang="fr-CA" sz="1300" dirty="0"/>
              <a:t>des parties prenantes et le dialogue avec </a:t>
            </a:r>
            <a:r>
              <a:rPr lang="fr-CA" sz="1300" dirty="0" smtClean="0"/>
              <a:t>elles font </a:t>
            </a:r>
            <a:r>
              <a:rPr lang="fr-CA" sz="1300" dirty="0"/>
              <a:t>l'objet de la cinquième partie de la norme ISO </a:t>
            </a:r>
            <a:r>
              <a:rPr lang="fr-CA" sz="1300" dirty="0" smtClean="0"/>
              <a:t>26000.</a:t>
            </a:r>
            <a:endParaRPr lang="fr-CA" sz="1300" dirty="0"/>
          </a:p>
          <a:p>
            <a:r>
              <a:rPr lang="fr-CA" sz="1300" dirty="0">
                <a:hlinkClick r:id="rId3"/>
              </a:rPr>
              <a:t>http://www.iso.org/iso/home.html</a:t>
            </a:r>
            <a:endParaRPr lang="fr-CA" sz="1300" dirty="0"/>
          </a:p>
          <a:p>
            <a:endParaRPr lang="fr-CA" sz="1300" dirty="0"/>
          </a:p>
          <a:p>
            <a:r>
              <a:rPr lang="fr-CA" sz="1300" dirty="0" smtClean="0"/>
              <a:t>Le Guide </a:t>
            </a:r>
            <a:r>
              <a:rPr lang="fr-CA" sz="1300" dirty="0"/>
              <a:t>BNQ 21000 trace un pont entre les parties prenantes en proposant des mécanismes visant le dialogue et le </a:t>
            </a:r>
            <a:r>
              <a:rPr lang="fr-CA" sz="1300" dirty="0" smtClean="0"/>
              <a:t>consensus, </a:t>
            </a:r>
            <a:r>
              <a:rPr lang="fr-CA" sz="1300" dirty="0">
                <a:ea typeface="ヒラギノ角ゴ Pro W3" charset="0"/>
              </a:rPr>
              <a:t>v</a:t>
            </a:r>
            <a:r>
              <a:rPr lang="fr-CA" sz="1300" dirty="0" smtClean="0">
                <a:ea typeface="ヒラギノ角ゴ Pro W3" charset="0"/>
                <a:cs typeface="ヒラギノ角ゴ Pro W3" charset="0"/>
              </a:rPr>
              <a:t>oir </a:t>
            </a:r>
            <a:r>
              <a:rPr lang="fr-CA" sz="1300" dirty="0" smtClean="0">
                <a:ea typeface="ヒラギノ角ゴ Pro W3" charset="0"/>
                <a:cs typeface="ヒラギノ角ゴ Pro W3" charset="0"/>
                <a:hlinkClick r:id="rId4"/>
              </a:rPr>
              <a:t>www.bnq21000.qc.ca</a:t>
            </a:r>
            <a:r>
              <a:rPr lang="fr-CA" sz="1300" dirty="0">
                <a:ea typeface="ヒラギノ角ゴ Pro W3" charset="0"/>
                <a:cs typeface="ヒラギノ角ゴ Pro W3" charset="0"/>
              </a:rPr>
              <a:t>.</a:t>
            </a:r>
          </a:p>
          <a:p>
            <a:r>
              <a:rPr lang="fr-CA" sz="1300" dirty="0" smtClean="0">
                <a:ea typeface="ヒラギノ角ゴ Pro W3" charset="0"/>
                <a:cs typeface="ヒラギノ角ゴ Pro W3" charset="0"/>
              </a:rPr>
              <a:t>Chapitre 5.4 : L’importance </a:t>
            </a:r>
            <a:r>
              <a:rPr lang="fr-CA" sz="1300" dirty="0">
                <a:ea typeface="ヒラギノ角ゴ Pro W3" charset="0"/>
                <a:cs typeface="ヒラギノ角ゴ Pro W3" charset="0"/>
              </a:rPr>
              <a:t>des parties prenantes dans la démarche de développement durable</a:t>
            </a:r>
          </a:p>
          <a:p>
            <a:endParaRPr lang="fr-CA" sz="1300" dirty="0">
              <a:ea typeface="ヒラギノ角ゴ Pro W3" charset="0"/>
              <a:cs typeface="ヒラギノ角ゴ Pro W3" charset="0"/>
            </a:endParaRPr>
          </a:p>
          <a:p>
            <a:r>
              <a:rPr lang="fr-CA" sz="1300" dirty="0">
                <a:ea typeface="ヒラギノ角ゴ Pro W3" charset="0"/>
                <a:cs typeface="ヒラギノ角ゴ Pro W3" charset="0"/>
              </a:rPr>
              <a:t>Pour plus </a:t>
            </a:r>
            <a:r>
              <a:rPr lang="fr-CA" sz="1300" dirty="0" smtClean="0">
                <a:ea typeface="ヒラギノ角ゴ Pro W3" charset="0"/>
                <a:cs typeface="ヒラギノ角ゴ Pro W3" charset="0"/>
              </a:rPr>
              <a:t>de renseignements, </a:t>
            </a:r>
            <a:r>
              <a:rPr lang="fr-CA" sz="1300" dirty="0">
                <a:ea typeface="ヒラギノ角ゴ Pro W3" charset="0"/>
                <a:cs typeface="ヒラギノ角ゴ Pro W3" charset="0"/>
              </a:rPr>
              <a:t>voir l’outil </a:t>
            </a:r>
            <a:r>
              <a:rPr lang="fr-CA" sz="1300" dirty="0" smtClean="0">
                <a:ea typeface="ヒラギノ角ゴ Pro W3" charset="0"/>
                <a:cs typeface="ヒラギノ角ゴ Pro W3" charset="0"/>
              </a:rPr>
              <a:t>« Identification </a:t>
            </a:r>
            <a:r>
              <a:rPr lang="fr-CA" sz="1300" dirty="0">
                <a:ea typeface="ヒラギノ角ゴ Pro W3" charset="0"/>
                <a:cs typeface="ヒラギノ角ゴ Pro W3" charset="0"/>
              </a:rPr>
              <a:t>des parties </a:t>
            </a:r>
            <a:r>
              <a:rPr lang="fr-CA" sz="1300" dirty="0" smtClean="0">
                <a:ea typeface="ヒラギノ角ゴ Pro W3" charset="0"/>
                <a:cs typeface="ヒラギノ角ゴ Pro W3" charset="0"/>
              </a:rPr>
              <a:t>prenantes », étape 1.2  </a:t>
            </a:r>
            <a:r>
              <a:rPr lang="fr-CA" sz="1300" dirty="0">
                <a:ea typeface="ヒラギノ角ゴ Pro W3" charset="0"/>
                <a:cs typeface="ヒラギノ角ゴ Pro W3" charset="0"/>
              </a:rPr>
              <a:t>de la </a:t>
            </a:r>
            <a:r>
              <a:rPr lang="fr-CA" sz="1300" dirty="0" smtClean="0">
                <a:ea typeface="ヒラギノ角ゴ Pro W3" charset="0"/>
                <a:cs typeface="ヒラギノ角ゴ Pro W3" charset="0"/>
              </a:rPr>
              <a:t>Démarche </a:t>
            </a:r>
            <a:r>
              <a:rPr lang="fr-CA" sz="1300" dirty="0">
                <a:ea typeface="ヒラギノ角ゴ Pro W3" charset="0"/>
                <a:cs typeface="ヒラギノ角ゴ Pro W3" charset="0"/>
              </a:rPr>
              <a:t>BNQ </a:t>
            </a:r>
            <a:r>
              <a:rPr lang="fr-CA" sz="1300" dirty="0" smtClean="0">
                <a:ea typeface="ヒラギノ角ゴ Pro W3" charset="0"/>
                <a:cs typeface="ヒラギノ角ゴ Pro W3" charset="0"/>
              </a:rPr>
              <a:t>21000. </a:t>
            </a:r>
            <a:endParaRPr lang="fr-CA" sz="1300" dirty="0">
              <a:ea typeface="ヒラギノ角ゴ Pro W3" charset="0"/>
              <a:cs typeface="ヒラギノ角ゴ Pro W3" charset="0"/>
            </a:endParaRPr>
          </a:p>
          <a:p>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13</a:t>
            </a:fld>
            <a:endParaRPr lang="fr-CA"/>
          </a:p>
        </p:txBody>
      </p:sp>
    </p:spTree>
    <p:extLst>
      <p:ext uri="{BB962C8B-B14F-4D97-AF65-F5344CB8AC3E}">
        <p14:creationId xmlns:p14="http://schemas.microsoft.com/office/powerpoint/2010/main" val="10534726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219200" y="655638"/>
            <a:ext cx="4619625" cy="3463925"/>
          </a:xfrm>
        </p:spPr>
      </p:sp>
      <p:sp>
        <p:nvSpPr>
          <p:cNvPr id="3" name="Espace réservé des commentaires 2"/>
          <p:cNvSpPr>
            <a:spLocks noGrp="1"/>
          </p:cNvSpPr>
          <p:nvPr>
            <p:ph type="body" idx="1"/>
          </p:nvPr>
        </p:nvSpPr>
        <p:spPr/>
        <p:txBody>
          <a:bodyPr/>
          <a:lstStyle/>
          <a:p>
            <a:endParaRPr lang="fr-CA"/>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14</a:t>
            </a:fld>
            <a:endParaRPr lang="fr-CA"/>
          </a:p>
        </p:txBody>
      </p:sp>
    </p:spTree>
    <p:extLst>
      <p:ext uri="{BB962C8B-B14F-4D97-AF65-F5344CB8AC3E}">
        <p14:creationId xmlns:p14="http://schemas.microsoft.com/office/powerpoint/2010/main" val="15120395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304800" y="4387136"/>
            <a:ext cx="6004560" cy="4498102"/>
          </a:xfrm>
        </p:spPr>
        <p:txBody>
          <a:bodyPr>
            <a:normAutofit/>
          </a:bodyPr>
          <a:lstStyle/>
          <a:p>
            <a:r>
              <a:rPr lang="fr-FR" sz="1000" dirty="0"/>
              <a:t>Le modèle conceptuel de la </a:t>
            </a:r>
            <a:r>
              <a:rPr lang="fr-FR" sz="1000" dirty="0" smtClean="0"/>
              <a:t>Méthode BNQ </a:t>
            </a:r>
            <a:r>
              <a:rPr lang="fr-FR" sz="1000" dirty="0"/>
              <a:t>21000 est représenté par une échelle de progression</a:t>
            </a:r>
            <a:r>
              <a:rPr lang="fr-FR" sz="1000" dirty="0" smtClean="0"/>
              <a:t>. </a:t>
            </a:r>
            <a:r>
              <a:rPr lang="fr-FR" sz="1000" dirty="0"/>
              <a:t>L’échelle nous permet de comprendre la relation entre le niveau d’attention </a:t>
            </a:r>
            <a:r>
              <a:rPr lang="fr-FR" sz="1000" dirty="0" smtClean="0"/>
              <a:t>portée </a:t>
            </a:r>
            <a:r>
              <a:rPr lang="fr-FR" sz="1000" dirty="0"/>
              <a:t>à un enjeu donné (axe des Y</a:t>
            </a:r>
            <a:r>
              <a:rPr lang="fr-FR" sz="1000" dirty="0" smtClean="0"/>
              <a:t>) </a:t>
            </a:r>
            <a:r>
              <a:rPr lang="fr-FR" sz="1000" dirty="0"/>
              <a:t>et son niveau de </a:t>
            </a:r>
            <a:r>
              <a:rPr lang="fr-FR" sz="1000" dirty="0" smtClean="0"/>
              <a:t>réceptivité ou de maturité  </a:t>
            </a:r>
            <a:r>
              <a:rPr lang="fr-FR" sz="1000" dirty="0"/>
              <a:t>(</a:t>
            </a:r>
            <a:r>
              <a:rPr lang="fr-FR" sz="1000" dirty="0" smtClean="0"/>
              <a:t>1 = </a:t>
            </a:r>
            <a:r>
              <a:rPr lang="fr-FR" sz="1000" dirty="0"/>
              <a:t>peu concerné, 2 = réactif, 3 = accommodant, </a:t>
            </a:r>
            <a:r>
              <a:rPr lang="fr-FR" sz="1000" dirty="0" smtClean="0"/>
              <a:t>4 = </a:t>
            </a:r>
            <a:r>
              <a:rPr lang="fr-FR" sz="1000" dirty="0"/>
              <a:t>proactif et 5 = générateur — axe des X) ainsi que la résultante de cette combinaison sur la culture véhiculée dans l’organisation.  </a:t>
            </a:r>
            <a:endParaRPr lang="fr-FR" sz="1000" dirty="0" smtClean="0"/>
          </a:p>
          <a:p>
            <a:endParaRPr lang="fr-FR" sz="1000" dirty="0" smtClean="0"/>
          </a:p>
          <a:p>
            <a:r>
              <a:rPr lang="fr-CA" sz="1000" dirty="0" smtClean="0"/>
              <a:t>À </a:t>
            </a:r>
            <a:r>
              <a:rPr lang="fr-CA" sz="1000" dirty="0"/>
              <a:t>l’aide </a:t>
            </a:r>
            <a:r>
              <a:rPr lang="fr-CA" sz="1000" dirty="0" smtClean="0"/>
              <a:t>du modèle conceptuel BNQ 21000, </a:t>
            </a:r>
            <a:r>
              <a:rPr lang="fr-CA" sz="1000" dirty="0"/>
              <a:t>il est possible de </a:t>
            </a:r>
            <a:r>
              <a:rPr lang="fr-CA" sz="1000" dirty="0" smtClean="0"/>
              <a:t>comprendre l’écart </a:t>
            </a:r>
            <a:r>
              <a:rPr lang="fr-CA" sz="1000" dirty="0"/>
              <a:t>perçu entre les pratiques exemplaires de </a:t>
            </a:r>
            <a:r>
              <a:rPr lang="fr-CA" sz="1000" dirty="0" smtClean="0"/>
              <a:t>développement durable </a:t>
            </a:r>
            <a:r>
              <a:rPr lang="fr-CA" sz="1000" dirty="0"/>
              <a:t>et la réalité vécue par les </a:t>
            </a:r>
            <a:r>
              <a:rPr lang="fr-CA" sz="1000" dirty="0" smtClean="0"/>
              <a:t>organisations, </a:t>
            </a:r>
            <a:r>
              <a:rPr lang="fr-CA" sz="1000" dirty="0"/>
              <a:t>mettant en perspective le niveau de maturité de la culture organisationnelle ambiante</a:t>
            </a:r>
            <a:r>
              <a:rPr lang="fr-CA" sz="1000" dirty="0" smtClean="0"/>
              <a:t>. La </a:t>
            </a:r>
            <a:r>
              <a:rPr lang="fr-CA" sz="1000" dirty="0"/>
              <a:t>maturité se définit comme étant la progression vers l’atteinte du plein </a:t>
            </a:r>
            <a:r>
              <a:rPr lang="fr-CA" sz="1000" dirty="0" smtClean="0"/>
              <a:t>développement (sur l’échelle de  1 à 5). </a:t>
            </a:r>
          </a:p>
          <a:p>
            <a:endParaRPr lang="fr-CA" sz="1000" dirty="0"/>
          </a:p>
          <a:p>
            <a:r>
              <a:rPr lang="fr-CA" sz="1000" dirty="0" smtClean="0"/>
              <a:t>Ainsi</a:t>
            </a:r>
            <a:r>
              <a:rPr lang="fr-CA" sz="1000" dirty="0"/>
              <a:t>, à long terme, plus les organisations adopteront des pratiques </a:t>
            </a:r>
            <a:r>
              <a:rPr lang="fr-CA" sz="1000" dirty="0" smtClean="0"/>
              <a:t>de développement durable, plus les organisations obtiendront des résultats qui tendent vers le 5 sur l’échelle et plus nous verrons apparaitre </a:t>
            </a:r>
            <a:r>
              <a:rPr lang="fr-CA" sz="1000" dirty="0"/>
              <a:t>des résultats conséquents sur le plan social, environnemental et </a:t>
            </a:r>
            <a:r>
              <a:rPr lang="fr-CA" sz="1000" dirty="0" smtClean="0"/>
              <a:t>économique, notamment pour le Québec, mais aussi pour toutes les autres organisations en lien. </a:t>
            </a:r>
          </a:p>
          <a:p>
            <a:endParaRPr lang="fr-CA" sz="1000" dirty="0" smtClean="0"/>
          </a:p>
          <a:p>
            <a:r>
              <a:rPr lang="fr-CA" sz="1000" dirty="0" smtClean="0"/>
              <a:t>Comme </a:t>
            </a:r>
            <a:r>
              <a:rPr lang="fr-CA" sz="1000" dirty="0"/>
              <a:t>la culture est un phénomène émergeant et qu’un changement de culture nécessite des repères pour apprécier sa progression, </a:t>
            </a:r>
            <a:r>
              <a:rPr lang="fr-CA" sz="1000" dirty="0" smtClean="0"/>
              <a:t>le modèle conceptuel vient </a:t>
            </a:r>
            <a:r>
              <a:rPr lang="fr-CA" sz="1000" dirty="0"/>
              <a:t>répondre au besoin des organisations qui veulent </a:t>
            </a:r>
            <a:r>
              <a:rPr lang="fr-CA" sz="1000" dirty="0" smtClean="0"/>
              <a:t>comprendre où elles se situent pour mieux progresser.</a:t>
            </a:r>
          </a:p>
          <a:p>
            <a:endParaRPr lang="fr-CA" sz="1000" dirty="0"/>
          </a:p>
          <a:p>
            <a:endParaRPr lang="fr-CA" sz="1000" dirty="0" smtClean="0"/>
          </a:p>
          <a:p>
            <a:endParaRPr lang="fr-CA" sz="1000" dirty="0"/>
          </a:p>
          <a:p>
            <a:endParaRPr lang="fr-CA" sz="1000" dirty="0"/>
          </a:p>
          <a:p>
            <a:r>
              <a:rPr lang="fr-CA" sz="1000" dirty="0"/>
              <a:t> </a:t>
            </a:r>
          </a:p>
          <a:p>
            <a:endParaRPr lang="fr-CA" dirty="0"/>
          </a:p>
          <a:p>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15</a:t>
            </a:fld>
            <a:endParaRPr lang="fr-CA"/>
          </a:p>
        </p:txBody>
      </p:sp>
    </p:spTree>
    <p:extLst>
      <p:ext uri="{BB962C8B-B14F-4D97-AF65-F5344CB8AC3E}">
        <p14:creationId xmlns:p14="http://schemas.microsoft.com/office/powerpoint/2010/main" val="8856987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Espace réservé des commentaires 2"/>
          <p:cNvSpPr>
            <a:spLocks noGrp="1"/>
          </p:cNvSpPr>
          <p:nvPr>
            <p:ph type="body" idx="1"/>
          </p:nvPr>
        </p:nvSpPr>
        <p:spPr bwMode="auto">
          <a:xfrm>
            <a:off x="381001" y="4387135"/>
            <a:ext cx="6248400" cy="457430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85000" lnSpcReduction="20000"/>
          </a:bodyPr>
          <a:lstStyle/>
          <a:p>
            <a:r>
              <a:rPr lang="fr-CA" dirty="0" smtClean="0">
                <a:ea typeface="ヒラギノ角ゴ Pro W3" charset="0"/>
                <a:cs typeface="ヒラギノ角ゴ Pro W3" charset="0"/>
              </a:rPr>
              <a:t>Travailler avec les 21 enjeux BNQ 21000 rattachés aux différents principes de la Loi sur le développement durable du Québec est très mobilisateur pour les organisations. Le langage utilisé pour appliquer le Guide BNQ 21000 se fait à partir des 21 enjeux BNQ 21000 regroupés sous les quatre thématiques du développement durable. En effet, dans la démarche BNQ 21000, la quatrième thématique, regroupant les enjeux de gouvernance, devient le moteur pour activer et créer le mouvement au sein de l’organisation. C'est pourquoi cette thématique, qui normalement ne se retrouve pas dans les représentations conventionnelles du développement durable, permet de mieux comprendre les effets de chacun des enjeux au cœur du changement. </a:t>
            </a:r>
          </a:p>
          <a:p>
            <a:endParaRPr lang="fr-CA" dirty="0">
              <a:ea typeface="ヒラギノ角ゴ Pro W3" charset="0"/>
              <a:cs typeface="ヒラギノ角ゴ Pro W3" charset="0"/>
            </a:endParaRPr>
          </a:p>
          <a:p>
            <a:r>
              <a:rPr lang="fr-CA" dirty="0" smtClean="0">
                <a:ea typeface="ヒラギノ角ゴ Pro W3" charset="0"/>
                <a:cs typeface="ヒラギノ角ゴ Pro W3" charset="0"/>
              </a:rPr>
              <a:t>Voici l’explication des quatre (4) dimensions :</a:t>
            </a:r>
          </a:p>
          <a:p>
            <a:endParaRPr lang="fr-CA" dirty="0" smtClean="0">
              <a:ea typeface="ヒラギノ角ゴ Pro W3" charset="0"/>
              <a:cs typeface="ヒラギノ角ゴ Pro W3" charset="0"/>
            </a:endParaRPr>
          </a:p>
          <a:p>
            <a:r>
              <a:rPr lang="fr-CA" b="1" dirty="0"/>
              <a:t>Financière et économique</a:t>
            </a:r>
          </a:p>
          <a:p>
            <a:r>
              <a:rPr lang="fr-CA" b="1" dirty="0"/>
              <a:t>La performance économique et financière</a:t>
            </a:r>
            <a:r>
              <a:rPr lang="fr-CA" dirty="0"/>
              <a:t> fait référence aux effets des activités d’une organisation ou d’une entreprise sur la situation économique de ses parties prenantes et sur les systèmes économiques locaux, nationaux et mondiaux. </a:t>
            </a:r>
            <a:r>
              <a:rPr lang="fr-CA" dirty="0" smtClean="0"/>
              <a:t>Voici </a:t>
            </a:r>
            <a:r>
              <a:rPr lang="fr-CA" dirty="0"/>
              <a:t>les </a:t>
            </a:r>
            <a:r>
              <a:rPr lang="fr-CA" dirty="0" smtClean="0"/>
              <a:t>enjeux </a:t>
            </a:r>
            <a:r>
              <a:rPr lang="fr-CA" dirty="0"/>
              <a:t>liés à la performance </a:t>
            </a:r>
            <a:r>
              <a:rPr lang="fr-CA" dirty="0" smtClean="0"/>
              <a:t>économique : </a:t>
            </a:r>
            <a:r>
              <a:rPr lang="fr-CA" dirty="0"/>
              <a:t>le contrôle de la rentabilité, la pérennité de l’organisation ou de l’entreprise, les pratiques </a:t>
            </a:r>
            <a:r>
              <a:rPr lang="fr-CA" dirty="0" smtClean="0"/>
              <a:t>d’investissement, </a:t>
            </a:r>
            <a:r>
              <a:rPr lang="fr-CA" dirty="0"/>
              <a:t>les pratiques </a:t>
            </a:r>
            <a:r>
              <a:rPr lang="fr-CA" dirty="0" smtClean="0"/>
              <a:t>d’achat </a:t>
            </a:r>
            <a:r>
              <a:rPr lang="fr-CA" dirty="0"/>
              <a:t>ou d’approvisionnement responsable et </a:t>
            </a:r>
            <a:r>
              <a:rPr lang="fr-CA" dirty="0" smtClean="0"/>
              <a:t>l’effet </a:t>
            </a:r>
            <a:r>
              <a:rPr lang="fr-CA" dirty="0"/>
              <a:t>sur le développement local. </a:t>
            </a:r>
            <a:endParaRPr lang="fr-CA" dirty="0" smtClean="0"/>
          </a:p>
          <a:p>
            <a:endParaRPr lang="fr-CA" dirty="0"/>
          </a:p>
          <a:p>
            <a:r>
              <a:rPr lang="fr-CA" b="1" dirty="0" smtClean="0"/>
              <a:t>Environnementale</a:t>
            </a:r>
            <a:endParaRPr lang="fr-CA" b="1" dirty="0"/>
          </a:p>
          <a:p>
            <a:r>
              <a:rPr lang="fr-CA" b="1" dirty="0"/>
              <a:t>La performance environnementale</a:t>
            </a:r>
            <a:r>
              <a:rPr lang="fr-CA" dirty="0"/>
              <a:t> fait référence aux effets des activités d’une organisation ou d’une entreprise sur les systèmes naturels, </a:t>
            </a:r>
            <a:r>
              <a:rPr lang="fr-CA" dirty="0" smtClean="0"/>
              <a:t>comme </a:t>
            </a:r>
            <a:r>
              <a:rPr lang="fr-CA" dirty="0"/>
              <a:t>le sol, l’air, l’eau et les écosystèmes. </a:t>
            </a:r>
            <a:r>
              <a:rPr lang="fr-CA" dirty="0" smtClean="0"/>
              <a:t>Voici </a:t>
            </a:r>
            <a:r>
              <a:rPr lang="fr-CA" dirty="0"/>
              <a:t>les </a:t>
            </a:r>
            <a:r>
              <a:rPr lang="fr-CA" dirty="0" smtClean="0"/>
              <a:t>enjeux </a:t>
            </a:r>
            <a:r>
              <a:rPr lang="fr-CA" dirty="0"/>
              <a:t>liés à la performance </a:t>
            </a:r>
            <a:r>
              <a:rPr lang="fr-CA" dirty="0" smtClean="0"/>
              <a:t>environnementale : la </a:t>
            </a:r>
            <a:r>
              <a:rPr lang="fr-CA" dirty="0"/>
              <a:t>gestion des matières premières et résiduelles, des émissions des gaz à effet de serre (GES), de l’eau, de l’énergie, des autres types de pollution ainsi que </a:t>
            </a:r>
            <a:r>
              <a:rPr lang="fr-CA" dirty="0" smtClean="0"/>
              <a:t>de l’effet </a:t>
            </a:r>
            <a:r>
              <a:rPr lang="fr-CA" dirty="0"/>
              <a:t>environnemental local. </a:t>
            </a:r>
            <a:endParaRPr lang="fr-CA" dirty="0" smtClean="0"/>
          </a:p>
          <a:p>
            <a:endParaRPr lang="fr-CA" dirty="0"/>
          </a:p>
          <a:p>
            <a:r>
              <a:rPr lang="fr-CA" b="1" spc="-10" dirty="0"/>
              <a:t>La performance sociale</a:t>
            </a:r>
            <a:r>
              <a:rPr lang="fr-CA" spc="-10" dirty="0"/>
              <a:t> fait référence aux effets des activités d’une organisation ou d’une entreprise sur les systèmes sociaux où elle </a:t>
            </a:r>
            <a:r>
              <a:rPr lang="fr-CA" spc="-10" dirty="0" smtClean="0"/>
              <a:t>opère. Pensons, </a:t>
            </a:r>
            <a:r>
              <a:rPr lang="fr-CA" spc="-10" dirty="0"/>
              <a:t>entre </a:t>
            </a:r>
            <a:r>
              <a:rPr lang="fr-CA" spc="-10" dirty="0" smtClean="0"/>
              <a:t>autres, </a:t>
            </a:r>
            <a:r>
              <a:rPr lang="fr-CA" spc="-10" dirty="0"/>
              <a:t>aux conséquences </a:t>
            </a:r>
            <a:r>
              <a:rPr lang="fr-CA" spc="-10" dirty="0" smtClean="0"/>
              <a:t>sociales de certaines activités sur </a:t>
            </a:r>
            <a:r>
              <a:rPr lang="fr-CA" spc="-10" dirty="0"/>
              <a:t>l</a:t>
            </a:r>
            <a:r>
              <a:rPr lang="fr-CA" spc="-10" dirty="0" smtClean="0"/>
              <a:t>es </a:t>
            </a:r>
            <a:r>
              <a:rPr lang="fr-CA" spc="-10" dirty="0"/>
              <a:t>parties prenantes. </a:t>
            </a:r>
            <a:r>
              <a:rPr lang="fr-CA" spc="-10" dirty="0" smtClean="0"/>
              <a:t>Voici </a:t>
            </a:r>
            <a:r>
              <a:rPr lang="fr-CA" spc="-10" dirty="0"/>
              <a:t>les </a:t>
            </a:r>
            <a:r>
              <a:rPr lang="fr-CA" spc="-10" dirty="0" smtClean="0"/>
              <a:t>enjeux </a:t>
            </a:r>
            <a:r>
              <a:rPr lang="fr-CA" spc="-10" dirty="0"/>
              <a:t>liés à la performance </a:t>
            </a:r>
            <a:r>
              <a:rPr lang="fr-CA" spc="-10" dirty="0" smtClean="0"/>
              <a:t>sociale : les </a:t>
            </a:r>
            <a:r>
              <a:rPr lang="fr-CA" spc="-10" dirty="0"/>
              <a:t>conditions de travail, le développement des compétences, la participation des employés et les relations de travail, l’équité </a:t>
            </a:r>
            <a:r>
              <a:rPr lang="fr-CA" spc="-10" dirty="0" smtClean="0"/>
              <a:t>ainsi que </a:t>
            </a:r>
            <a:r>
              <a:rPr lang="fr-CA" spc="-10" dirty="0"/>
              <a:t>la santé et </a:t>
            </a:r>
            <a:r>
              <a:rPr lang="fr-CA" spc="-10" dirty="0" smtClean="0"/>
              <a:t>la sécurité </a:t>
            </a:r>
            <a:r>
              <a:rPr lang="fr-CA" spc="-10" dirty="0"/>
              <a:t>au travail</a:t>
            </a:r>
            <a:r>
              <a:rPr lang="fr-CA" spc="-10" dirty="0" smtClean="0"/>
              <a:t>.</a:t>
            </a:r>
          </a:p>
          <a:p>
            <a:endParaRPr lang="fr-CA" dirty="0"/>
          </a:p>
          <a:p>
            <a:r>
              <a:rPr lang="fr-CA" b="1" dirty="0" smtClean="0"/>
              <a:t>La dimension transversale </a:t>
            </a:r>
            <a:r>
              <a:rPr lang="fr-CA" dirty="0" smtClean="0"/>
              <a:t>(</a:t>
            </a:r>
            <a:r>
              <a:rPr lang="fr-CA" b="1" dirty="0" smtClean="0"/>
              <a:t>gouvernance et </a:t>
            </a:r>
            <a:r>
              <a:rPr lang="fr-CA" b="1" dirty="0"/>
              <a:t>pratiques de gestion du développement </a:t>
            </a:r>
            <a:r>
              <a:rPr lang="fr-CA" b="1" dirty="0" smtClean="0"/>
              <a:t>durable) </a:t>
            </a:r>
            <a:r>
              <a:rPr lang="fr-CA" dirty="0" smtClean="0"/>
              <a:t>fait </a:t>
            </a:r>
            <a:r>
              <a:rPr lang="fr-CA" dirty="0"/>
              <a:t>référence à l’ensemble des processus qui influencent la manière dont une entreprise réussira à créer l’émergence d’une coordination efficace envers ses </a:t>
            </a:r>
            <a:r>
              <a:rPr lang="fr-CA" dirty="0" smtClean="0"/>
              <a:t>responsabilités. Voici les enjeux liés à la dimension transversale : vision, mission et valeurs, stratégie de l’organisation, éthique des affaires, responsabilité sur les produits et les services, gouvernance.</a:t>
            </a:r>
            <a:endParaRPr lang="fr-CA" dirty="0" smtClean="0">
              <a:ea typeface="ヒラギノ角ゴ Pro W3" charset="0"/>
              <a:cs typeface="ヒラギノ角ゴ Pro W3" charset="0"/>
            </a:endParaRPr>
          </a:p>
        </p:txBody>
      </p:sp>
      <p:sp>
        <p:nvSpPr>
          <p:cNvPr id="75780"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853" indent="-285713" eaLnBrk="0" hangingPunct="0">
              <a:defRPr>
                <a:solidFill>
                  <a:schemeClr val="tx1"/>
                </a:solidFill>
                <a:latin typeface="Arial" pitchFamily="34" charset="0"/>
                <a:cs typeface="Arial" pitchFamily="34" charset="0"/>
              </a:defRPr>
            </a:lvl2pPr>
            <a:lvl3pPr marL="1142852" indent="-228570" eaLnBrk="0" hangingPunct="0">
              <a:defRPr>
                <a:solidFill>
                  <a:schemeClr val="tx1"/>
                </a:solidFill>
                <a:latin typeface="Arial" pitchFamily="34" charset="0"/>
                <a:cs typeface="Arial" pitchFamily="34" charset="0"/>
              </a:defRPr>
            </a:lvl3pPr>
            <a:lvl4pPr marL="1599993" indent="-228570" eaLnBrk="0" hangingPunct="0">
              <a:defRPr>
                <a:solidFill>
                  <a:schemeClr val="tx1"/>
                </a:solidFill>
                <a:latin typeface="Arial" pitchFamily="34" charset="0"/>
                <a:cs typeface="Arial" pitchFamily="34" charset="0"/>
              </a:defRPr>
            </a:lvl4pPr>
            <a:lvl5pPr marL="2057133" indent="-228570" eaLnBrk="0" hangingPunct="0">
              <a:defRPr>
                <a:solidFill>
                  <a:schemeClr val="tx1"/>
                </a:solidFill>
                <a:latin typeface="Arial" pitchFamily="34" charset="0"/>
                <a:cs typeface="Arial" pitchFamily="34" charset="0"/>
              </a:defRPr>
            </a:lvl5pPr>
            <a:lvl6pPr marL="2514275" indent="-228570" eaLnBrk="0" fontAlgn="base" hangingPunct="0">
              <a:spcBef>
                <a:spcPct val="0"/>
              </a:spcBef>
              <a:spcAft>
                <a:spcPct val="0"/>
              </a:spcAft>
              <a:defRPr>
                <a:solidFill>
                  <a:schemeClr val="tx1"/>
                </a:solidFill>
                <a:latin typeface="Arial" pitchFamily="34" charset="0"/>
                <a:cs typeface="Arial" pitchFamily="34" charset="0"/>
              </a:defRPr>
            </a:lvl6pPr>
            <a:lvl7pPr marL="2971415" indent="-228570" eaLnBrk="0" fontAlgn="base" hangingPunct="0">
              <a:spcBef>
                <a:spcPct val="0"/>
              </a:spcBef>
              <a:spcAft>
                <a:spcPct val="0"/>
              </a:spcAft>
              <a:defRPr>
                <a:solidFill>
                  <a:schemeClr val="tx1"/>
                </a:solidFill>
                <a:latin typeface="Arial" pitchFamily="34" charset="0"/>
                <a:cs typeface="Arial" pitchFamily="34" charset="0"/>
              </a:defRPr>
            </a:lvl7pPr>
            <a:lvl8pPr marL="3428556" indent="-228570" eaLnBrk="0" fontAlgn="base" hangingPunct="0">
              <a:spcBef>
                <a:spcPct val="0"/>
              </a:spcBef>
              <a:spcAft>
                <a:spcPct val="0"/>
              </a:spcAft>
              <a:defRPr>
                <a:solidFill>
                  <a:schemeClr val="tx1"/>
                </a:solidFill>
                <a:latin typeface="Arial" pitchFamily="34" charset="0"/>
                <a:cs typeface="Arial" pitchFamily="34" charset="0"/>
              </a:defRPr>
            </a:lvl8pPr>
            <a:lvl9pPr marL="3885696" indent="-22857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0A1D6D2A-1A4F-4F23-89FA-BA7EC7B10CFB}" type="slidenum">
              <a:rPr lang="fr-CA" smtClean="0"/>
              <a:pPr eaLnBrk="1" hangingPunct="1"/>
              <a:t>16</a:t>
            </a:fld>
            <a:endParaRPr lang="fr-CA"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701040" y="4387135"/>
            <a:ext cx="5852160" cy="4650501"/>
          </a:xfrm>
        </p:spPr>
        <p:txBody>
          <a:bodyPr>
            <a:normAutofit/>
          </a:bodyPr>
          <a:lstStyle/>
          <a:p>
            <a:r>
              <a:rPr lang="fr-CA" sz="1000" dirty="0" smtClean="0"/>
              <a:t>Des outils de gestion sont proposés pour réaliser les étapes </a:t>
            </a:r>
            <a:r>
              <a:rPr lang="fr-CA" sz="1000" dirty="0"/>
              <a:t>de la </a:t>
            </a:r>
            <a:r>
              <a:rPr lang="fr-CA" sz="1000" dirty="0" smtClean="0"/>
              <a:t>Démarche </a:t>
            </a:r>
            <a:r>
              <a:rPr lang="fr-CA" sz="1000" dirty="0"/>
              <a:t>BNQ </a:t>
            </a:r>
            <a:r>
              <a:rPr lang="fr-CA" sz="1000" dirty="0" smtClean="0"/>
              <a:t>21000. </a:t>
            </a:r>
            <a:r>
              <a:rPr lang="fr-CA" sz="1000" dirty="0"/>
              <a:t>Ces outils sont </a:t>
            </a:r>
            <a:r>
              <a:rPr lang="fr-CA" sz="1000" dirty="0" smtClean="0"/>
              <a:t>adaptables pour </a:t>
            </a:r>
            <a:r>
              <a:rPr lang="fr-CA" sz="1000" dirty="0"/>
              <a:t>répondre aux besoins de </a:t>
            </a:r>
            <a:r>
              <a:rPr lang="fr-CA" sz="1000" dirty="0" smtClean="0"/>
              <a:t>tous les types </a:t>
            </a:r>
            <a:r>
              <a:rPr lang="fr-CA" sz="1000" dirty="0"/>
              <a:t>d’organisation. </a:t>
            </a:r>
            <a:endParaRPr lang="fr-CA" sz="1000" dirty="0" smtClean="0"/>
          </a:p>
          <a:p>
            <a:endParaRPr lang="fr-CA" sz="1000" dirty="0"/>
          </a:p>
          <a:p>
            <a:r>
              <a:rPr lang="fr-CA" sz="1000" dirty="0"/>
              <a:t>Les outils proposés se situent à un niveau stratégique, c’est-à-dire qu’ils sont utiles pour </a:t>
            </a:r>
            <a:r>
              <a:rPr lang="fr-CA" sz="1000" dirty="0" smtClean="0"/>
              <a:t>soutenir </a:t>
            </a:r>
            <a:r>
              <a:rPr lang="fr-CA" sz="1000" dirty="0"/>
              <a:t>le processus de réflexion et de prise de décision d’une organisation qui œuvre ou souhaite s’engager à œuvrer dans une perspective de développement </a:t>
            </a:r>
            <a:r>
              <a:rPr lang="fr-CA" sz="1000" dirty="0" smtClean="0"/>
              <a:t>durable. Ce ne </a:t>
            </a:r>
            <a:r>
              <a:rPr lang="fr-CA" sz="1000" dirty="0"/>
              <a:t>sont pas des outils dits o</a:t>
            </a:r>
            <a:r>
              <a:rPr lang="fr-CA" sz="1000" dirty="0" smtClean="0"/>
              <a:t>pérationnels. </a:t>
            </a:r>
          </a:p>
          <a:p>
            <a:endParaRPr lang="fr-CA" sz="1000" dirty="0"/>
          </a:p>
          <a:p>
            <a:r>
              <a:rPr lang="fr-CA" sz="1000" dirty="0" smtClean="0"/>
              <a:t>Par </a:t>
            </a:r>
            <a:r>
              <a:rPr lang="fr-CA" sz="1000" dirty="0"/>
              <a:t>exemple, nous proposons un modèle de plan d’action (5-1-3-1-2_Plan-action_Outil.xlsx) qui intègre les dimensions du développement durable et les enjeux énoncés dans </a:t>
            </a:r>
            <a:r>
              <a:rPr lang="fr-CA" sz="1000" dirty="0" smtClean="0"/>
              <a:t>le Guide BNQ 21000. Cet </a:t>
            </a:r>
            <a:r>
              <a:rPr lang="fr-CA" sz="1000" dirty="0"/>
              <a:t>outil de gestion stratégique pourra être utilisé pour planifier les actions à mettre en œuvre pour </a:t>
            </a:r>
            <a:r>
              <a:rPr lang="fr-CA" sz="1000" dirty="0" smtClean="0"/>
              <a:t>atteindre </a:t>
            </a:r>
            <a:r>
              <a:rPr lang="fr-CA" sz="1000" dirty="0"/>
              <a:t>les objectifs </a:t>
            </a:r>
            <a:r>
              <a:rPr lang="fr-CA" sz="1000" dirty="0" smtClean="0"/>
              <a:t>de l’organisation. Le choix de ces actions peut se faire à l’aide d’un outil de réflexion (5-1-1_Concis-bonnes-pratiques_Guide.pdf ). L’une </a:t>
            </a:r>
            <a:r>
              <a:rPr lang="fr-CA" sz="1000" dirty="0"/>
              <a:t>des actions choisies </a:t>
            </a:r>
            <a:r>
              <a:rPr lang="fr-CA" sz="1000" dirty="0" smtClean="0"/>
              <a:t>pourrait </a:t>
            </a:r>
            <a:r>
              <a:rPr lang="fr-CA" sz="1000" dirty="0"/>
              <a:t>être, par exemple, de mettre en place un programme de gestion des matières </a:t>
            </a:r>
            <a:r>
              <a:rPr lang="fr-CA" sz="1000" dirty="0" smtClean="0"/>
              <a:t>résiduelles lié </a:t>
            </a:r>
            <a:r>
              <a:rPr lang="fr-CA" sz="1000" dirty="0"/>
              <a:t>à l’enjeu </a:t>
            </a:r>
            <a:r>
              <a:rPr lang="fr-CA" sz="1000" dirty="0" smtClean="0"/>
              <a:t>« Gestion </a:t>
            </a:r>
            <a:r>
              <a:rPr lang="fr-CA" sz="1000" dirty="0"/>
              <a:t>des matières </a:t>
            </a:r>
            <a:r>
              <a:rPr lang="fr-CA" sz="1000" dirty="0" smtClean="0"/>
              <a:t>résiduelles ». Pour </a:t>
            </a:r>
            <a:r>
              <a:rPr lang="fr-CA" sz="1000" dirty="0"/>
              <a:t>mettre en place un tel programme, l’organisation devra avoir </a:t>
            </a:r>
            <a:r>
              <a:rPr lang="fr-CA" sz="1000" dirty="0" smtClean="0"/>
              <a:t>accès à </a:t>
            </a:r>
            <a:r>
              <a:rPr lang="fr-CA" sz="1000" dirty="0"/>
              <a:t>un outil </a:t>
            </a:r>
            <a:r>
              <a:rPr lang="fr-CA" sz="1000" dirty="0" smtClean="0"/>
              <a:t>particulier </a:t>
            </a:r>
            <a:r>
              <a:rPr lang="fr-CA" sz="1000" dirty="0"/>
              <a:t>pour réaliser l’implantation d’un programme de gestion des matières résiduelles. Cet </a:t>
            </a:r>
            <a:r>
              <a:rPr lang="fr-CA" sz="1000" dirty="0" smtClean="0"/>
              <a:t>outil opérationnel </a:t>
            </a:r>
            <a:r>
              <a:rPr lang="fr-CA" sz="1000" dirty="0"/>
              <a:t>ne se retrouve pas dans les outils de gestion stratégique proposés dans la Méthode BNQ </a:t>
            </a:r>
            <a:r>
              <a:rPr lang="fr-CA" sz="1000" dirty="0" smtClean="0"/>
              <a:t>21000. Par </a:t>
            </a:r>
            <a:r>
              <a:rPr lang="fr-CA" sz="1000" dirty="0"/>
              <a:t>ailleurs, </a:t>
            </a:r>
            <a:r>
              <a:rPr lang="fr-CA" sz="1000" dirty="0" smtClean="0"/>
              <a:t>nous </a:t>
            </a:r>
            <a:r>
              <a:rPr lang="fr-CA" sz="1000" dirty="0"/>
              <a:t>tenterons de faire des liens </a:t>
            </a:r>
            <a:r>
              <a:rPr lang="fr-CA" sz="1000" dirty="0" smtClean="0"/>
              <a:t>pour donner des références et pour avoir </a:t>
            </a:r>
            <a:r>
              <a:rPr lang="fr-CA" sz="1000" dirty="0"/>
              <a:t>accès facilement à ces outils </a:t>
            </a:r>
            <a:r>
              <a:rPr lang="fr-CA" sz="1000" dirty="0" smtClean="0"/>
              <a:t>opérationnels (voir l’onglet « Références </a:t>
            </a:r>
            <a:r>
              <a:rPr lang="fr-CA" sz="1000" dirty="0"/>
              <a:t>et outils </a:t>
            </a:r>
            <a:r>
              <a:rPr lang="fr-CA" sz="1000" dirty="0" smtClean="0"/>
              <a:t>complémentaires »).</a:t>
            </a:r>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17</a:t>
            </a:fld>
            <a:endParaRPr lang="fr-CA"/>
          </a:p>
        </p:txBody>
      </p:sp>
    </p:spTree>
    <p:extLst>
      <p:ext uri="{BB962C8B-B14F-4D97-AF65-F5344CB8AC3E}">
        <p14:creationId xmlns:p14="http://schemas.microsoft.com/office/powerpoint/2010/main" val="30790623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701040" y="4387135"/>
            <a:ext cx="5608320" cy="4650501"/>
          </a:xfrm>
        </p:spPr>
        <p:txBody>
          <a:bodyPr>
            <a:normAutofit fontScale="77500" lnSpcReduction="20000"/>
          </a:bodyPr>
          <a:lstStyle/>
          <a:p>
            <a:r>
              <a:rPr lang="fr-CA" dirty="0" smtClean="0"/>
              <a:t>L’essentiel des renseignements pour chacune des étapes est proposé dans les pages de commentaires. Par ailleurs, l’information complète relative à chacune des activités, des modèles, des guides d’utilisation et des outils de référence  se retrouve dans les dossiers de la Méthode BNQ 21000.</a:t>
            </a:r>
          </a:p>
          <a:p>
            <a:endParaRPr lang="fr-CA" dirty="0"/>
          </a:p>
          <a:p>
            <a:r>
              <a:rPr lang="fr-CA" dirty="0" smtClean="0"/>
              <a:t>Des </a:t>
            </a:r>
            <a:r>
              <a:rPr lang="fr-CA" dirty="0"/>
              <a:t>outils sont proposés pour </a:t>
            </a:r>
            <a:r>
              <a:rPr lang="fr-CA" dirty="0" smtClean="0"/>
              <a:t>les trois volets </a:t>
            </a:r>
            <a:r>
              <a:rPr lang="fr-CA" dirty="0"/>
              <a:t>de la Méthode BNQ </a:t>
            </a:r>
            <a:r>
              <a:rPr lang="fr-CA" dirty="0" smtClean="0"/>
              <a:t>21000 (Volet 1 – Démarche, Volet </a:t>
            </a:r>
            <a:r>
              <a:rPr lang="fr-CA" dirty="0"/>
              <a:t>2 – Outils </a:t>
            </a:r>
            <a:r>
              <a:rPr lang="fr-CA" dirty="0" smtClean="0"/>
              <a:t>de gestion, et Volet </a:t>
            </a:r>
            <a:r>
              <a:rPr lang="fr-CA" dirty="0"/>
              <a:t>3 </a:t>
            </a:r>
            <a:r>
              <a:rPr lang="fr-CA" dirty="0" smtClean="0"/>
              <a:t>– Cadre de gouvernance). Les </a:t>
            </a:r>
            <a:r>
              <a:rPr lang="fr-CA" dirty="0"/>
              <a:t>principaux outils de mise en œuvre se retrouvent dans le </a:t>
            </a:r>
            <a:r>
              <a:rPr lang="fr-CA" dirty="0" smtClean="0"/>
              <a:t>deuxième</a:t>
            </a:r>
            <a:r>
              <a:rPr lang="fr-CA" baseline="0" dirty="0" smtClean="0"/>
              <a:t> </a:t>
            </a:r>
            <a:r>
              <a:rPr lang="fr-CA" dirty="0" smtClean="0"/>
              <a:t>volet </a:t>
            </a:r>
            <a:r>
              <a:rPr lang="fr-CA" dirty="0"/>
              <a:t>de la Méthode BNQ </a:t>
            </a:r>
            <a:r>
              <a:rPr lang="fr-CA" dirty="0" smtClean="0"/>
              <a:t>2100 (contenant les outils </a:t>
            </a:r>
            <a:r>
              <a:rPr lang="fr-CA" dirty="0"/>
              <a:t>de gestion </a:t>
            </a:r>
            <a:r>
              <a:rPr lang="fr-CA" dirty="0" smtClean="0"/>
              <a:t>stratégique). </a:t>
            </a:r>
            <a:r>
              <a:rPr lang="fr-CA" dirty="0"/>
              <a:t>Dans le cadre de l’implantation de la </a:t>
            </a:r>
            <a:r>
              <a:rPr lang="fr-CA" dirty="0" smtClean="0"/>
              <a:t>Démarche </a:t>
            </a:r>
            <a:r>
              <a:rPr lang="fr-CA" dirty="0"/>
              <a:t>BNQ 21000, chacune des activités à réaliser est en lien avec des outils de gestion </a:t>
            </a:r>
            <a:r>
              <a:rPr lang="fr-CA" dirty="0" smtClean="0"/>
              <a:t>qui facilitent </a:t>
            </a:r>
            <a:r>
              <a:rPr lang="fr-CA" dirty="0"/>
              <a:t>la réalisation de l’activité</a:t>
            </a:r>
            <a:r>
              <a:rPr lang="fr-CA" dirty="0" smtClean="0"/>
              <a:t>. </a:t>
            </a:r>
            <a:r>
              <a:rPr lang="fr-CA" dirty="0"/>
              <a:t>Les outils de gestion sont de trois </a:t>
            </a:r>
            <a:r>
              <a:rPr lang="fr-CA" dirty="0" smtClean="0"/>
              <a:t>niveaux :</a:t>
            </a:r>
            <a:endParaRPr lang="fr-CA" dirty="0"/>
          </a:p>
          <a:p>
            <a:endParaRPr lang="fr-CA" u="sng" dirty="0"/>
          </a:p>
          <a:p>
            <a:r>
              <a:rPr lang="fr-CA" u="sng" dirty="0" smtClean="0"/>
              <a:t>1) </a:t>
            </a:r>
            <a:r>
              <a:rPr lang="fr-CA" u="sng" dirty="0"/>
              <a:t>Les guides d’utilisation</a:t>
            </a:r>
            <a:endParaRPr lang="fr-CA" dirty="0"/>
          </a:p>
          <a:p>
            <a:r>
              <a:rPr lang="fr-CA" dirty="0" smtClean="0"/>
              <a:t>Chaque outil est accompagné de </a:t>
            </a:r>
            <a:r>
              <a:rPr lang="fr-CA" dirty="0"/>
              <a:t>son </a:t>
            </a:r>
            <a:r>
              <a:rPr lang="fr-CA" dirty="0" smtClean="0"/>
              <a:t>guide d’utilisation. Il </a:t>
            </a:r>
            <a:r>
              <a:rPr lang="fr-CA" dirty="0"/>
              <a:t>facilite </a:t>
            </a:r>
            <a:r>
              <a:rPr lang="fr-CA" dirty="0" smtClean="0"/>
              <a:t>la compréhension </a:t>
            </a:r>
            <a:r>
              <a:rPr lang="fr-CA" dirty="0"/>
              <a:t>de l’outil et permet de mieux </a:t>
            </a:r>
            <a:r>
              <a:rPr lang="fr-CA" dirty="0" smtClean="0"/>
              <a:t>l’utiliser. Un </a:t>
            </a:r>
            <a:r>
              <a:rPr lang="fr-CA" dirty="0"/>
              <a:t>guide d’utilisation comprend :</a:t>
            </a:r>
          </a:p>
          <a:p>
            <a:pPr lvl="0"/>
            <a:r>
              <a:rPr lang="fr-CA" dirty="0" smtClean="0"/>
              <a:t>- l’objectif de l’outil;</a:t>
            </a:r>
            <a:endParaRPr lang="fr-CA" dirty="0"/>
          </a:p>
          <a:p>
            <a:pPr lvl="0"/>
            <a:r>
              <a:rPr lang="fr-CA" dirty="0" smtClean="0"/>
              <a:t>- les instructions;</a:t>
            </a:r>
            <a:endParaRPr lang="fr-CA" dirty="0"/>
          </a:p>
          <a:p>
            <a:pPr lvl="0"/>
            <a:r>
              <a:rPr lang="fr-CA" dirty="0" smtClean="0"/>
              <a:t>- les </a:t>
            </a:r>
            <a:r>
              <a:rPr lang="fr-CA" dirty="0"/>
              <a:t>conditions de </a:t>
            </a:r>
            <a:r>
              <a:rPr lang="fr-CA" dirty="0" smtClean="0"/>
              <a:t>succès; </a:t>
            </a:r>
            <a:endParaRPr lang="fr-CA" dirty="0"/>
          </a:p>
          <a:p>
            <a:pPr lvl="0"/>
            <a:r>
              <a:rPr lang="fr-CA" dirty="0" smtClean="0"/>
              <a:t>- les </a:t>
            </a:r>
            <a:r>
              <a:rPr lang="fr-CA" dirty="0"/>
              <a:t>sources de </a:t>
            </a:r>
            <a:r>
              <a:rPr lang="fr-CA" dirty="0" smtClean="0"/>
              <a:t>référence, lorsque disponibles.</a:t>
            </a:r>
            <a:endParaRPr lang="fr-CA" dirty="0"/>
          </a:p>
          <a:p>
            <a:endParaRPr lang="fr-CA" u="sng" dirty="0" smtClean="0"/>
          </a:p>
          <a:p>
            <a:r>
              <a:rPr lang="fr-CA" u="sng" dirty="0" smtClean="0"/>
              <a:t>2) Les modèles et les exemples </a:t>
            </a:r>
            <a:endParaRPr lang="fr-CA" dirty="0" smtClean="0"/>
          </a:p>
          <a:p>
            <a:r>
              <a:rPr lang="fr-CA" dirty="0" smtClean="0"/>
              <a:t>Ces outils sont adaptables et peuvent être utilisés ou modifiés pour réaliser les activités. Pour la plupart, ce sont des outils en blanc que vous pouvez manipuler pour les adapter à vos besoins et que vous pouvez intégrer à vos systèmes de gestion de façon permanente. Dans certains cas, au modèle vient un exemple de son application. </a:t>
            </a:r>
            <a:endParaRPr lang="fr-CA" u="sng" dirty="0" smtClean="0"/>
          </a:p>
          <a:p>
            <a:endParaRPr lang="fr-CA" u="sng" dirty="0" smtClean="0"/>
          </a:p>
          <a:p>
            <a:r>
              <a:rPr lang="fr-CA" u="sng" dirty="0" smtClean="0"/>
              <a:t>3) Les outils de référence</a:t>
            </a:r>
            <a:endParaRPr lang="fr-CA" dirty="0" smtClean="0"/>
          </a:p>
          <a:p>
            <a:r>
              <a:rPr lang="fr-CA" dirty="0" smtClean="0"/>
              <a:t>Les outils de soutien à la Méthode BNQ 21000 peuvent être utilisés pour répondre à différents besoins :</a:t>
            </a:r>
          </a:p>
          <a:p>
            <a:pPr lvl="0"/>
            <a:r>
              <a:rPr lang="fr-CA" dirty="0" smtClean="0"/>
              <a:t>- Pour fournir un complément à un modèle ou à un exemple;</a:t>
            </a:r>
          </a:p>
          <a:p>
            <a:pPr lvl="0"/>
            <a:r>
              <a:rPr lang="fr-CA" dirty="0" smtClean="0"/>
              <a:t>- </a:t>
            </a:r>
            <a:r>
              <a:rPr lang="fr-CA" dirty="0"/>
              <a:t>P</a:t>
            </a:r>
            <a:r>
              <a:rPr lang="fr-CA" dirty="0" smtClean="0"/>
              <a:t>our donner du contenu sur les différentes présentations liées à la Méthode BNQ 21000 ou à la Démarche BNQ 21000;</a:t>
            </a:r>
          </a:p>
          <a:p>
            <a:pPr lvl="0"/>
            <a:r>
              <a:rPr lang="fr-CA" dirty="0" smtClean="0"/>
              <a:t>- </a:t>
            </a:r>
            <a:r>
              <a:rPr lang="fr-CA" dirty="0"/>
              <a:t>P</a:t>
            </a:r>
            <a:r>
              <a:rPr lang="fr-CA" dirty="0" smtClean="0"/>
              <a:t>our fournir un complément d’information pour aider à la réflexion.</a:t>
            </a:r>
          </a:p>
          <a:p>
            <a:pPr lvl="0"/>
            <a:endParaRPr lang="fr-CA" dirty="0" smtClean="0"/>
          </a:p>
          <a:p>
            <a:r>
              <a:rPr lang="fr-CA" dirty="0" smtClean="0"/>
              <a:t>Tous ces outils commencent par une note explicative qui permet de mieux situer l’outil dans son contexte et d’en faire une meilleure utilisation.</a:t>
            </a:r>
          </a:p>
          <a:p>
            <a:endParaRPr lang="fr-CA" dirty="0" smtClean="0"/>
          </a:p>
          <a:p>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18</a:t>
            </a:fld>
            <a:endParaRPr lang="fr-CA"/>
          </a:p>
        </p:txBody>
      </p:sp>
    </p:spTree>
    <p:extLst>
      <p:ext uri="{BB962C8B-B14F-4D97-AF65-F5344CB8AC3E}">
        <p14:creationId xmlns:p14="http://schemas.microsoft.com/office/powerpoint/2010/main" val="2714609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19</a:t>
            </a:fld>
            <a:endParaRPr lang="fr-CA"/>
          </a:p>
        </p:txBody>
      </p:sp>
    </p:spTree>
    <p:extLst>
      <p:ext uri="{BB962C8B-B14F-4D97-AF65-F5344CB8AC3E}">
        <p14:creationId xmlns:p14="http://schemas.microsoft.com/office/powerpoint/2010/main" val="40342854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2</a:t>
            </a:fld>
            <a:endParaRPr lang="fr-CA"/>
          </a:p>
        </p:txBody>
      </p:sp>
    </p:spTree>
    <p:extLst>
      <p:ext uri="{BB962C8B-B14F-4D97-AF65-F5344CB8AC3E}">
        <p14:creationId xmlns:p14="http://schemas.microsoft.com/office/powerpoint/2010/main" val="31598184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701040" y="4387135"/>
            <a:ext cx="5608320" cy="4650501"/>
          </a:xfrm>
        </p:spPr>
        <p:txBody>
          <a:bodyPr>
            <a:normAutofit/>
          </a:bodyPr>
          <a:lstStyle/>
          <a:p>
            <a:r>
              <a:rPr lang="fr-CA" sz="1000" dirty="0" smtClean="0"/>
              <a:t>Étape 0 : Planification de la Démarche BNQ 21000</a:t>
            </a:r>
          </a:p>
          <a:p>
            <a:r>
              <a:rPr lang="fr-CA" sz="1000" dirty="0" smtClean="0"/>
              <a:t>Principaux objectifs :</a:t>
            </a:r>
          </a:p>
          <a:p>
            <a:pPr marL="171450" indent="-171450">
              <a:buFont typeface="Arial" pitchFamily="34" charset="0"/>
              <a:buChar char="•"/>
            </a:pPr>
            <a:r>
              <a:rPr lang="fr-CA" sz="1000" dirty="0" smtClean="0"/>
              <a:t>Recueillir de l’information pour comprendre le contexte de l’organisation; </a:t>
            </a:r>
          </a:p>
          <a:p>
            <a:pPr marL="171450" indent="-171450">
              <a:buFont typeface="Arial" pitchFamily="34" charset="0"/>
              <a:buChar char="•"/>
            </a:pPr>
            <a:r>
              <a:rPr lang="fr-CA" sz="1000" dirty="0" smtClean="0"/>
              <a:t>Nommer un responsable à l’interne et officialiser ses responsabilités;</a:t>
            </a:r>
          </a:p>
          <a:p>
            <a:pPr marL="171450" indent="-171450">
              <a:buFont typeface="Arial" pitchFamily="34" charset="0"/>
              <a:buChar char="•"/>
            </a:pPr>
            <a:r>
              <a:rPr lang="fr-CA" sz="1000" dirty="0" smtClean="0"/>
              <a:t>Planifier la réalisation de chacune des étapes;</a:t>
            </a:r>
          </a:p>
          <a:p>
            <a:pPr marL="171450" indent="-171450">
              <a:buFont typeface="Arial" pitchFamily="34" charset="0"/>
              <a:buChar char="•"/>
            </a:pPr>
            <a:r>
              <a:rPr lang="fr-CA" sz="1000" dirty="0" smtClean="0"/>
              <a:t>Mettre un accent particulier sur la planification des activités de communication.</a:t>
            </a:r>
          </a:p>
          <a:p>
            <a:pPr marL="171450" indent="-171450">
              <a:buFont typeface="Arial" pitchFamily="34" charset="0"/>
              <a:buChar char="•"/>
            </a:pPr>
            <a:endParaRPr lang="fr-CA" sz="1000" dirty="0"/>
          </a:p>
          <a:p>
            <a:r>
              <a:rPr lang="fr-CA" sz="1000" dirty="0" smtClean="0"/>
              <a:t>Cette étape se réalise idéalement avec le plus haut dirigeant de l’organisation, sinon avec les ressources déléguées capables de nommer les préoccupations et les conditions de succès relatives à l’implantation de la Démarche BNQ 21000. L’information est transmise et le suivi est assuré par le responsable de la Démarche BNQ </a:t>
            </a:r>
            <a:r>
              <a:rPr lang="fr-CA" sz="1000" dirty="0"/>
              <a:t>21000 à l’interne.</a:t>
            </a:r>
            <a:endParaRPr lang="fr-CA" sz="1000" dirty="0" smtClean="0"/>
          </a:p>
          <a:p>
            <a:endParaRPr lang="fr-CA" sz="1000" b="1" dirty="0"/>
          </a:p>
          <a:p>
            <a:r>
              <a:rPr lang="fr-CA" sz="1000" b="1" dirty="0" smtClean="0"/>
              <a:t> 0.1  ̶  Recueillir l’information nécessaire au démarrage</a:t>
            </a:r>
            <a:endParaRPr lang="fr-CA" sz="1000" b="1" dirty="0"/>
          </a:p>
          <a:p>
            <a:r>
              <a:rPr lang="fr-CA" sz="1000" dirty="0"/>
              <a:t>Cette activité permet de dresser un portrait du contexte dans lequel évolue </a:t>
            </a:r>
            <a:r>
              <a:rPr lang="fr-CA" sz="1000" dirty="0" smtClean="0"/>
              <a:t>l’organisation. Ce </a:t>
            </a:r>
            <a:r>
              <a:rPr lang="fr-CA" sz="1000" dirty="0"/>
              <a:t>temps de réflexion facilite la planification des étapes de la </a:t>
            </a:r>
            <a:r>
              <a:rPr lang="fr-CA" sz="1000" dirty="0" smtClean="0"/>
              <a:t>Démarche </a:t>
            </a:r>
            <a:r>
              <a:rPr lang="fr-CA" sz="1000" dirty="0"/>
              <a:t>BNQ 21000.</a:t>
            </a:r>
          </a:p>
          <a:p>
            <a:r>
              <a:rPr lang="fr-CA" sz="1000" b="1" dirty="0" smtClean="0"/>
              <a:t>0.2  ̶  Faire le bon choix de responsable</a:t>
            </a:r>
          </a:p>
          <a:p>
            <a:r>
              <a:rPr lang="fr-CA" sz="1000" dirty="0" smtClean="0"/>
              <a:t>L’une des conditions clés du succès de l’implantation de la Démarche BNQ 21000 est sans contredit la nomination d’une ressource responsable au sein de l’organisation pour s’occuper de la coordination des étapes à réaliser. </a:t>
            </a:r>
          </a:p>
          <a:p>
            <a:r>
              <a:rPr lang="fr-CA" sz="1000" b="1" dirty="0" smtClean="0"/>
              <a:t>0.3  ̶  Réaliser une planification détaillée des activités</a:t>
            </a:r>
          </a:p>
          <a:p>
            <a:r>
              <a:rPr lang="fr-CA" sz="1000" dirty="0"/>
              <a:t>L’exercice de planification permet d’avoir une vision globale de la démarche et de comprendre comment le temps sera </a:t>
            </a:r>
            <a:r>
              <a:rPr lang="fr-CA" sz="1000" dirty="0" smtClean="0"/>
              <a:t>utilisé </a:t>
            </a:r>
            <a:r>
              <a:rPr lang="fr-CA" sz="1000" dirty="0"/>
              <a:t>pour réaliser la </a:t>
            </a:r>
            <a:r>
              <a:rPr lang="fr-CA" sz="1000" dirty="0" smtClean="0"/>
              <a:t>démarche. Cela </a:t>
            </a:r>
            <a:r>
              <a:rPr lang="fr-CA" sz="1000" dirty="0"/>
              <a:t>permet de garder le </a:t>
            </a:r>
            <a:r>
              <a:rPr lang="fr-CA" sz="1000" dirty="0" smtClean="0"/>
              <a:t>rythme </a:t>
            </a:r>
            <a:r>
              <a:rPr lang="fr-CA" sz="1000" dirty="0"/>
              <a:t>et de se concentrer sur les activités à réaliser. </a:t>
            </a:r>
            <a:r>
              <a:rPr lang="fr-CA" sz="1000" dirty="0" smtClean="0"/>
              <a:t>Il </a:t>
            </a:r>
            <a:r>
              <a:rPr lang="fr-CA" sz="1000" dirty="0"/>
              <a:t>est aussi proposé de </a:t>
            </a:r>
            <a:r>
              <a:rPr lang="fr-CA" sz="1000" dirty="0" smtClean="0"/>
              <a:t>planifier </a:t>
            </a:r>
            <a:r>
              <a:rPr lang="fr-CA" sz="1000" dirty="0"/>
              <a:t>les activités de communication en parallèle à la planification détaillée </a:t>
            </a:r>
            <a:r>
              <a:rPr lang="fr-CA" sz="1000" dirty="0" smtClean="0"/>
              <a:t>des </a:t>
            </a:r>
            <a:r>
              <a:rPr lang="fr-CA" sz="1000" dirty="0"/>
              <a:t>activités.  </a:t>
            </a:r>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20</a:t>
            </a:fld>
            <a:endParaRPr lang="fr-CA" dirty="0"/>
          </a:p>
        </p:txBody>
      </p:sp>
    </p:spTree>
    <p:extLst>
      <p:ext uri="{BB962C8B-B14F-4D97-AF65-F5344CB8AC3E}">
        <p14:creationId xmlns:p14="http://schemas.microsoft.com/office/powerpoint/2010/main" val="19238417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21</a:t>
            </a:fld>
            <a:endParaRPr lang="fr-CA"/>
          </a:p>
        </p:txBody>
      </p:sp>
    </p:spTree>
    <p:extLst>
      <p:ext uri="{BB962C8B-B14F-4D97-AF65-F5344CB8AC3E}">
        <p14:creationId xmlns:p14="http://schemas.microsoft.com/office/powerpoint/2010/main" val="21953962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fontScale="92500" lnSpcReduction="20000"/>
          </a:bodyPr>
          <a:lstStyle/>
          <a:p>
            <a:r>
              <a:rPr lang="fr-CA" sz="1100" dirty="0" smtClean="0"/>
              <a:t>Étape 1 : Partager votre vision</a:t>
            </a:r>
          </a:p>
          <a:p>
            <a:r>
              <a:rPr lang="fr-CA" sz="1100" dirty="0" smtClean="0"/>
              <a:t>Principaux objectifs :</a:t>
            </a:r>
          </a:p>
          <a:p>
            <a:pPr marL="171450" indent="-171450">
              <a:buFont typeface="Arial" pitchFamily="34" charset="0"/>
              <a:buChar char="•"/>
            </a:pPr>
            <a:r>
              <a:rPr lang="fr-CA" sz="1100" dirty="0" smtClean="0"/>
              <a:t>Partager les informations de la Méthode BNQ 21000 aux intervenants clés de l’organisation;</a:t>
            </a:r>
          </a:p>
          <a:p>
            <a:pPr marL="171450" indent="-171450">
              <a:buFont typeface="Arial" pitchFamily="34" charset="0"/>
              <a:buChar char="•"/>
            </a:pPr>
            <a:r>
              <a:rPr lang="fr-CA" sz="1100" dirty="0" smtClean="0"/>
              <a:t>Faire un consensus sur les objectifs de l’implantation de la Démarche BNQ 21000.</a:t>
            </a:r>
          </a:p>
          <a:p>
            <a:pPr marL="171450" indent="-171450">
              <a:buFont typeface="Arial" pitchFamily="34" charset="0"/>
              <a:buChar char="•"/>
            </a:pPr>
            <a:endParaRPr lang="fr-CA" sz="1100" dirty="0"/>
          </a:p>
          <a:p>
            <a:r>
              <a:rPr lang="fr-CA" sz="1100" dirty="0" smtClean="0"/>
              <a:t>Cette étape est réalisée dans le cadre d’une rencontre organisée par le responsable de la Démarche BNQ 21000 </a:t>
            </a:r>
            <a:r>
              <a:rPr lang="fr-CA" sz="1100" dirty="0"/>
              <a:t>à l’interne et </a:t>
            </a:r>
            <a:r>
              <a:rPr lang="fr-CA" sz="1100" dirty="0" smtClean="0"/>
              <a:t>implique les intervenants clés de l’organisation qui auront un rôle important dans l’implantation de la Démarche BNQ 21000. </a:t>
            </a:r>
            <a:r>
              <a:rPr lang="fr-CA" sz="1050" dirty="0" smtClean="0"/>
              <a:t>Le </a:t>
            </a:r>
            <a:r>
              <a:rPr lang="fr-CA" sz="1050" dirty="0"/>
              <a:t>suivi est assuré par le responsable de la </a:t>
            </a:r>
            <a:r>
              <a:rPr lang="fr-CA" sz="1050" dirty="0" smtClean="0"/>
              <a:t>Démarche </a:t>
            </a:r>
            <a:r>
              <a:rPr lang="fr-CA" sz="1050" dirty="0"/>
              <a:t>BNQ 21000.</a:t>
            </a:r>
            <a:endParaRPr lang="fr-CA" sz="1100" dirty="0" smtClean="0"/>
          </a:p>
          <a:p>
            <a:endParaRPr lang="fr-CA" sz="1100" dirty="0" smtClean="0"/>
          </a:p>
          <a:p>
            <a:r>
              <a:rPr lang="fr-CA" sz="1100" b="1" dirty="0" smtClean="0"/>
              <a:t>1.1  ̶  Faire un consensus sur votre vision et les objectifs de la démarche</a:t>
            </a:r>
            <a:endParaRPr lang="fr-CA" sz="1100" b="1" dirty="0"/>
          </a:p>
          <a:p>
            <a:r>
              <a:rPr lang="fr-CA" sz="1100" dirty="0"/>
              <a:t>A</a:t>
            </a:r>
            <a:r>
              <a:rPr lang="fr-CA" sz="1100" dirty="0" smtClean="0"/>
              <a:t>pporter </a:t>
            </a:r>
            <a:r>
              <a:rPr lang="fr-CA" sz="1100" dirty="0"/>
              <a:t>une meilleure compréhension de la Méthode BNQ </a:t>
            </a:r>
            <a:r>
              <a:rPr lang="fr-CA" sz="1100" dirty="0" smtClean="0"/>
              <a:t>21000 et </a:t>
            </a:r>
            <a:r>
              <a:rPr lang="fr-CA" sz="1100" dirty="0"/>
              <a:t>de ses différents </a:t>
            </a:r>
            <a:r>
              <a:rPr lang="fr-CA" sz="1100" dirty="0" smtClean="0"/>
              <a:t>volets. </a:t>
            </a:r>
          </a:p>
          <a:p>
            <a:r>
              <a:rPr lang="fr-CA" sz="1100" b="1" dirty="0" smtClean="0"/>
              <a:t>1.2  ̶  Réaliser l’autoévaluation</a:t>
            </a:r>
          </a:p>
          <a:p>
            <a:r>
              <a:rPr lang="fr-CA" sz="1050" dirty="0"/>
              <a:t>À l’aide </a:t>
            </a:r>
            <a:r>
              <a:rPr lang="fr-CA" sz="1050" dirty="0" smtClean="0"/>
              <a:t>de la grille </a:t>
            </a:r>
            <a:r>
              <a:rPr lang="fr-CA" sz="1050" dirty="0"/>
              <a:t>d’autoévaluation, </a:t>
            </a:r>
            <a:r>
              <a:rPr lang="fr-CA" sz="1050" dirty="0" smtClean="0"/>
              <a:t>dépeindre </a:t>
            </a:r>
            <a:r>
              <a:rPr lang="fr-CA" sz="1050" dirty="0"/>
              <a:t>l’état des lieux et </a:t>
            </a:r>
            <a:r>
              <a:rPr lang="fr-CA" sz="1050" dirty="0" smtClean="0"/>
              <a:t>évaluer </a:t>
            </a:r>
            <a:r>
              <a:rPr lang="fr-CA" sz="1050" dirty="0"/>
              <a:t>le niveau d’intégration des pratiques de développement durable au sein de l’organisation </a:t>
            </a:r>
            <a:r>
              <a:rPr lang="fr-CA" sz="1050" dirty="0" smtClean="0"/>
              <a:t>selon les </a:t>
            </a:r>
            <a:r>
              <a:rPr lang="fr-CA" sz="1050" dirty="0"/>
              <a:t>vingt-et-un </a:t>
            </a:r>
            <a:r>
              <a:rPr lang="fr-CA" sz="1050" dirty="0" smtClean="0"/>
              <a:t>enjeux </a:t>
            </a:r>
            <a:r>
              <a:rPr lang="fr-CA" sz="1050" dirty="0"/>
              <a:t>BNQ 21000</a:t>
            </a:r>
            <a:r>
              <a:rPr lang="fr-CA" sz="1050" dirty="0" smtClean="0"/>
              <a:t>.</a:t>
            </a:r>
            <a:endParaRPr lang="fr-CA" sz="1100" dirty="0" smtClean="0"/>
          </a:p>
          <a:p>
            <a:r>
              <a:rPr lang="fr-CA" sz="1100" b="1" dirty="0" smtClean="0"/>
              <a:t>1.3  ̶  Déterminer le périmètre interne de votre démarche</a:t>
            </a:r>
          </a:p>
          <a:p>
            <a:r>
              <a:rPr lang="fr-CA" sz="1100" dirty="0" smtClean="0"/>
              <a:t>Statuer sur le fait que toute l’organisation implante la démarche en même temps ou par département. Le cas échéant, il est important de bien comprendre les effets potentiels de retarder l’implantation pour un secteur ou une division, par exemple. </a:t>
            </a:r>
          </a:p>
          <a:p>
            <a:r>
              <a:rPr lang="fr-CA" sz="1100" b="1" dirty="0" smtClean="0"/>
              <a:t>1.4  ̶  Identifier vos parties prenantes</a:t>
            </a:r>
          </a:p>
          <a:p>
            <a:r>
              <a:rPr lang="fr-CA" sz="1100" dirty="0" smtClean="0"/>
              <a:t>Bien sélectionner les </a:t>
            </a:r>
            <a:r>
              <a:rPr lang="fr-CA" sz="1100" dirty="0"/>
              <a:t>parties prenantes qui seront consultées dans le cadre du diagnostic et </a:t>
            </a:r>
            <a:r>
              <a:rPr lang="fr-CA" sz="1100" dirty="0" smtClean="0"/>
              <a:t>qui feront </a:t>
            </a:r>
            <a:r>
              <a:rPr lang="fr-CA" sz="1100" dirty="0"/>
              <a:t>partie d’un processus </a:t>
            </a:r>
            <a:r>
              <a:rPr lang="fr-CA" sz="1100" dirty="0" smtClean="0"/>
              <a:t>d’échange </a:t>
            </a:r>
            <a:r>
              <a:rPr lang="fr-CA" sz="1100" dirty="0"/>
              <a:t>sur une base </a:t>
            </a:r>
            <a:r>
              <a:rPr lang="fr-CA" sz="1100" dirty="0" smtClean="0"/>
              <a:t>continue.</a:t>
            </a:r>
          </a:p>
          <a:p>
            <a:r>
              <a:rPr lang="fr-CA" sz="1100" b="1" dirty="0" smtClean="0"/>
              <a:t>1.5  ̶  Communiquer votre projet</a:t>
            </a:r>
          </a:p>
          <a:p>
            <a:r>
              <a:rPr lang="fr-CA" sz="1050" dirty="0"/>
              <a:t>Confirmer l’engagement </a:t>
            </a:r>
            <a:r>
              <a:rPr lang="fr-CA" sz="1050" dirty="0" smtClean="0"/>
              <a:t>en </a:t>
            </a:r>
            <a:r>
              <a:rPr lang="fr-CA" sz="1050" dirty="0"/>
              <a:t>développement </a:t>
            </a:r>
            <a:r>
              <a:rPr lang="fr-CA" sz="1050" dirty="0" smtClean="0"/>
              <a:t>durable de </a:t>
            </a:r>
            <a:r>
              <a:rPr lang="fr-CA" sz="1050" dirty="0"/>
              <a:t>la haute direction par une communication </a:t>
            </a:r>
            <a:r>
              <a:rPr lang="fr-CA" sz="1050" dirty="0" smtClean="0"/>
              <a:t>partagée </a:t>
            </a:r>
            <a:r>
              <a:rPr lang="fr-CA" sz="1050" dirty="0"/>
              <a:t>avec les </a:t>
            </a:r>
            <a:r>
              <a:rPr lang="fr-CA" sz="1050" dirty="0" smtClean="0"/>
              <a:t>employés.</a:t>
            </a:r>
            <a:endParaRPr lang="fr-CA" dirty="0" smtClean="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22</a:t>
            </a:fld>
            <a:endParaRPr lang="fr-CA"/>
          </a:p>
        </p:txBody>
      </p:sp>
    </p:spTree>
    <p:extLst>
      <p:ext uri="{BB962C8B-B14F-4D97-AF65-F5344CB8AC3E}">
        <p14:creationId xmlns:p14="http://schemas.microsoft.com/office/powerpoint/2010/main" val="492638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701040" y="4387135"/>
            <a:ext cx="5775960" cy="4574301"/>
          </a:xfrm>
        </p:spPr>
        <p:txBody>
          <a:bodyPr>
            <a:normAutofit/>
          </a:bodyPr>
          <a:lstStyle/>
          <a:p>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23</a:t>
            </a:fld>
            <a:endParaRPr lang="fr-CA"/>
          </a:p>
        </p:txBody>
      </p:sp>
    </p:spTree>
    <p:extLst>
      <p:ext uri="{BB962C8B-B14F-4D97-AF65-F5344CB8AC3E}">
        <p14:creationId xmlns:p14="http://schemas.microsoft.com/office/powerpoint/2010/main" val="26069745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24</a:t>
            </a:fld>
            <a:endParaRPr lang="fr-CA"/>
          </a:p>
        </p:txBody>
      </p:sp>
    </p:spTree>
    <p:extLst>
      <p:ext uri="{BB962C8B-B14F-4D97-AF65-F5344CB8AC3E}">
        <p14:creationId xmlns:p14="http://schemas.microsoft.com/office/powerpoint/2010/main" val="32742956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25</a:t>
            </a:fld>
            <a:endParaRPr lang="fr-CA"/>
          </a:p>
        </p:txBody>
      </p:sp>
    </p:spTree>
    <p:extLst>
      <p:ext uri="{BB962C8B-B14F-4D97-AF65-F5344CB8AC3E}">
        <p14:creationId xmlns:p14="http://schemas.microsoft.com/office/powerpoint/2010/main" val="158451866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701040" y="4387135"/>
            <a:ext cx="5608320" cy="4650501"/>
          </a:xfrm>
        </p:spPr>
        <p:txBody>
          <a:bodyPr>
            <a:normAutofit lnSpcReduction="10000"/>
          </a:bodyPr>
          <a:lstStyle/>
          <a:p>
            <a:r>
              <a:rPr lang="fr-CA" dirty="0" smtClean="0"/>
              <a:t>Étape 2 : Consulter vos parties prenantes</a:t>
            </a:r>
          </a:p>
          <a:p>
            <a:r>
              <a:rPr lang="fr-CA" dirty="0" smtClean="0"/>
              <a:t>Principaux objectifs :</a:t>
            </a:r>
          </a:p>
          <a:p>
            <a:pPr marL="171450" indent="-171450">
              <a:buFont typeface="Arial" pitchFamily="34" charset="0"/>
              <a:buChar char="•"/>
            </a:pPr>
            <a:r>
              <a:rPr lang="fr-CA" dirty="0" smtClean="0"/>
              <a:t>Fournir une autre perspective sur les points forts et les points à améliorer de l’organisation;</a:t>
            </a:r>
          </a:p>
          <a:p>
            <a:pPr marL="171450" indent="-171450">
              <a:buFont typeface="Arial" pitchFamily="34" charset="0"/>
              <a:buChar char="•"/>
            </a:pPr>
            <a:r>
              <a:rPr lang="fr-CA" dirty="0" smtClean="0"/>
              <a:t>Prendre en compte l’intérêt des parties prenantes;</a:t>
            </a:r>
          </a:p>
          <a:p>
            <a:pPr marL="171450" indent="-171450">
              <a:buFont typeface="Arial" pitchFamily="34" charset="0"/>
              <a:buChar char="•"/>
            </a:pPr>
            <a:r>
              <a:rPr lang="fr-CA" dirty="0" smtClean="0"/>
              <a:t>Engager un dialogue avec les parties prenantes et l’intégrer dans un processus permanent.</a:t>
            </a:r>
          </a:p>
          <a:p>
            <a:pPr marL="171450" indent="-171450">
              <a:buFont typeface="Arial" pitchFamily="34" charset="0"/>
              <a:buChar char="•"/>
            </a:pPr>
            <a:endParaRPr lang="fr-CA" dirty="0"/>
          </a:p>
          <a:p>
            <a:r>
              <a:rPr lang="fr-CA" dirty="0" smtClean="0"/>
              <a:t>Cette étape est coordonnée par le responsable de la Démarche BNQ </a:t>
            </a:r>
            <a:r>
              <a:rPr lang="fr-CA" dirty="0"/>
              <a:t>21000 à l’interne.</a:t>
            </a:r>
            <a:endParaRPr lang="fr-CA" dirty="0" smtClean="0"/>
          </a:p>
          <a:p>
            <a:endParaRPr lang="fr-CA" dirty="0"/>
          </a:p>
          <a:p>
            <a:r>
              <a:rPr lang="fr-CA" dirty="0" smtClean="0"/>
              <a:t>2.1  ̶  Identifier vos parties prenantes à consulter</a:t>
            </a:r>
          </a:p>
          <a:p>
            <a:r>
              <a:rPr lang="fr-CA" dirty="0"/>
              <a:t>R</a:t>
            </a:r>
            <a:r>
              <a:rPr lang="fr-CA" dirty="0" smtClean="0"/>
              <a:t>éaliser </a:t>
            </a:r>
            <a:r>
              <a:rPr lang="fr-CA" dirty="0"/>
              <a:t>un échantillonnage selon une méthode qui permet de solliciter suffisamment de répondants pour réaliser une analyse crédible et représentative de la population cible</a:t>
            </a:r>
            <a:r>
              <a:rPr lang="fr-CA" dirty="0" smtClean="0"/>
              <a:t>.</a:t>
            </a:r>
          </a:p>
          <a:p>
            <a:endParaRPr lang="fr-CA" dirty="0"/>
          </a:p>
          <a:p>
            <a:r>
              <a:rPr lang="fr-CA" dirty="0" smtClean="0"/>
              <a:t>2.2  ̶  Réaliser la consultation</a:t>
            </a:r>
          </a:p>
          <a:p>
            <a:r>
              <a:rPr lang="fr-CA" dirty="0"/>
              <a:t>Des questionnaires sont utilisés pour réaliser un sondage dans le cadre du diagnostic afin de mesurer la perception des différentes parties </a:t>
            </a:r>
            <a:r>
              <a:rPr lang="fr-CA" dirty="0" smtClean="0"/>
              <a:t>prenantes par rapport </a:t>
            </a:r>
            <a:r>
              <a:rPr lang="fr-CA" dirty="0"/>
              <a:t>à la maturité des pratiques de gestion en matière de développement durable au sein de l’organisation. Au total, huit </a:t>
            </a:r>
            <a:r>
              <a:rPr lang="fr-CA" dirty="0" smtClean="0"/>
              <a:t>questionnaires </a:t>
            </a:r>
            <a:r>
              <a:rPr lang="fr-CA" dirty="0"/>
              <a:t>sont </a:t>
            </a:r>
            <a:r>
              <a:rPr lang="fr-CA" dirty="0" smtClean="0"/>
              <a:t>offerts</a:t>
            </a:r>
            <a:r>
              <a:rPr lang="fr-CA" dirty="0"/>
              <a:t>, en format manuel ou en format W</a:t>
            </a:r>
            <a:r>
              <a:rPr lang="fr-CA" dirty="0" smtClean="0"/>
              <a:t>eb, </a:t>
            </a:r>
            <a:r>
              <a:rPr lang="fr-CA" dirty="0"/>
              <a:t>pour répondre </a:t>
            </a:r>
            <a:r>
              <a:rPr lang="fr-CA" dirty="0" smtClean="0"/>
              <a:t>précisément </a:t>
            </a:r>
            <a:r>
              <a:rPr lang="fr-CA" dirty="0"/>
              <a:t>à chacune des catégories de parties </a:t>
            </a:r>
            <a:r>
              <a:rPr lang="fr-CA" dirty="0" smtClean="0"/>
              <a:t>prenantes.</a:t>
            </a:r>
            <a:endParaRPr lang="fr-CA" dirty="0"/>
          </a:p>
          <a:p>
            <a:r>
              <a:rPr lang="fr-CA" dirty="0"/>
              <a:t> </a:t>
            </a:r>
          </a:p>
          <a:p>
            <a:endParaRPr lang="fr-CA" dirty="0" smtClean="0"/>
          </a:p>
          <a:p>
            <a:endParaRPr lang="fr-CA" dirty="0" smtClean="0"/>
          </a:p>
          <a:p>
            <a:endParaRPr lang="fr-CA" dirty="0"/>
          </a:p>
          <a:p>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26</a:t>
            </a:fld>
            <a:endParaRPr lang="fr-CA"/>
          </a:p>
        </p:txBody>
      </p:sp>
    </p:spTree>
    <p:extLst>
      <p:ext uri="{BB962C8B-B14F-4D97-AF65-F5344CB8AC3E}">
        <p14:creationId xmlns:p14="http://schemas.microsoft.com/office/powerpoint/2010/main" val="1956316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27</a:t>
            </a:fld>
            <a:endParaRPr lang="fr-CA"/>
          </a:p>
        </p:txBody>
      </p:sp>
    </p:spTree>
    <p:extLst>
      <p:ext uri="{BB962C8B-B14F-4D97-AF65-F5344CB8AC3E}">
        <p14:creationId xmlns:p14="http://schemas.microsoft.com/office/powerpoint/2010/main" val="42133360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457200" y="4387135"/>
            <a:ext cx="5852160" cy="4650501"/>
          </a:xfrm>
        </p:spPr>
        <p:txBody>
          <a:bodyPr>
            <a:normAutofit lnSpcReduction="10000"/>
          </a:bodyPr>
          <a:lstStyle/>
          <a:p>
            <a:r>
              <a:rPr lang="fr-CA" sz="1100" dirty="0" smtClean="0"/>
              <a:t>Étape 3 : Constater votre situation présente</a:t>
            </a:r>
          </a:p>
          <a:p>
            <a:r>
              <a:rPr lang="fr-CA" sz="1100" dirty="0" smtClean="0"/>
              <a:t>Principaux objectifs :</a:t>
            </a:r>
          </a:p>
          <a:p>
            <a:pPr marL="171450" indent="-171450">
              <a:buFont typeface="Arial" pitchFamily="34" charset="0"/>
              <a:buChar char="•"/>
            </a:pPr>
            <a:r>
              <a:rPr lang="fr-CA" sz="1100" dirty="0" smtClean="0"/>
              <a:t>Réaliser l’analyse des données recueillies dans le cadre du diagnostic (étape 2);</a:t>
            </a:r>
          </a:p>
          <a:p>
            <a:pPr marL="171450" indent="-171450">
              <a:buFont typeface="Arial" pitchFamily="34" charset="0"/>
              <a:buChar char="•"/>
            </a:pPr>
            <a:r>
              <a:rPr lang="fr-CA" sz="1100" dirty="0" smtClean="0"/>
              <a:t>Comparer les résultats avec le marché;</a:t>
            </a:r>
          </a:p>
          <a:p>
            <a:pPr marL="171450" indent="-171450">
              <a:buFont typeface="Arial" pitchFamily="34" charset="0"/>
              <a:buChar char="•"/>
            </a:pPr>
            <a:r>
              <a:rPr lang="fr-CA" sz="1100" dirty="0" smtClean="0"/>
              <a:t>Constater les écarts entre les parties prenantes et les résultats de la grille d’autoévaluation;</a:t>
            </a:r>
          </a:p>
          <a:p>
            <a:pPr marL="171450" indent="-171450">
              <a:buFont typeface="Arial" pitchFamily="34" charset="0"/>
              <a:buChar char="•"/>
            </a:pPr>
            <a:r>
              <a:rPr lang="fr-CA" sz="1100" dirty="0" smtClean="0"/>
              <a:t>Rédiger le rapport diagnostique. </a:t>
            </a:r>
          </a:p>
          <a:p>
            <a:endParaRPr lang="fr-CA" sz="1100" dirty="0"/>
          </a:p>
          <a:p>
            <a:r>
              <a:rPr lang="fr-CA" sz="1100" dirty="0" smtClean="0"/>
              <a:t>Cette étape est réalisée par le responsable de la Démarche BNQ </a:t>
            </a:r>
            <a:r>
              <a:rPr lang="fr-CA" sz="1100" dirty="0"/>
              <a:t>21000 à </a:t>
            </a:r>
            <a:r>
              <a:rPr lang="fr-CA" sz="1100" dirty="0" smtClean="0"/>
              <a:t>l’interne.</a:t>
            </a:r>
          </a:p>
          <a:p>
            <a:endParaRPr lang="fr-CA" sz="1100" dirty="0"/>
          </a:p>
          <a:p>
            <a:r>
              <a:rPr lang="fr-CA" sz="1100" dirty="0" smtClean="0"/>
              <a:t>3.1  ̶  Analyser les données recueillies</a:t>
            </a:r>
          </a:p>
          <a:p>
            <a:r>
              <a:rPr lang="fr-CA" sz="1100" dirty="0"/>
              <a:t>Une fois les questionnaires </a:t>
            </a:r>
            <a:r>
              <a:rPr lang="fr-CA" sz="1100" dirty="0" smtClean="0"/>
              <a:t>remplis</a:t>
            </a:r>
            <a:r>
              <a:rPr lang="fr-CA" sz="1100" dirty="0"/>
              <a:t>, </a:t>
            </a:r>
            <a:r>
              <a:rPr lang="fr-CA" sz="1100" dirty="0" smtClean="0"/>
              <a:t>de façon manuelle </a:t>
            </a:r>
            <a:r>
              <a:rPr lang="fr-CA" sz="1100" dirty="0"/>
              <a:t>ou </a:t>
            </a:r>
            <a:r>
              <a:rPr lang="fr-CA" sz="1100" dirty="0" smtClean="0"/>
              <a:t>avec </a:t>
            </a:r>
            <a:r>
              <a:rPr lang="fr-CA" sz="1100" dirty="0"/>
              <a:t>les fichiers de données Excel contenant les résultats en provenance du sondage </a:t>
            </a:r>
            <a:r>
              <a:rPr lang="fr-CA" sz="1100" dirty="0" smtClean="0"/>
              <a:t>Web, l’organisation est prête </a:t>
            </a:r>
            <a:r>
              <a:rPr lang="fr-CA" sz="1100" dirty="0"/>
              <a:t>à procéder à l’analyse des données.</a:t>
            </a:r>
          </a:p>
          <a:p>
            <a:endParaRPr lang="fr-CA" sz="1100" dirty="0"/>
          </a:p>
          <a:p>
            <a:r>
              <a:rPr lang="fr-CA" sz="1100" dirty="0" smtClean="0"/>
              <a:t>3.2  ̶  Comparer vos résultats avec la situation du marché</a:t>
            </a:r>
          </a:p>
          <a:p>
            <a:r>
              <a:rPr lang="fr-CA" sz="1100" dirty="0" smtClean="0"/>
              <a:t>Réaliser une réflexion sur la situation de l’organisation en regard du marché. Compléter l’information et alimenter la réflexion avec des études ou avec tout autre document utile pour aider à mieux comprendre votre positionnement stratégique actuel. </a:t>
            </a:r>
          </a:p>
          <a:p>
            <a:endParaRPr lang="fr-CA" sz="1100" dirty="0"/>
          </a:p>
          <a:p>
            <a:r>
              <a:rPr lang="fr-CA" sz="1100" dirty="0" smtClean="0"/>
              <a:t>3.3  ̶  Constater les faits saillants de votre analyse</a:t>
            </a:r>
          </a:p>
          <a:p>
            <a:r>
              <a:rPr lang="fr-CA" sz="1100" dirty="0"/>
              <a:t>Réaliser un </a:t>
            </a:r>
            <a:r>
              <a:rPr lang="fr-CA" sz="1100" dirty="0" smtClean="0"/>
              <a:t>rapport qui </a:t>
            </a:r>
            <a:r>
              <a:rPr lang="fr-CA" sz="1100" dirty="0"/>
              <a:t>permet de mieux comprendre le niveau d’intégration des pratiques de développement durable au sein de l’organisation et </a:t>
            </a:r>
            <a:r>
              <a:rPr lang="fr-CA" sz="1100" dirty="0" smtClean="0"/>
              <a:t>la manière dont </a:t>
            </a:r>
            <a:r>
              <a:rPr lang="fr-CA" sz="1100" dirty="0"/>
              <a:t>l’organisation peut progresser en tenant compte de l’intérêt de ses parties prenantes dans le processus décisionnel. </a:t>
            </a:r>
          </a:p>
          <a:p>
            <a:endParaRPr lang="fr-CA" sz="1100" dirty="0" smtClean="0"/>
          </a:p>
          <a:p>
            <a:endParaRPr lang="fr-CA" dirty="0" smtClean="0"/>
          </a:p>
          <a:p>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28</a:t>
            </a:fld>
            <a:endParaRPr lang="fr-CA"/>
          </a:p>
        </p:txBody>
      </p:sp>
    </p:spTree>
    <p:extLst>
      <p:ext uri="{BB962C8B-B14F-4D97-AF65-F5344CB8AC3E}">
        <p14:creationId xmlns:p14="http://schemas.microsoft.com/office/powerpoint/2010/main" val="91517200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29</a:t>
            </a:fld>
            <a:endParaRPr lang="fr-CA"/>
          </a:p>
        </p:txBody>
      </p:sp>
    </p:spTree>
    <p:extLst>
      <p:ext uri="{BB962C8B-B14F-4D97-AF65-F5344CB8AC3E}">
        <p14:creationId xmlns:p14="http://schemas.microsoft.com/office/powerpoint/2010/main" val="31115514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3</a:t>
            </a:fld>
            <a:endParaRPr lang="fr-CA"/>
          </a:p>
        </p:txBody>
      </p:sp>
    </p:spTree>
    <p:extLst>
      <p:ext uri="{BB962C8B-B14F-4D97-AF65-F5344CB8AC3E}">
        <p14:creationId xmlns:p14="http://schemas.microsoft.com/office/powerpoint/2010/main" val="419912644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457200" y="4387135"/>
            <a:ext cx="6019800" cy="4498101"/>
          </a:xfrm>
        </p:spPr>
        <p:txBody>
          <a:bodyPr>
            <a:normAutofit fontScale="85000" lnSpcReduction="20000"/>
          </a:bodyPr>
          <a:lstStyle/>
          <a:p>
            <a:r>
              <a:rPr lang="fr-CA" dirty="0" smtClean="0"/>
              <a:t>Étape 4 : Identifier vos enjeux</a:t>
            </a:r>
          </a:p>
          <a:p>
            <a:r>
              <a:rPr lang="fr-CA" dirty="0" smtClean="0"/>
              <a:t>Principaux objectifs :</a:t>
            </a:r>
          </a:p>
          <a:p>
            <a:pPr marL="171450" indent="-171450">
              <a:buFont typeface="Arial" pitchFamily="34" charset="0"/>
              <a:buChar char="•"/>
            </a:pPr>
            <a:r>
              <a:rPr lang="fr-CA" dirty="0" smtClean="0"/>
              <a:t>Présenter les résultats du diagnostic;</a:t>
            </a:r>
          </a:p>
          <a:p>
            <a:pPr marL="171450" indent="-171450">
              <a:buFont typeface="Arial" pitchFamily="34" charset="0"/>
              <a:buChar char="•"/>
            </a:pPr>
            <a:r>
              <a:rPr lang="fr-CA" dirty="0" smtClean="0"/>
              <a:t>Déterminer les enjeux prioritaires;</a:t>
            </a:r>
          </a:p>
          <a:p>
            <a:pPr marL="171450" indent="-171450">
              <a:buFont typeface="Arial" pitchFamily="34" charset="0"/>
              <a:buChar char="•"/>
            </a:pPr>
            <a:r>
              <a:rPr lang="fr-CA" dirty="0" smtClean="0"/>
              <a:t>Se donner une structure pour mettre en œuvre les actions;</a:t>
            </a:r>
          </a:p>
          <a:p>
            <a:pPr marL="171450" indent="-171450">
              <a:buFont typeface="Arial" pitchFamily="34" charset="0"/>
              <a:buChar char="•"/>
            </a:pPr>
            <a:r>
              <a:rPr lang="fr-CA" dirty="0" smtClean="0"/>
              <a:t>Amorcer l’élaboration de la politique de développement durable.</a:t>
            </a:r>
          </a:p>
          <a:p>
            <a:endParaRPr lang="fr-CA" dirty="0"/>
          </a:p>
          <a:p>
            <a:r>
              <a:rPr lang="fr-CA" dirty="0" smtClean="0"/>
              <a:t>Cette étape se réalise dans le cadre d’une rencontre avec les joueurs clés de l’organisation (les mêmes ressources choisies pour réaliser l’étape 1). Le </a:t>
            </a:r>
            <a:r>
              <a:rPr lang="fr-CA" dirty="0"/>
              <a:t>suivi est assuré par le responsable de la </a:t>
            </a:r>
            <a:r>
              <a:rPr lang="fr-CA" dirty="0" smtClean="0"/>
              <a:t>Démarche </a:t>
            </a:r>
            <a:r>
              <a:rPr lang="fr-CA" dirty="0"/>
              <a:t>BNQ 21000.</a:t>
            </a:r>
            <a:endParaRPr lang="fr-CA" dirty="0" smtClean="0"/>
          </a:p>
          <a:p>
            <a:endParaRPr lang="fr-CA" dirty="0"/>
          </a:p>
          <a:p>
            <a:r>
              <a:rPr lang="fr-CA" dirty="0" smtClean="0"/>
              <a:t>4.1  ̶  Faire consensus sur vos enjeux prioritaires</a:t>
            </a:r>
          </a:p>
          <a:p>
            <a:r>
              <a:rPr lang="fr-CA" dirty="0"/>
              <a:t>La mise en commun des résultats des sondages réalisés auprès des différentes parties prenantes de l’organisation avec son propre </a:t>
            </a:r>
            <a:r>
              <a:rPr lang="fr-CA" dirty="0" smtClean="0"/>
              <a:t>autodiagnostic </a:t>
            </a:r>
            <a:r>
              <a:rPr lang="fr-CA" dirty="0"/>
              <a:t>confronte </a:t>
            </a:r>
            <a:r>
              <a:rPr lang="fr-CA" dirty="0" smtClean="0"/>
              <a:t>l’organisation </a:t>
            </a:r>
            <a:r>
              <a:rPr lang="fr-CA" dirty="0"/>
              <a:t>à la réalité avec laquelle elle aura à composer dans ses choix stratégiques et </a:t>
            </a:r>
            <a:r>
              <a:rPr lang="fr-CA" dirty="0" smtClean="0"/>
              <a:t>opérationnels. À l’aide de la grille stratégique, réaliser l’exercice qui permet de déterminer les </a:t>
            </a:r>
            <a:r>
              <a:rPr lang="fr-CA" dirty="0"/>
              <a:t>enjeux prioritaires sur lesquels l’organisation devrait </a:t>
            </a:r>
            <a:r>
              <a:rPr lang="fr-CA" dirty="0" smtClean="0"/>
              <a:t>agir, et ce, </a:t>
            </a:r>
            <a:r>
              <a:rPr lang="fr-CA" dirty="0"/>
              <a:t>en regard des informations qui découlent </a:t>
            </a:r>
            <a:r>
              <a:rPr lang="fr-CA" dirty="0" smtClean="0"/>
              <a:t>des résultats de l’autoévaluation et du </a:t>
            </a:r>
            <a:r>
              <a:rPr lang="fr-CA" dirty="0"/>
              <a:t>rapport </a:t>
            </a:r>
            <a:r>
              <a:rPr lang="fr-CA" dirty="0" smtClean="0"/>
              <a:t>diagnostique. </a:t>
            </a:r>
          </a:p>
          <a:p>
            <a:endParaRPr lang="fr-CA" dirty="0"/>
          </a:p>
          <a:p>
            <a:r>
              <a:rPr lang="fr-CA" dirty="0" smtClean="0"/>
              <a:t>4.2  ̶  Mettre en place votre comité de développement durable</a:t>
            </a:r>
          </a:p>
          <a:p>
            <a:r>
              <a:rPr lang="fr-CA" dirty="0"/>
              <a:t>Un comité interne de développement durable est constitué au sein d’une organisation pour faire vivre la politique de développement durable </a:t>
            </a:r>
            <a:r>
              <a:rPr lang="fr-CA" dirty="0" smtClean="0"/>
              <a:t>par </a:t>
            </a:r>
            <a:r>
              <a:rPr lang="fr-CA" dirty="0"/>
              <a:t>la mise en œuvre du plan d’action BNQ </a:t>
            </a:r>
            <a:r>
              <a:rPr lang="fr-CA" dirty="0" smtClean="0"/>
              <a:t>21000 </a:t>
            </a:r>
            <a:r>
              <a:rPr lang="fr-CA" dirty="0"/>
              <a:t>rattaché à la </a:t>
            </a:r>
            <a:r>
              <a:rPr lang="fr-CA" dirty="0" smtClean="0"/>
              <a:t>Démarche </a:t>
            </a:r>
            <a:r>
              <a:rPr lang="fr-CA" dirty="0"/>
              <a:t>BNQ </a:t>
            </a:r>
            <a:r>
              <a:rPr lang="fr-CA" dirty="0" smtClean="0"/>
              <a:t>21000. À cette étape, le comité de développement durable est officiellement constitué et l’organisation en fait l’annonce aux employés.</a:t>
            </a:r>
            <a:endParaRPr lang="fr-CA" dirty="0"/>
          </a:p>
          <a:p>
            <a:endParaRPr lang="fr-CA" dirty="0"/>
          </a:p>
          <a:p>
            <a:r>
              <a:rPr lang="fr-CA" dirty="0" smtClean="0"/>
              <a:t>4.3  ̶  Élaborer votre politique de développement durable</a:t>
            </a:r>
          </a:p>
          <a:p>
            <a:r>
              <a:rPr lang="fr-CA" dirty="0"/>
              <a:t>Une politique de développement durable est un document qui formalise les engagements qui ont été pris dans le cadre de la </a:t>
            </a:r>
            <a:r>
              <a:rPr lang="fr-CA" dirty="0" smtClean="0"/>
              <a:t>Démarche </a:t>
            </a:r>
            <a:r>
              <a:rPr lang="fr-CA" dirty="0"/>
              <a:t>BNQ 21000</a:t>
            </a:r>
            <a:r>
              <a:rPr lang="fr-CA" dirty="0" smtClean="0"/>
              <a:t>. L’élaboration de la politique de développement durable est faite par le comité de développement durable.</a:t>
            </a:r>
          </a:p>
          <a:p>
            <a:endParaRPr lang="fr-CA" dirty="0" smtClean="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30</a:t>
            </a:fld>
            <a:endParaRPr lang="fr-CA"/>
          </a:p>
        </p:txBody>
      </p:sp>
    </p:spTree>
    <p:extLst>
      <p:ext uri="{BB962C8B-B14F-4D97-AF65-F5344CB8AC3E}">
        <p14:creationId xmlns:p14="http://schemas.microsoft.com/office/powerpoint/2010/main" val="349395217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31</a:t>
            </a:fld>
            <a:endParaRPr lang="fr-CA"/>
          </a:p>
        </p:txBody>
      </p:sp>
    </p:spTree>
    <p:extLst>
      <p:ext uri="{BB962C8B-B14F-4D97-AF65-F5344CB8AC3E}">
        <p14:creationId xmlns:p14="http://schemas.microsoft.com/office/powerpoint/2010/main" val="37364739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32</a:t>
            </a:fld>
            <a:endParaRPr lang="fr-CA"/>
          </a:p>
        </p:txBody>
      </p:sp>
    </p:spTree>
    <p:extLst>
      <p:ext uri="{BB962C8B-B14F-4D97-AF65-F5344CB8AC3E}">
        <p14:creationId xmlns:p14="http://schemas.microsoft.com/office/powerpoint/2010/main" val="5516697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33</a:t>
            </a:fld>
            <a:endParaRPr lang="fr-CA"/>
          </a:p>
        </p:txBody>
      </p:sp>
    </p:spTree>
    <p:extLst>
      <p:ext uri="{BB962C8B-B14F-4D97-AF65-F5344CB8AC3E}">
        <p14:creationId xmlns:p14="http://schemas.microsoft.com/office/powerpoint/2010/main" val="64558477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CA" sz="1000" dirty="0" smtClean="0"/>
              <a:t>Étape 5 : Choisir vos priorités</a:t>
            </a:r>
          </a:p>
          <a:p>
            <a:r>
              <a:rPr lang="fr-CA" sz="1000" dirty="0" smtClean="0"/>
              <a:t>Principaux objectifs :</a:t>
            </a:r>
          </a:p>
          <a:p>
            <a:pPr marL="171450" indent="-171450">
              <a:buFont typeface="Arial" pitchFamily="34" charset="0"/>
              <a:buChar char="•"/>
            </a:pPr>
            <a:r>
              <a:rPr lang="fr-CA" sz="1000" dirty="0" smtClean="0"/>
              <a:t>Se donner les actions nécessaires pour progresser; </a:t>
            </a:r>
          </a:p>
          <a:p>
            <a:pPr marL="171450" indent="-171450">
              <a:buFont typeface="Arial" pitchFamily="34" charset="0"/>
              <a:buChar char="•"/>
            </a:pPr>
            <a:r>
              <a:rPr lang="fr-CA" sz="1000" dirty="0" smtClean="0"/>
              <a:t>Élaborer le plan d’action;</a:t>
            </a:r>
          </a:p>
          <a:p>
            <a:pPr marL="171450" indent="-171450">
              <a:buFont typeface="Arial" pitchFamily="34" charset="0"/>
              <a:buChar char="•"/>
            </a:pPr>
            <a:r>
              <a:rPr lang="fr-CA" sz="1000" dirty="0" smtClean="0"/>
              <a:t>Proposer des mécanismes pour faire le suivi de la mise en œuvre des actions.</a:t>
            </a:r>
          </a:p>
          <a:p>
            <a:pPr marL="171450" indent="-171450">
              <a:buFont typeface="Arial" pitchFamily="34" charset="0"/>
              <a:buChar char="•"/>
            </a:pPr>
            <a:endParaRPr lang="fr-CA" sz="1000" dirty="0"/>
          </a:p>
          <a:p>
            <a:r>
              <a:rPr lang="fr-CA" sz="1000" dirty="0" smtClean="0"/>
              <a:t>Cette étape est réalisée dans le cadre d’une rencontre avec les membres du comité de développement durable. Le suivi est assuré par le responsable de la Démarche BNQ 21000.</a:t>
            </a:r>
          </a:p>
          <a:p>
            <a:pPr marL="171450" indent="-171450">
              <a:buFont typeface="Arial" pitchFamily="34" charset="0"/>
              <a:buChar char="•"/>
            </a:pPr>
            <a:endParaRPr lang="fr-CA" sz="1000" dirty="0"/>
          </a:p>
          <a:p>
            <a:r>
              <a:rPr lang="fr-CA" sz="1000" dirty="0" smtClean="0"/>
              <a:t>5.1  ̶  Cibler et planifier vos actions à mettre en œuvre</a:t>
            </a:r>
          </a:p>
          <a:p>
            <a:r>
              <a:rPr lang="fr-CA" sz="1000" dirty="0"/>
              <a:t>Le plan d’action BNQ 21000 réfère aux quatre </a:t>
            </a:r>
            <a:r>
              <a:rPr lang="fr-CA" sz="1000" dirty="0" smtClean="0"/>
              <a:t>dimensions </a:t>
            </a:r>
            <a:r>
              <a:rPr lang="fr-CA" sz="1000" dirty="0"/>
              <a:t>du développement </a:t>
            </a:r>
            <a:r>
              <a:rPr lang="fr-CA" sz="1000" dirty="0" smtClean="0"/>
              <a:t>durable BNQ 21000, </a:t>
            </a:r>
            <a:r>
              <a:rPr lang="fr-CA" sz="1000" dirty="0"/>
              <a:t>soit </a:t>
            </a:r>
            <a:r>
              <a:rPr lang="fr-CA" sz="1000" dirty="0" smtClean="0"/>
              <a:t>les dimensions économique</a:t>
            </a:r>
            <a:r>
              <a:rPr lang="fr-CA" sz="1000" dirty="0"/>
              <a:t>, environnementale, sociale et </a:t>
            </a:r>
            <a:r>
              <a:rPr lang="fr-CA" sz="1000" dirty="0" smtClean="0"/>
              <a:t>transversale, </a:t>
            </a:r>
            <a:r>
              <a:rPr lang="fr-CA" sz="1000" dirty="0"/>
              <a:t>et permet à l’entreprise de définir ses actions en lien avec les </a:t>
            </a:r>
            <a:r>
              <a:rPr lang="fr-CA" sz="1000" dirty="0" smtClean="0"/>
              <a:t>enjeux </a:t>
            </a:r>
            <a:r>
              <a:rPr lang="fr-CA" sz="1000" dirty="0"/>
              <a:t>prioritaires </a:t>
            </a:r>
            <a:r>
              <a:rPr lang="fr-CA" sz="1000" dirty="0" smtClean="0"/>
              <a:t>choisis parmi </a:t>
            </a:r>
            <a:r>
              <a:rPr lang="fr-CA" sz="1000" dirty="0"/>
              <a:t>les </a:t>
            </a:r>
            <a:r>
              <a:rPr lang="fr-CA" sz="1000" dirty="0" smtClean="0"/>
              <a:t>vingt-et-un enjeux </a:t>
            </a:r>
            <a:r>
              <a:rPr lang="fr-CA" sz="1000" dirty="0"/>
              <a:t>de la </a:t>
            </a:r>
            <a:r>
              <a:rPr lang="fr-CA" sz="1000" dirty="0" smtClean="0"/>
              <a:t>Démarche BNQ 21000. Le </a:t>
            </a:r>
            <a:r>
              <a:rPr lang="fr-CA" sz="1000" dirty="0"/>
              <a:t>plan d’action BNQ 21000 précise la participation de l’organisation à l’atteinte des objectifs </a:t>
            </a:r>
            <a:r>
              <a:rPr lang="fr-CA" sz="1000" dirty="0" smtClean="0"/>
              <a:t>fixés à la suite de </a:t>
            </a:r>
            <a:r>
              <a:rPr lang="fr-CA" sz="1000" dirty="0"/>
              <a:t>la priorisation de ses enjeux.  </a:t>
            </a:r>
            <a:endParaRPr lang="fr-CA" sz="1000" dirty="0" smtClean="0"/>
          </a:p>
          <a:p>
            <a:endParaRPr lang="fr-CA" sz="1000" dirty="0"/>
          </a:p>
          <a:p>
            <a:r>
              <a:rPr lang="fr-CA" sz="1000" dirty="0" smtClean="0"/>
              <a:t>5.2  ̶  Mettre en place un système pour suivre l’évolution des résultats</a:t>
            </a:r>
          </a:p>
          <a:p>
            <a:r>
              <a:rPr lang="fr-FR" sz="1000" dirty="0" smtClean="0"/>
              <a:t>Le </a:t>
            </a:r>
            <a:r>
              <a:rPr lang="fr-FR" sz="1000" dirty="0"/>
              <a:t>tableau de bord de </a:t>
            </a:r>
            <a:r>
              <a:rPr lang="fr-FR" sz="1000" dirty="0" smtClean="0"/>
              <a:t>gestion BNQ 21000 est </a:t>
            </a:r>
            <a:r>
              <a:rPr lang="fr-FR" sz="1000" dirty="0"/>
              <a:t>un outil essentiel à la mise en œuvre. Cet outil permet de suivre l’évolution des résultats vers l’atteinte des objectifs, de constater les écarts et de réagir </a:t>
            </a:r>
            <a:r>
              <a:rPr lang="fr-FR" sz="1000" dirty="0" smtClean="0"/>
              <a:t>adéquatement </a:t>
            </a:r>
            <a:r>
              <a:rPr lang="fr-FR" sz="1000" dirty="0"/>
              <a:t>pour réajuster </a:t>
            </a:r>
            <a:r>
              <a:rPr lang="fr-FR" sz="1000" dirty="0" smtClean="0"/>
              <a:t>la situation, au besoin.</a:t>
            </a:r>
            <a:endParaRPr lang="fr-CA" sz="1000" dirty="0" smtClean="0"/>
          </a:p>
          <a:p>
            <a:endParaRPr lang="fr-CA" b="1" dirty="0"/>
          </a:p>
          <a:p>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34</a:t>
            </a:fld>
            <a:endParaRPr lang="fr-CA"/>
          </a:p>
        </p:txBody>
      </p:sp>
    </p:spTree>
    <p:extLst>
      <p:ext uri="{BB962C8B-B14F-4D97-AF65-F5344CB8AC3E}">
        <p14:creationId xmlns:p14="http://schemas.microsoft.com/office/powerpoint/2010/main" val="397030365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35</a:t>
            </a:fld>
            <a:endParaRPr lang="fr-CA"/>
          </a:p>
        </p:txBody>
      </p:sp>
    </p:spTree>
    <p:extLst>
      <p:ext uri="{BB962C8B-B14F-4D97-AF65-F5344CB8AC3E}">
        <p14:creationId xmlns:p14="http://schemas.microsoft.com/office/powerpoint/2010/main" val="48337439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36</a:t>
            </a:fld>
            <a:endParaRPr lang="fr-CA"/>
          </a:p>
        </p:txBody>
      </p:sp>
    </p:spTree>
    <p:extLst>
      <p:ext uri="{BB962C8B-B14F-4D97-AF65-F5344CB8AC3E}">
        <p14:creationId xmlns:p14="http://schemas.microsoft.com/office/powerpoint/2010/main" val="96471090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701040" y="4387135"/>
            <a:ext cx="5608320" cy="4498102"/>
          </a:xfrm>
        </p:spPr>
        <p:txBody>
          <a:bodyPr>
            <a:normAutofit fontScale="92500" lnSpcReduction="20000"/>
          </a:bodyPr>
          <a:lstStyle/>
          <a:p>
            <a:r>
              <a:rPr lang="fr-CA" dirty="0" smtClean="0"/>
              <a:t>Étape 6 : Communiquer vos engagements</a:t>
            </a:r>
          </a:p>
          <a:p>
            <a:r>
              <a:rPr lang="fr-CA" dirty="0" smtClean="0"/>
              <a:t>Principaux objectifs :</a:t>
            </a:r>
          </a:p>
          <a:p>
            <a:pPr marL="171450" indent="-171450">
              <a:buFont typeface="Arial" pitchFamily="34" charset="0"/>
              <a:buChar char="•"/>
            </a:pPr>
            <a:r>
              <a:rPr lang="fr-CA" dirty="0" smtClean="0"/>
              <a:t>Structurer la mise en œuvre pour communiquer les engagements de l’organisation (positionnement de l’organisation, politique de développement durable, plan d’action, etc.);</a:t>
            </a:r>
          </a:p>
          <a:p>
            <a:pPr marL="171450" indent="-171450">
              <a:buFont typeface="Arial" pitchFamily="34" charset="0"/>
              <a:buChar char="•"/>
            </a:pPr>
            <a:r>
              <a:rPr lang="fr-CA" dirty="0" smtClean="0"/>
              <a:t>Informer et mobiliser les parties prenantes sur les principaux engagements de l’organisation.</a:t>
            </a:r>
          </a:p>
          <a:p>
            <a:pPr marL="171450" indent="-171450">
              <a:buFont typeface="Arial" pitchFamily="34" charset="0"/>
              <a:buChar char="•"/>
            </a:pPr>
            <a:endParaRPr lang="fr-CA" dirty="0"/>
          </a:p>
          <a:p>
            <a:r>
              <a:rPr lang="fr-CA" dirty="0" smtClean="0"/>
              <a:t>Cette étape est coordonnée par le responsable de la démarche BNQ </a:t>
            </a:r>
            <a:r>
              <a:rPr lang="fr-CA" dirty="0"/>
              <a:t>21000 à </a:t>
            </a:r>
            <a:r>
              <a:rPr lang="fr-CA" dirty="0" smtClean="0"/>
              <a:t>l’interne avec l’aide des ressources responsables des communications.</a:t>
            </a:r>
          </a:p>
          <a:p>
            <a:endParaRPr lang="fr-CA" dirty="0"/>
          </a:p>
          <a:p>
            <a:r>
              <a:rPr lang="fr-CA" dirty="0" smtClean="0"/>
              <a:t>6.1  ̶̶  Élaborer votre stratégie de communication</a:t>
            </a:r>
          </a:p>
          <a:p>
            <a:r>
              <a:rPr lang="fr-CA" dirty="0"/>
              <a:t>La stratégie de communication permet </a:t>
            </a:r>
            <a:r>
              <a:rPr lang="fr-CA" dirty="0" smtClean="0"/>
              <a:t>d’établir </a:t>
            </a:r>
            <a:r>
              <a:rPr lang="fr-CA" dirty="0"/>
              <a:t>les différents moyens pour communiquer les engagements de l’organisation et les actions à mettre en œuvre dans le cadre de sa progression et </a:t>
            </a:r>
            <a:r>
              <a:rPr lang="fr-CA" dirty="0" smtClean="0"/>
              <a:t>des objectifs </a:t>
            </a:r>
            <a:r>
              <a:rPr lang="fr-CA" dirty="0"/>
              <a:t>fixés en matière développement </a:t>
            </a:r>
            <a:r>
              <a:rPr lang="fr-CA" dirty="0" smtClean="0"/>
              <a:t>durable. La </a:t>
            </a:r>
            <a:r>
              <a:rPr lang="fr-CA" dirty="0"/>
              <a:t>stratégie permet de réfléchir sur les moyens à préconiser en fonction des différentes parties prenantes ciblées.</a:t>
            </a:r>
            <a:endParaRPr lang="fr-CA" dirty="0" smtClean="0"/>
          </a:p>
          <a:p>
            <a:endParaRPr lang="fr-CA" dirty="0"/>
          </a:p>
          <a:p>
            <a:r>
              <a:rPr lang="fr-CA" dirty="0" smtClean="0"/>
              <a:t>6.2  ̶  Finaliser votre politique de développement durable pour divulgation</a:t>
            </a:r>
          </a:p>
          <a:p>
            <a:r>
              <a:rPr lang="fr-CA" dirty="0" smtClean="0"/>
              <a:t>La </a:t>
            </a:r>
            <a:r>
              <a:rPr lang="fr-CA" dirty="0"/>
              <a:t>politique DD représente l’aboutissement d’une </a:t>
            </a:r>
            <a:r>
              <a:rPr lang="fr-CA" dirty="0" smtClean="0"/>
              <a:t>réflexion. Elle </a:t>
            </a:r>
            <a:r>
              <a:rPr lang="fr-CA" dirty="0"/>
              <a:t>est inscrite à </a:t>
            </a:r>
            <a:r>
              <a:rPr lang="fr-CA" dirty="0" smtClean="0"/>
              <a:t>l’étape 4 </a:t>
            </a:r>
            <a:r>
              <a:rPr lang="fr-CA" dirty="0"/>
              <a:t>de la </a:t>
            </a:r>
            <a:r>
              <a:rPr lang="fr-CA" dirty="0" smtClean="0"/>
              <a:t>Démarche </a:t>
            </a:r>
            <a:r>
              <a:rPr lang="fr-CA" dirty="0"/>
              <a:t>BNQ 21000. Cependant, les réflexions entourant le contenu de cette politique s’amorcent tôt dans la démarche (dès </a:t>
            </a:r>
            <a:r>
              <a:rPr lang="fr-CA" dirty="0" smtClean="0"/>
              <a:t>l’étape 1</a:t>
            </a:r>
            <a:r>
              <a:rPr lang="fr-CA" dirty="0"/>
              <a:t>, idéalement) et se bonifient à chaque étape subséquente pour se finaliser à </a:t>
            </a:r>
            <a:r>
              <a:rPr lang="fr-CA" dirty="0" smtClean="0"/>
              <a:t>l’étape 6</a:t>
            </a:r>
            <a:r>
              <a:rPr lang="fr-CA" dirty="0"/>
              <a:t>, </a:t>
            </a:r>
            <a:r>
              <a:rPr lang="fr-CA" dirty="0" smtClean="0"/>
              <a:t>avant la </a:t>
            </a:r>
            <a:r>
              <a:rPr lang="fr-CA" dirty="0"/>
              <a:t>divulgation des engagements.</a:t>
            </a:r>
          </a:p>
          <a:p>
            <a:endParaRPr lang="fr-CA" dirty="0" smtClean="0"/>
          </a:p>
          <a:p>
            <a:endParaRPr lang="fr-CA" dirty="0"/>
          </a:p>
          <a:p>
            <a:r>
              <a:rPr lang="fr-CA" dirty="0" smtClean="0"/>
              <a:t>6.3  ̶  Élaborer vos outils de communication et les mettre en œuvre</a:t>
            </a:r>
          </a:p>
          <a:p>
            <a:r>
              <a:rPr lang="fr-CA" dirty="0" smtClean="0"/>
              <a:t>Présenter des modèles pour communiquer les engagements de l’organisation qui seront adaptés en fonction des différentes catégories de parties prenantes.</a:t>
            </a:r>
          </a:p>
          <a:p>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37</a:t>
            </a:fld>
            <a:endParaRPr lang="fr-CA"/>
          </a:p>
        </p:txBody>
      </p:sp>
    </p:spTree>
    <p:extLst>
      <p:ext uri="{BB962C8B-B14F-4D97-AF65-F5344CB8AC3E}">
        <p14:creationId xmlns:p14="http://schemas.microsoft.com/office/powerpoint/2010/main" val="375611492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38</a:t>
            </a:fld>
            <a:endParaRPr lang="fr-CA"/>
          </a:p>
        </p:txBody>
      </p:sp>
    </p:spTree>
    <p:extLst>
      <p:ext uri="{BB962C8B-B14F-4D97-AF65-F5344CB8AC3E}">
        <p14:creationId xmlns:p14="http://schemas.microsoft.com/office/powerpoint/2010/main" val="353177181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701040" y="4387135"/>
            <a:ext cx="5608320" cy="4574301"/>
          </a:xfrm>
        </p:spPr>
        <p:txBody>
          <a:bodyPr>
            <a:normAutofit fontScale="85000" lnSpcReduction="10000"/>
          </a:bodyPr>
          <a:lstStyle/>
          <a:p>
            <a:r>
              <a:rPr lang="fr-CA" dirty="0" smtClean="0"/>
              <a:t>Étape 7 : Agir progressivement</a:t>
            </a:r>
          </a:p>
          <a:p>
            <a:r>
              <a:rPr lang="fr-CA" dirty="0" smtClean="0"/>
              <a:t>Principaux objectifs :</a:t>
            </a:r>
          </a:p>
          <a:p>
            <a:pPr marL="171450" indent="-171450">
              <a:buFont typeface="Arial" pitchFamily="34" charset="0"/>
              <a:buChar char="•"/>
            </a:pPr>
            <a:r>
              <a:rPr lang="fr-CA" dirty="0" smtClean="0"/>
              <a:t>Préparer la mise en œuvre des actions choisies dans le plan d’action BNQ 21000;</a:t>
            </a:r>
          </a:p>
          <a:p>
            <a:pPr marL="171450" indent="-171450">
              <a:buFont typeface="Arial" pitchFamily="34" charset="0"/>
              <a:buChar char="•"/>
            </a:pPr>
            <a:r>
              <a:rPr lang="fr-CA" dirty="0" smtClean="0"/>
              <a:t>Mettre en œuvre les actions; </a:t>
            </a:r>
          </a:p>
          <a:p>
            <a:pPr marL="171450" indent="-171450">
              <a:buFont typeface="Arial" pitchFamily="34" charset="0"/>
              <a:buChar char="•"/>
            </a:pPr>
            <a:r>
              <a:rPr lang="fr-CA" dirty="0" smtClean="0"/>
              <a:t>Favoriser la participation et la mobilisation des employés; </a:t>
            </a:r>
          </a:p>
          <a:p>
            <a:pPr marL="171450" indent="-171450">
              <a:buFont typeface="Arial" pitchFamily="34" charset="0"/>
              <a:buChar char="•"/>
            </a:pPr>
            <a:r>
              <a:rPr lang="fr-CA" dirty="0" smtClean="0"/>
              <a:t>Constater les résultats et ajuster, au besoin;</a:t>
            </a:r>
          </a:p>
          <a:p>
            <a:pPr marL="171450" indent="-171450">
              <a:buFont typeface="Arial" pitchFamily="34" charset="0"/>
              <a:buChar char="•"/>
            </a:pPr>
            <a:r>
              <a:rPr lang="fr-CA" dirty="0" smtClean="0"/>
              <a:t>Faire le bilan des résultats pour recommencer la roue de la </a:t>
            </a:r>
            <a:r>
              <a:rPr lang="fr-CA" dirty="0"/>
              <a:t>D</a:t>
            </a:r>
            <a:r>
              <a:rPr lang="fr-CA" dirty="0" smtClean="0"/>
              <a:t>émarche BNQ 21000 (rétroaction).</a:t>
            </a:r>
          </a:p>
          <a:p>
            <a:pPr marL="171450" indent="-171450">
              <a:buFont typeface="Arial" pitchFamily="34" charset="0"/>
              <a:buChar char="•"/>
            </a:pPr>
            <a:endParaRPr lang="fr-CA" dirty="0"/>
          </a:p>
          <a:p>
            <a:r>
              <a:rPr lang="fr-CA" dirty="0" smtClean="0"/>
              <a:t>Cette </a:t>
            </a:r>
            <a:r>
              <a:rPr lang="fr-CA" dirty="0"/>
              <a:t>étape est coordonnée par le responsable </a:t>
            </a:r>
            <a:r>
              <a:rPr lang="fr-CA" dirty="0" smtClean="0"/>
              <a:t>de </a:t>
            </a:r>
            <a:r>
              <a:rPr lang="fr-CA" dirty="0"/>
              <a:t>la </a:t>
            </a:r>
            <a:r>
              <a:rPr lang="fr-CA" dirty="0" smtClean="0"/>
              <a:t>Démarche </a:t>
            </a:r>
            <a:r>
              <a:rPr lang="fr-CA" dirty="0"/>
              <a:t>BNQ 21000 à </a:t>
            </a:r>
            <a:r>
              <a:rPr lang="fr-CA" dirty="0" smtClean="0"/>
              <a:t>l’interne </a:t>
            </a:r>
            <a:r>
              <a:rPr lang="fr-CA" dirty="0"/>
              <a:t>avec l’aide des ressources responsables des </a:t>
            </a:r>
            <a:r>
              <a:rPr lang="fr-CA" dirty="0" smtClean="0"/>
              <a:t>communications, des membres du comité de développement durable et de toutes les ressources impliquées qui assurent la mise en œuvre des actions.</a:t>
            </a:r>
            <a:r>
              <a:rPr lang="fr-CA" dirty="0"/>
              <a:t> </a:t>
            </a:r>
            <a:endParaRPr lang="fr-CA" dirty="0" smtClean="0"/>
          </a:p>
          <a:p>
            <a:endParaRPr lang="fr-CA" dirty="0"/>
          </a:p>
          <a:p>
            <a:r>
              <a:rPr lang="fr-CA" dirty="0" smtClean="0"/>
              <a:t>7.1  ̶  Mettre en place l’encadrement approprié</a:t>
            </a:r>
          </a:p>
          <a:p>
            <a:r>
              <a:rPr lang="fr-CA" dirty="0" smtClean="0"/>
              <a:t>Proposer les conditions de succès pour assurer la bonne marche de la mise en œuvre des actions.</a:t>
            </a:r>
          </a:p>
          <a:p>
            <a:endParaRPr lang="fr-CA" dirty="0"/>
          </a:p>
          <a:p>
            <a:r>
              <a:rPr lang="fr-CA" dirty="0" smtClean="0"/>
              <a:t>7.2  ̶  Communiquer l’évolution des résultats</a:t>
            </a:r>
          </a:p>
          <a:p>
            <a:r>
              <a:rPr lang="fr-CA" dirty="0" smtClean="0"/>
              <a:t>Mettre en place des mécanismes pour communiquer, sur une base régulière, les renseignements sur l’évolution des résultats pour chacune des actions choisies dans le plan d’action BNQ 21000.</a:t>
            </a:r>
          </a:p>
          <a:p>
            <a:endParaRPr lang="fr-CA" dirty="0"/>
          </a:p>
          <a:p>
            <a:r>
              <a:rPr lang="fr-CA" dirty="0" smtClean="0"/>
              <a:t>7.3  ̶  Faire le bilan des résultats obtenus</a:t>
            </a:r>
          </a:p>
          <a:p>
            <a:r>
              <a:rPr lang="fr-CA" dirty="0" smtClean="0"/>
              <a:t>Après 15 mois</a:t>
            </a:r>
            <a:r>
              <a:rPr lang="fr-CA" dirty="0"/>
              <a:t>, soit à la fin du cycle de la </a:t>
            </a:r>
            <a:r>
              <a:rPr lang="fr-CA" dirty="0" smtClean="0"/>
              <a:t>Démarche </a:t>
            </a:r>
            <a:r>
              <a:rPr lang="fr-CA" dirty="0"/>
              <a:t>BNQ 21000, réaliser un exercice sur le constat de l’atteinte des résultats en fonction </a:t>
            </a:r>
            <a:r>
              <a:rPr lang="fr-CA" dirty="0" smtClean="0"/>
              <a:t>des </a:t>
            </a:r>
            <a:r>
              <a:rPr lang="fr-CA" dirty="0"/>
              <a:t>objectifs fixés et des </a:t>
            </a:r>
            <a:r>
              <a:rPr lang="fr-CA" dirty="0" smtClean="0"/>
              <a:t>effets </a:t>
            </a:r>
            <a:r>
              <a:rPr lang="fr-CA" dirty="0"/>
              <a:t>significatifs </a:t>
            </a:r>
            <a:r>
              <a:rPr lang="fr-CA" dirty="0" smtClean="0"/>
              <a:t>à la suite de </a:t>
            </a:r>
            <a:r>
              <a:rPr lang="fr-CA" dirty="0"/>
              <a:t>l’implantation de la Démarche BNQ </a:t>
            </a:r>
            <a:r>
              <a:rPr lang="fr-CA" dirty="0" smtClean="0"/>
              <a:t>21000. Reprendre </a:t>
            </a:r>
            <a:r>
              <a:rPr lang="fr-CA" dirty="0"/>
              <a:t>la boucle de la </a:t>
            </a:r>
            <a:r>
              <a:rPr lang="fr-CA" dirty="0" smtClean="0"/>
              <a:t>Démarche </a:t>
            </a:r>
            <a:r>
              <a:rPr lang="fr-CA" dirty="0"/>
              <a:t>BNQ 21000 et poursuivre la progression </a:t>
            </a:r>
            <a:r>
              <a:rPr lang="fr-CA" dirty="0" smtClean="0"/>
              <a:t>et </a:t>
            </a:r>
            <a:r>
              <a:rPr lang="fr-CA" dirty="0"/>
              <a:t>l’implantation d’une culture de développement durable au sein de l’organisation par la mise en œuvre de </a:t>
            </a:r>
            <a:r>
              <a:rPr lang="fr-CA" dirty="0" smtClean="0"/>
              <a:t>pratiques </a:t>
            </a:r>
            <a:r>
              <a:rPr lang="fr-CA" dirty="0"/>
              <a:t>de développement </a:t>
            </a:r>
            <a:r>
              <a:rPr lang="fr-CA" dirty="0" smtClean="0"/>
              <a:t>durable. Voir </a:t>
            </a:r>
            <a:r>
              <a:rPr lang="fr-CA" dirty="0"/>
              <a:t>la partie des pistes de </a:t>
            </a:r>
            <a:r>
              <a:rPr lang="fr-CA" dirty="0" smtClean="0"/>
              <a:t>solutions potentielles </a:t>
            </a:r>
            <a:r>
              <a:rPr lang="fr-CA" dirty="0"/>
              <a:t>proposées dans le rapport diagnostic </a:t>
            </a:r>
            <a:r>
              <a:rPr lang="fr-CA" dirty="0" smtClean="0"/>
              <a:t>(activité 3.3 </a:t>
            </a:r>
            <a:r>
              <a:rPr lang="fr-CA" dirty="0"/>
              <a:t>– Constater les faits saillants de votre analyse) pour guide l’organisation dans le choix des nouvelles actions à mettre en œuvre, le cas échéant.</a:t>
            </a:r>
          </a:p>
          <a:p>
            <a:endParaRPr lang="fr-CA" dirty="0" smtClean="0"/>
          </a:p>
          <a:p>
            <a:endParaRPr lang="fr-CA" dirty="0" smtClean="0"/>
          </a:p>
          <a:p>
            <a:endParaRPr lang="fr-CA" dirty="0" smtClean="0"/>
          </a:p>
          <a:p>
            <a:endParaRPr lang="fr-CA" dirty="0" smtClean="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39</a:t>
            </a:fld>
            <a:endParaRPr lang="fr-CA"/>
          </a:p>
        </p:txBody>
      </p:sp>
    </p:spTree>
    <p:extLst>
      <p:ext uri="{BB962C8B-B14F-4D97-AF65-F5344CB8AC3E}">
        <p14:creationId xmlns:p14="http://schemas.microsoft.com/office/powerpoint/2010/main" val="407452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4</a:t>
            </a:fld>
            <a:endParaRPr lang="fr-CA"/>
          </a:p>
        </p:txBody>
      </p:sp>
    </p:spTree>
    <p:extLst>
      <p:ext uri="{BB962C8B-B14F-4D97-AF65-F5344CB8AC3E}">
        <p14:creationId xmlns:p14="http://schemas.microsoft.com/office/powerpoint/2010/main" val="128713199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40</a:t>
            </a:fld>
            <a:endParaRPr lang="fr-CA"/>
          </a:p>
        </p:txBody>
      </p:sp>
    </p:spTree>
    <p:extLst>
      <p:ext uri="{BB962C8B-B14F-4D97-AF65-F5344CB8AC3E}">
        <p14:creationId xmlns:p14="http://schemas.microsoft.com/office/powerpoint/2010/main" val="293241691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41</a:t>
            </a:fld>
            <a:endParaRPr lang="fr-CA"/>
          </a:p>
        </p:txBody>
      </p:sp>
    </p:spTree>
    <p:extLst>
      <p:ext uri="{BB962C8B-B14F-4D97-AF65-F5344CB8AC3E}">
        <p14:creationId xmlns:p14="http://schemas.microsoft.com/office/powerpoint/2010/main" val="396263093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a:t>Le responsable BNQ 21000 détient des outils pour réaliser un accompagnement adéquat au sein de l’organisation tout au cours de l’implantation de la Démarche BNQ 21000. Ces activités se tiennent en parallèle des sept étapes à réaliser dans le cadre de la Démarche BNQ 21000.  </a:t>
            </a:r>
          </a:p>
          <a:p>
            <a:endParaRPr lang="fr-CA" dirty="0"/>
          </a:p>
          <a:p>
            <a:r>
              <a:rPr lang="fr-CA" dirty="0"/>
              <a:t>De plus, le responsable BNQ 21000 se verra proposer des façons de faire pour favoriser et maintenir le dialogue avec ses différentes parties prenantes. </a:t>
            </a:r>
          </a:p>
          <a:p>
            <a:endParaRPr lang="fr-CA" dirty="0"/>
          </a:p>
          <a:p>
            <a:r>
              <a:rPr lang="fr-CA" dirty="0"/>
              <a:t>Quand utiliser et mettre en œuvre ces activités durant le déroulement de la Démarche BNQ 21000? Voici quelques pistes pour éclairer le responsable BNQ 21000. Les outils d’encadrement ont été élaborés pour soutenir l’implantation de la démarche BNQ 21000 et maintenir l’ancrage d’une culture de développement durable. Les outils seront utilisés selon le contexte, il est possible que l’organisation décide de proposer les activités à une autre étape que celle proposée. Voir à adapter l’outil, au besoin, et à bien évaluer les conséquences de déplacer l’outil à une autre étape.</a:t>
            </a:r>
          </a:p>
          <a:p>
            <a:endParaRPr lang="fr-CA" dirty="0" smtClean="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42</a:t>
            </a:fld>
            <a:endParaRPr lang="fr-CA"/>
          </a:p>
        </p:txBody>
      </p:sp>
    </p:spTree>
    <p:extLst>
      <p:ext uri="{BB962C8B-B14F-4D97-AF65-F5344CB8AC3E}">
        <p14:creationId xmlns:p14="http://schemas.microsoft.com/office/powerpoint/2010/main" val="415307901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smtClean="0"/>
              <a:t>Le responsable BNQ 21000 doit lire attentivement les consignes pour faciliter son travail. Il doit ensuite </a:t>
            </a:r>
            <a:r>
              <a:rPr lang="fr-CA" dirty="0"/>
              <a:t>e</a:t>
            </a:r>
            <a:r>
              <a:rPr lang="fr-CA" dirty="0" smtClean="0"/>
              <a:t>n discuter avec les membres de la haute direction pour s’assurer de leur appui.</a:t>
            </a:r>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43</a:t>
            </a:fld>
            <a:endParaRPr lang="fr-CA"/>
          </a:p>
        </p:txBody>
      </p:sp>
    </p:spTree>
    <p:extLst>
      <p:ext uri="{BB962C8B-B14F-4D97-AF65-F5344CB8AC3E}">
        <p14:creationId xmlns:p14="http://schemas.microsoft.com/office/powerpoint/2010/main" val="381928961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44</a:t>
            </a:fld>
            <a:endParaRPr lang="fr-CA"/>
          </a:p>
        </p:txBody>
      </p:sp>
    </p:spTree>
    <p:extLst>
      <p:ext uri="{BB962C8B-B14F-4D97-AF65-F5344CB8AC3E}">
        <p14:creationId xmlns:p14="http://schemas.microsoft.com/office/powerpoint/2010/main" val="294068848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fontScale="92500"/>
          </a:bodyPr>
          <a:lstStyle/>
          <a:p>
            <a:pPr lvl="0"/>
            <a:r>
              <a:rPr lang="fr-CA" dirty="0" smtClean="0"/>
              <a:t>Le détail des différents comités présentés:</a:t>
            </a:r>
          </a:p>
          <a:p>
            <a:pPr lvl="0"/>
            <a:r>
              <a:rPr lang="fr-CA" dirty="0" smtClean="0"/>
              <a:t>Comité </a:t>
            </a:r>
            <a:r>
              <a:rPr lang="fr-CA" dirty="0"/>
              <a:t>consultatif sur le développement durable : Ce comité pourrait avoir comme mandat de conseiller l’organisation sur l’intégration des préoccupations et des attentes de la société québécoise en matière de développement durable.  Il est composé de parties prenantes externes provenant de différents horizons et de représentants de l’organisation.</a:t>
            </a:r>
          </a:p>
          <a:p>
            <a:pPr lvl="0"/>
            <a:r>
              <a:rPr lang="fr-CA" dirty="0"/>
              <a:t>Comité d’échanges et d’information : Ce comité, formé des principaux intervenants de différents secteurs d’activités, pourrait accompagner l’organisation dans la réalisation de ses projets, favorisant la prise en compte des préoccupations locales.</a:t>
            </a:r>
          </a:p>
          <a:p>
            <a:pPr lvl="0"/>
            <a:r>
              <a:rPr lang="fr-CA" dirty="0"/>
              <a:t>Comités consultatifs communautaires : Si l’organisation possède plusieurs installations dans différentes régions du Québec, un comité communautaire pourrait être créé dans toutes ses installations afin d’assurer un lien direct avec les principaux intervenants communautaires des secteurs économique, environnemental, scolaire, agricole, politique et de la Santé.</a:t>
            </a:r>
          </a:p>
          <a:p>
            <a:pPr lvl="0"/>
            <a:r>
              <a:rPr lang="fr-CA" dirty="0"/>
              <a:t>Comité multipartite sur un enjeu particulier : Un comité pourrait être formé pour accompagner l’organisation à progresser sur cet enjeu.  Le comité fait des recommandations et suit la progression des initiatives relatives à cet enjeu.  Ce comité pourra être formé d’experts, de représentants des travailleurs et de membres de la direction.</a:t>
            </a:r>
          </a:p>
          <a:p>
            <a:pPr lvl="0"/>
            <a:r>
              <a:rPr lang="fr-CA" dirty="0"/>
              <a:t>Table d’échange avec une partie prenante spécifique : Ce lieu de rencontre permet d’échanger sur des sujets d’intérêt commun et de se doter d’un flux continu d’information sur des sujets qui concernent les préoccupations et les interrogations de la partie prenante.  Par exemple, la partie prenante pourrait être « les citoyens avoisinants », un groupe de pression tel Green </a:t>
            </a:r>
            <a:r>
              <a:rPr lang="fr-CA" dirty="0" err="1"/>
              <a:t>Peace</a:t>
            </a:r>
            <a:r>
              <a:rPr lang="fr-CA" dirty="0"/>
              <a:t>, l’Union des producteurs agricoles (UPA), l’Ordre des Ingénieurs du Québec, etc.</a:t>
            </a:r>
          </a:p>
          <a:p>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45</a:t>
            </a:fld>
            <a:endParaRPr lang="fr-CA"/>
          </a:p>
        </p:txBody>
      </p:sp>
    </p:spTree>
    <p:extLst>
      <p:ext uri="{BB962C8B-B14F-4D97-AF65-F5344CB8AC3E}">
        <p14:creationId xmlns:p14="http://schemas.microsoft.com/office/powerpoint/2010/main" val="285336987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46</a:t>
            </a:fld>
            <a:endParaRPr lang="fr-CA"/>
          </a:p>
        </p:txBody>
      </p:sp>
    </p:spTree>
    <p:extLst>
      <p:ext uri="{BB962C8B-B14F-4D97-AF65-F5344CB8AC3E}">
        <p14:creationId xmlns:p14="http://schemas.microsoft.com/office/powerpoint/2010/main" val="226220338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47</a:t>
            </a:fld>
            <a:endParaRPr lang="fr-CA"/>
          </a:p>
        </p:txBody>
      </p:sp>
    </p:spTree>
    <p:extLst>
      <p:ext uri="{BB962C8B-B14F-4D97-AF65-F5344CB8AC3E}">
        <p14:creationId xmlns:p14="http://schemas.microsoft.com/office/powerpoint/2010/main" val="115379692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48</a:t>
            </a:fld>
            <a:endParaRPr lang="fr-CA"/>
          </a:p>
        </p:txBody>
      </p:sp>
    </p:spTree>
    <p:extLst>
      <p:ext uri="{BB962C8B-B14F-4D97-AF65-F5344CB8AC3E}">
        <p14:creationId xmlns:p14="http://schemas.microsoft.com/office/powerpoint/2010/main" val="296841194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49</a:t>
            </a:fld>
            <a:endParaRPr lang="fr-CA"/>
          </a:p>
        </p:txBody>
      </p:sp>
    </p:spTree>
    <p:extLst>
      <p:ext uri="{BB962C8B-B14F-4D97-AF65-F5344CB8AC3E}">
        <p14:creationId xmlns:p14="http://schemas.microsoft.com/office/powerpoint/2010/main" val="42660251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5</a:t>
            </a:fld>
            <a:endParaRPr lang="fr-CA"/>
          </a:p>
        </p:txBody>
      </p:sp>
    </p:spTree>
    <p:extLst>
      <p:ext uri="{BB962C8B-B14F-4D97-AF65-F5344CB8AC3E}">
        <p14:creationId xmlns:p14="http://schemas.microsoft.com/office/powerpoint/2010/main" val="133396146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smtClean="0"/>
              <a:t>Cet atelier sera disponible lors de la prochaine mise à jour</a:t>
            </a:r>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50</a:t>
            </a:fld>
            <a:endParaRPr lang="fr-CA"/>
          </a:p>
        </p:txBody>
      </p:sp>
    </p:spTree>
    <p:extLst>
      <p:ext uri="{BB962C8B-B14F-4D97-AF65-F5344CB8AC3E}">
        <p14:creationId xmlns:p14="http://schemas.microsoft.com/office/powerpoint/2010/main" val="102000625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51</a:t>
            </a:fld>
            <a:endParaRPr lang="fr-CA"/>
          </a:p>
        </p:txBody>
      </p:sp>
    </p:spTree>
    <p:extLst>
      <p:ext uri="{BB962C8B-B14F-4D97-AF65-F5344CB8AC3E}">
        <p14:creationId xmlns:p14="http://schemas.microsoft.com/office/powerpoint/2010/main" val="34789082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6</a:t>
            </a:fld>
            <a:endParaRPr lang="fr-CA"/>
          </a:p>
        </p:txBody>
      </p:sp>
    </p:spTree>
    <p:extLst>
      <p:ext uri="{BB962C8B-B14F-4D97-AF65-F5344CB8AC3E}">
        <p14:creationId xmlns:p14="http://schemas.microsoft.com/office/powerpoint/2010/main" val="13525267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7</a:t>
            </a:fld>
            <a:endParaRPr lang="fr-CA"/>
          </a:p>
        </p:txBody>
      </p:sp>
    </p:spTree>
    <p:extLst>
      <p:ext uri="{BB962C8B-B14F-4D97-AF65-F5344CB8AC3E}">
        <p14:creationId xmlns:p14="http://schemas.microsoft.com/office/powerpoint/2010/main" val="37255566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8</a:t>
            </a:fld>
            <a:endParaRPr lang="fr-CA"/>
          </a:p>
        </p:txBody>
      </p:sp>
    </p:spTree>
    <p:extLst>
      <p:ext uri="{BB962C8B-B14F-4D97-AF65-F5344CB8AC3E}">
        <p14:creationId xmlns:p14="http://schemas.microsoft.com/office/powerpoint/2010/main" val="22138941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9</a:t>
            </a:fld>
            <a:endParaRPr lang="fr-CA"/>
          </a:p>
        </p:txBody>
      </p:sp>
    </p:spTree>
    <p:extLst>
      <p:ext uri="{BB962C8B-B14F-4D97-AF65-F5344CB8AC3E}">
        <p14:creationId xmlns:p14="http://schemas.microsoft.com/office/powerpoint/2010/main" val="213688369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9.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6.png"/><Relationship Id="rId7" Type="http://schemas.openxmlformats.org/officeDocument/2006/relationships/image" Target="../media/image8.png"/><Relationship Id="rId2" Type="http://schemas.openxmlformats.org/officeDocument/2006/relationships/image" Target="../media/image20.jpe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8.pn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6.png"/><Relationship Id="rId7" Type="http://schemas.openxmlformats.org/officeDocument/2006/relationships/image" Target="../media/image8.png"/><Relationship Id="rId2" Type="http://schemas.openxmlformats.org/officeDocument/2006/relationships/image" Target="../media/image20.jpe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8.png"/></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6.png"/><Relationship Id="rId7" Type="http://schemas.openxmlformats.org/officeDocument/2006/relationships/image" Target="../media/image8.png"/><Relationship Id="rId2" Type="http://schemas.openxmlformats.org/officeDocument/2006/relationships/image" Target="../media/image20.jpe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8.png"/></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6.png"/><Relationship Id="rId7" Type="http://schemas.openxmlformats.org/officeDocument/2006/relationships/image" Target="../media/image8.png"/><Relationship Id="rId2" Type="http://schemas.openxmlformats.org/officeDocument/2006/relationships/image" Target="../media/image20.jpe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8.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8.png"/><Relationship Id="rId1" Type="http://schemas.openxmlformats.org/officeDocument/2006/relationships/slideMaster" Target="../slideMasters/slideMaster1.xml"/><Relationship Id="rId4" Type="http://schemas.openxmlformats.org/officeDocument/2006/relationships/image" Target="../media/image22.png"/></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1.png"/><Relationship Id="rId7"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7.png"/><Relationship Id="rId4" Type="http://schemas.openxmlformats.org/officeDocument/2006/relationships/image" Target="../media/image22.png"/></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1.png"/><Relationship Id="rId7"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7.png"/><Relationship Id="rId4" Type="http://schemas.openxmlformats.org/officeDocument/2006/relationships/image" Target="../media/image22.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8.png"/><Relationship Id="rId1" Type="http://schemas.openxmlformats.org/officeDocument/2006/relationships/slideMaster" Target="../slideMasters/slideMaster1.xml"/><Relationship Id="rId4" Type="http://schemas.openxmlformats.org/officeDocument/2006/relationships/image" Target="../media/image22.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8.png"/><Relationship Id="rId1" Type="http://schemas.openxmlformats.org/officeDocument/2006/relationships/slideMaster" Target="../slideMasters/slideMaster1.xml"/><Relationship Id="rId4" Type="http://schemas.openxmlformats.org/officeDocument/2006/relationships/image" Target="../media/image22.png"/></Relationships>
</file>

<file path=ppt/slideLayouts/_rels/slideLayout27.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1.png"/><Relationship Id="rId7"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7.png"/><Relationship Id="rId4" Type="http://schemas.openxmlformats.org/officeDocument/2006/relationships/image" Target="../media/image22.png"/></Relationships>
</file>

<file path=ppt/slideLayouts/_rels/slideLayout28.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1.png"/><Relationship Id="rId7"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7.png"/><Relationship Id="rId4" Type="http://schemas.openxmlformats.org/officeDocument/2006/relationships/image" Target="../media/image22.png"/></Relationships>
</file>

<file path=ppt/slideLayouts/_rels/slideLayout29.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8.png"/><Relationship Id="rId7" Type="http://schemas.openxmlformats.org/officeDocument/2006/relationships/image" Target="../media/image8.png"/><Relationship Id="rId2" Type="http://schemas.openxmlformats.org/officeDocument/2006/relationships/image" Target="../media/image21.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7.png"/><Relationship Id="rId4" Type="http://schemas.openxmlformats.org/officeDocument/2006/relationships/image" Target="../media/image2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4.png"/></Relationships>
</file>

<file path=ppt/slideLayouts/_rels/slideLayout30.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8.png"/><Relationship Id="rId7" Type="http://schemas.openxmlformats.org/officeDocument/2006/relationships/image" Target="../media/image8.png"/><Relationship Id="rId2" Type="http://schemas.openxmlformats.org/officeDocument/2006/relationships/image" Target="../media/image21.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7.png"/><Relationship Id="rId4" Type="http://schemas.openxmlformats.org/officeDocument/2006/relationships/image" Target="../media/image22.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1.png"/><Relationship Id="rId1" Type="http://schemas.openxmlformats.org/officeDocument/2006/relationships/slideMaster" Target="../slideMasters/slideMaster1.xml"/><Relationship Id="rId4" Type="http://schemas.openxmlformats.org/officeDocument/2006/relationships/image" Target="../media/image22.png"/></Relationships>
</file>

<file path=ppt/slideLayouts/_rels/slideLayout3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3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1.png"/><Relationship Id="rId7"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7.png"/><Relationship Id="rId4" Type="http://schemas.openxmlformats.org/officeDocument/2006/relationships/image" Target="../media/image22.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Master" Target="../slideMasters/slideMaster1.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1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jpeg"/><Relationship Id="rId1" Type="http://schemas.openxmlformats.org/officeDocument/2006/relationships/slideMaster" Target="../slideMasters/slideMaster1.xml"/><Relationship Id="rId4" Type="http://schemas.openxmlformats.org/officeDocument/2006/relationships/image" Target="../media/image15.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5" name="Picture 1" descr="THEME BNQ.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2" descr="Bande roug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1438" y="0"/>
            <a:ext cx="3413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ctrTitle"/>
          </p:nvPr>
        </p:nvSpPr>
        <p:spPr>
          <a:xfrm>
            <a:off x="5500694" y="928670"/>
            <a:ext cx="3100382" cy="2500329"/>
          </a:xfrm>
          <a:prstGeom prst="rect">
            <a:avLst/>
          </a:prstGeom>
        </p:spPr>
        <p:txBody>
          <a:bodyPr/>
          <a:lstStyle>
            <a:lvl1pPr algn="r">
              <a:lnSpc>
                <a:spcPts val="4200"/>
              </a:lnSpc>
              <a:defRPr sz="4000">
                <a:solidFill>
                  <a:schemeClr val="tx1">
                    <a:lumMod val="65000"/>
                    <a:lumOff val="35000"/>
                  </a:schemeClr>
                </a:solidFill>
                <a:latin typeface="Arial" pitchFamily="34" charset="0"/>
                <a:cs typeface="Arial" pitchFamily="34" charset="0"/>
              </a:defRPr>
            </a:lvl1pPr>
          </a:lstStyle>
          <a:p>
            <a:r>
              <a:rPr lang="en-US" smtClean="0"/>
              <a:t>Click to edit Master title style</a:t>
            </a:r>
            <a:endParaRPr lang="fr-CA" dirty="0"/>
          </a:p>
        </p:txBody>
      </p:sp>
      <p:sp>
        <p:nvSpPr>
          <p:cNvPr id="10" name="Espace réservé pour une image  9"/>
          <p:cNvSpPr>
            <a:spLocks noGrp="1"/>
          </p:cNvSpPr>
          <p:nvPr>
            <p:ph type="pic" sz="quarter" idx="10"/>
          </p:nvPr>
        </p:nvSpPr>
        <p:spPr>
          <a:xfrm>
            <a:off x="6215074" y="5786454"/>
            <a:ext cx="2428892" cy="714358"/>
          </a:xfrm>
          <a:prstGeom prst="rect">
            <a:avLst/>
          </a:prstGeom>
        </p:spPr>
        <p:txBody>
          <a:bodyPr/>
          <a:lstStyle>
            <a:lvl1pPr>
              <a:defRPr/>
            </a:lvl1pPr>
          </a:lstStyle>
          <a:p>
            <a:pPr lvl="0"/>
            <a:r>
              <a:rPr lang="en-US" noProof="0" smtClean="0"/>
              <a:t>Click icon to add picture</a:t>
            </a:r>
            <a:endParaRPr lang="fr-CA" noProof="0" dirty="0"/>
          </a:p>
        </p:txBody>
      </p:sp>
      <p:sp>
        <p:nvSpPr>
          <p:cNvPr id="12" name="Espace réservé du texte 11"/>
          <p:cNvSpPr>
            <a:spLocks noGrp="1"/>
          </p:cNvSpPr>
          <p:nvPr>
            <p:ph type="body" sz="quarter" idx="11"/>
          </p:nvPr>
        </p:nvSpPr>
        <p:spPr>
          <a:xfrm>
            <a:off x="1928823" y="5786459"/>
            <a:ext cx="4071937" cy="642937"/>
          </a:xfrm>
          <a:prstGeom prst="rect">
            <a:avLst/>
          </a:prstGeom>
        </p:spPr>
        <p:txBody>
          <a:bodyPr anchor="t"/>
          <a:lstStyle>
            <a:lvl1pPr algn="r">
              <a:lnSpc>
                <a:spcPts val="3000"/>
              </a:lnSpc>
              <a:spcAft>
                <a:spcPts val="0"/>
              </a:spcAft>
              <a:defRPr sz="1800">
                <a:solidFill>
                  <a:schemeClr val="tx1">
                    <a:lumMod val="65000"/>
                    <a:lumOff val="35000"/>
                  </a:schemeClr>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39501314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VERT_titre 2 lignes_citation/image">
    <p:spTree>
      <p:nvGrpSpPr>
        <p:cNvPr id="1" name=""/>
        <p:cNvGrpSpPr/>
        <p:nvPr/>
      </p:nvGrpSpPr>
      <p:grpSpPr>
        <a:xfrm>
          <a:off x="0" y="0"/>
          <a:ext cx="0" cy="0"/>
          <a:chOff x="0" y="0"/>
          <a:chExt cx="0" cy="0"/>
        </a:xfrm>
      </p:grpSpPr>
      <p:pic>
        <p:nvPicPr>
          <p:cNvPr id="6" name="Image 7" descr="Bande verte.png"/>
          <p:cNvPicPr>
            <a:picLocks noChangeAspect="1"/>
          </p:cNvPicPr>
          <p:nvPr userDrawn="1"/>
        </p:nvPicPr>
        <p:blipFill>
          <a:blip r:embed="rId2">
            <a:extLst>
              <a:ext uri="{28A0092B-C50C-407E-A947-70E740481C1C}">
                <a14:useLocalDpi xmlns:a14="http://schemas.microsoft.com/office/drawing/2010/main" val="0"/>
              </a:ext>
            </a:extLst>
          </a:blip>
          <a:srcRect l="9" t="19791" r="-4642"/>
          <a:stretch>
            <a:fillRect/>
          </a:stretch>
        </p:blipFill>
        <p:spPr bwMode="auto">
          <a:xfrm>
            <a:off x="0" y="1357313"/>
            <a:ext cx="357188" cy="550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2" descr="ligne vert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357313"/>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8"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Espace réservé pour une image  17"/>
          <p:cNvSpPr>
            <a:spLocks noGrp="1"/>
          </p:cNvSpPr>
          <p:nvPr>
            <p:ph type="pic" sz="quarter" idx="13"/>
          </p:nvPr>
        </p:nvSpPr>
        <p:spPr>
          <a:xfrm>
            <a:off x="0" y="4357694"/>
            <a:ext cx="3214678" cy="2500306"/>
          </a:xfrm>
          <a:prstGeom prst="rect">
            <a:avLst/>
          </a:prstGeom>
        </p:spPr>
        <p:txBody>
          <a:bodyPr rtlCol="0">
            <a:normAutofit/>
          </a:bodyPr>
          <a:lstStyle/>
          <a:p>
            <a:pPr lvl="0"/>
            <a:endParaRPr lang="fr-CA" noProof="0" dirty="0" smtClean="0"/>
          </a:p>
        </p:txBody>
      </p:sp>
      <p:sp>
        <p:nvSpPr>
          <p:cNvPr id="11" name="Espace réservé du texte 10"/>
          <p:cNvSpPr>
            <a:spLocks noGrp="1"/>
          </p:cNvSpPr>
          <p:nvPr>
            <p:ph type="body" sz="quarter" idx="15"/>
          </p:nvPr>
        </p:nvSpPr>
        <p:spPr>
          <a:xfrm>
            <a:off x="928688" y="3857628"/>
            <a:ext cx="7858125" cy="714384"/>
          </a:xfrm>
          <a:prstGeom prst="rect">
            <a:avLst/>
          </a:prstGeom>
        </p:spPr>
        <p:txBody>
          <a:bodyPr/>
          <a:lstStyle>
            <a:lvl1pPr marL="0" indent="0">
              <a:lnSpc>
                <a:spcPts val="1900"/>
              </a:lnSpc>
              <a:buNone/>
              <a:defRPr sz="1600" b="1">
                <a:solidFill>
                  <a:schemeClr val="tx1">
                    <a:lumMod val="65000"/>
                    <a:lumOff val="35000"/>
                  </a:schemeClr>
                </a:solidFill>
                <a:latin typeface="Arial" pitchFamily="34" charset="0"/>
                <a:cs typeface="Arial" pitchFamily="34" charset="0"/>
              </a:defRPr>
            </a:lvl1pPr>
          </a:lstStyle>
          <a:p>
            <a:pPr lvl="0"/>
            <a:r>
              <a:rPr lang="fr-FR" smtClean="0"/>
              <a:t>Cliquez pour modifier les styles du texte du masque</a:t>
            </a:r>
          </a:p>
        </p:txBody>
      </p:sp>
      <p:sp>
        <p:nvSpPr>
          <p:cNvPr id="2" name="Titre 1"/>
          <p:cNvSpPr>
            <a:spLocks noGrp="1"/>
          </p:cNvSpPr>
          <p:nvPr>
            <p:ph type="title"/>
          </p:nvPr>
        </p:nvSpPr>
        <p:spPr>
          <a:xfrm>
            <a:off x="928662" y="214290"/>
            <a:ext cx="7786742" cy="1071570"/>
          </a:xfrm>
          <a:prstGeom prst="rect">
            <a:avLst/>
          </a:prstGeom>
        </p:spPr>
        <p:txBody>
          <a:bodyPr>
            <a:normAutofit/>
          </a:bodyPr>
          <a:lstStyle>
            <a:lvl1pPr marL="0" indent="0" algn="l" defTabSz="900000">
              <a:lnSpc>
                <a:spcPts val="3400"/>
              </a:lnSpc>
              <a:tabLst>
                <a:tab pos="900000" algn="l"/>
              </a:tabLst>
              <a:defRPr sz="2800" b="1">
                <a:solidFill>
                  <a:srgbClr val="009A00"/>
                </a:solidFill>
                <a:latin typeface="Arial" pitchFamily="34" charset="0"/>
                <a:cs typeface="Arial" pitchFamily="34" charset="0"/>
              </a:defRPr>
            </a:lvl1pPr>
          </a:lstStyle>
          <a:p>
            <a:r>
              <a:rPr lang="fr-FR" dirty="0" smtClean="0"/>
              <a:t>Cliquez pour modifier le style du titre</a:t>
            </a:r>
            <a:endParaRPr lang="fr-CA" dirty="0"/>
          </a:p>
        </p:txBody>
      </p:sp>
      <p:sp>
        <p:nvSpPr>
          <p:cNvPr id="9" name="Espace réservé du texte 8"/>
          <p:cNvSpPr>
            <a:spLocks noGrp="1"/>
          </p:cNvSpPr>
          <p:nvPr>
            <p:ph type="body" sz="quarter" idx="14"/>
          </p:nvPr>
        </p:nvSpPr>
        <p:spPr>
          <a:xfrm>
            <a:off x="928717" y="2000251"/>
            <a:ext cx="7786687" cy="1785940"/>
          </a:xfrm>
          <a:prstGeom prst="rect">
            <a:avLst/>
          </a:prstGeom>
        </p:spPr>
        <p:txBody>
          <a:bodyPr/>
          <a:lstStyle>
            <a:lvl1pPr marL="0" indent="0">
              <a:lnSpc>
                <a:spcPts val="3400"/>
              </a:lnSpc>
              <a:buNone/>
              <a:defRPr sz="2800">
                <a:solidFill>
                  <a:schemeClr val="tx1">
                    <a:lumMod val="65000"/>
                    <a:lumOff val="35000"/>
                  </a:schemeClr>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13407734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VERT_titre 2 lignes_texte">
    <p:spTree>
      <p:nvGrpSpPr>
        <p:cNvPr id="1" name=""/>
        <p:cNvGrpSpPr/>
        <p:nvPr/>
      </p:nvGrpSpPr>
      <p:grpSpPr>
        <a:xfrm>
          <a:off x="0" y="0"/>
          <a:ext cx="0" cy="0"/>
          <a:chOff x="0" y="0"/>
          <a:chExt cx="0" cy="0"/>
        </a:xfrm>
      </p:grpSpPr>
      <p:pic>
        <p:nvPicPr>
          <p:cNvPr id="4" name="Image 7" descr="Bande verte.png"/>
          <p:cNvPicPr>
            <a:picLocks noChangeAspect="1"/>
          </p:cNvPicPr>
          <p:nvPr userDrawn="1"/>
        </p:nvPicPr>
        <p:blipFill>
          <a:blip r:embed="rId2">
            <a:extLst>
              <a:ext uri="{28A0092B-C50C-407E-A947-70E740481C1C}">
                <a14:useLocalDpi xmlns:a14="http://schemas.microsoft.com/office/drawing/2010/main" val="0"/>
              </a:ext>
            </a:extLst>
          </a:blip>
          <a:srcRect l="9" t="19791" r="-4642"/>
          <a:stretch>
            <a:fillRect/>
          </a:stretch>
        </p:blipFill>
        <p:spPr bwMode="auto">
          <a:xfrm>
            <a:off x="0" y="1357313"/>
            <a:ext cx="357188" cy="550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6" descr="ligne vert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357313"/>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1071570"/>
          </a:xfrm>
          <a:prstGeom prst="rect">
            <a:avLst/>
          </a:prstGeom>
        </p:spPr>
        <p:txBody>
          <a:bodyPr>
            <a:normAutofit/>
          </a:bodyPr>
          <a:lstStyle>
            <a:lvl1pPr marL="0" indent="0" algn="l" defTabSz="900000">
              <a:lnSpc>
                <a:spcPts val="3400"/>
              </a:lnSpc>
              <a:tabLst>
                <a:tab pos="900000" algn="l"/>
              </a:tabLst>
              <a:defRPr sz="2800" b="1">
                <a:solidFill>
                  <a:srgbClr val="009A00"/>
                </a:solidFill>
                <a:latin typeface="Arial" pitchFamily="34" charset="0"/>
                <a:cs typeface="Arial" pitchFamily="34" charset="0"/>
              </a:defRPr>
            </a:lvl1pPr>
          </a:lstStyle>
          <a:p>
            <a:r>
              <a:rPr lang="en-US" smtClean="0"/>
              <a:t>Click to edit Master title style</a:t>
            </a:r>
            <a:endParaRPr lang="fr-CA" dirty="0"/>
          </a:p>
        </p:txBody>
      </p:sp>
      <p:sp>
        <p:nvSpPr>
          <p:cNvPr id="12" name="Espace réservé du contenu 13"/>
          <p:cNvSpPr>
            <a:spLocks noGrp="1"/>
          </p:cNvSpPr>
          <p:nvPr>
            <p:ph sz="quarter" idx="14"/>
          </p:nvPr>
        </p:nvSpPr>
        <p:spPr>
          <a:xfrm>
            <a:off x="428596" y="1571625"/>
            <a:ext cx="8286808" cy="3714763"/>
          </a:xfrm>
          <a:prstGeom prst="rect">
            <a:avLst/>
          </a:prstGeom>
        </p:spPr>
        <p:txBody>
          <a:bodyPr>
            <a:normAutofit/>
          </a:bodyPr>
          <a:lstStyle>
            <a:lvl1pPr marL="531813" indent="-531813">
              <a:lnSpc>
                <a:spcPts val="3400"/>
              </a:lnSpc>
              <a:buFontTx/>
              <a:buBlip>
                <a:blip r:embed="rId5"/>
              </a:buBlip>
              <a:defRPr sz="2800">
                <a:solidFill>
                  <a:schemeClr val="tx1">
                    <a:lumMod val="65000"/>
                    <a:lumOff val="35000"/>
                  </a:schemeClr>
                </a:solidFill>
                <a:latin typeface="Arial" pitchFamily="34" charset="0"/>
                <a:cs typeface="Arial" pitchFamily="34" charset="0"/>
              </a:defRPr>
            </a:lvl1pPr>
            <a:lvl2pPr marL="1260475" indent="-536575">
              <a:lnSpc>
                <a:spcPts val="3400"/>
              </a:lnSpc>
              <a:buFontTx/>
              <a:buBlip>
                <a:blip r:embed="rId6"/>
              </a:buBlip>
              <a:defRPr sz="2800">
                <a:solidFill>
                  <a:schemeClr val="tx1">
                    <a:lumMod val="65000"/>
                    <a:lumOff val="35000"/>
                  </a:schemeClr>
                </a:solidFill>
                <a:latin typeface="Arial" pitchFamily="34" charset="0"/>
                <a:cs typeface="Arial" pitchFamily="34" charset="0"/>
              </a:defRPr>
            </a:lvl2pPr>
            <a:lvl3pPr marL="1976438" indent="-528638">
              <a:lnSpc>
                <a:spcPts val="3400"/>
              </a:lnSpc>
              <a:buFontTx/>
              <a:buBlip>
                <a:blip r:embed="rId7"/>
              </a:buBlip>
              <a:defRPr sz="2800">
                <a:solidFill>
                  <a:schemeClr val="tx1">
                    <a:lumMod val="65000"/>
                    <a:lumOff val="35000"/>
                  </a:schemeClr>
                </a:solidFill>
                <a:latin typeface="Arial" pitchFamily="34" charset="0"/>
                <a:cs typeface="Arial" pitchFamily="34" charset="0"/>
              </a:defRPr>
            </a:lvl3pPr>
            <a:lvl4pPr marL="2693988" indent="-534988">
              <a:lnSpc>
                <a:spcPts val="3400"/>
              </a:lnSpc>
              <a:buFontTx/>
              <a:buBlip>
                <a:blip r:embed="rId8"/>
              </a:buBlip>
              <a:defRPr sz="2800">
                <a:solidFill>
                  <a:schemeClr val="tx1">
                    <a:lumMod val="65000"/>
                    <a:lumOff val="35000"/>
                  </a:schemeClr>
                </a:solidFill>
                <a:latin typeface="Arial" pitchFamily="34" charset="0"/>
                <a:cs typeface="Arial" pitchFamily="34" charset="0"/>
              </a:defRPr>
            </a:lvl4pPr>
            <a:lvl5pPr>
              <a:lnSpc>
                <a:spcPts val="3400"/>
              </a:lnSpc>
              <a:defRPr sz="2800">
                <a:solidFill>
                  <a:schemeClr val="tx1">
                    <a:lumMod val="50000"/>
                    <a:lumOff val="50000"/>
                  </a:schemeClr>
                </a:solidFill>
                <a:latin typeface="Arial" pitchFamily="34" charset="0"/>
                <a:cs typeface="Arial" pitchFamily="34" charset="0"/>
              </a:defRPr>
            </a:lvl5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p:txBody>
      </p:sp>
    </p:spTree>
    <p:extLst>
      <p:ext uri="{BB962C8B-B14F-4D97-AF65-F5344CB8AC3E}">
        <p14:creationId xmlns:p14="http://schemas.microsoft.com/office/powerpoint/2010/main" val="29418305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VERT_titre 2 lignes_texte_fond gris">
    <p:spTree>
      <p:nvGrpSpPr>
        <p:cNvPr id="1" name=""/>
        <p:cNvGrpSpPr/>
        <p:nvPr/>
      </p:nvGrpSpPr>
      <p:grpSpPr>
        <a:xfrm>
          <a:off x="0" y="0"/>
          <a:ext cx="0" cy="0"/>
          <a:chOff x="0" y="0"/>
          <a:chExt cx="0" cy="0"/>
        </a:xfrm>
      </p:grpSpPr>
      <p:sp>
        <p:nvSpPr>
          <p:cNvPr id="4" name="Rectangle 3"/>
          <p:cNvSpPr/>
          <p:nvPr userDrawn="1"/>
        </p:nvSpPr>
        <p:spPr>
          <a:xfrm>
            <a:off x="285750" y="2500313"/>
            <a:ext cx="8858250" cy="30003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5" name="Image 7" descr="Bande verte.png"/>
          <p:cNvPicPr>
            <a:picLocks noChangeAspect="1"/>
          </p:cNvPicPr>
          <p:nvPr userDrawn="1"/>
        </p:nvPicPr>
        <p:blipFill>
          <a:blip r:embed="rId2">
            <a:extLst>
              <a:ext uri="{28A0092B-C50C-407E-A947-70E740481C1C}">
                <a14:useLocalDpi xmlns:a14="http://schemas.microsoft.com/office/drawing/2010/main" val="0"/>
              </a:ext>
            </a:extLst>
          </a:blip>
          <a:srcRect l="9" t="19791" r="-4642"/>
          <a:stretch>
            <a:fillRect/>
          </a:stretch>
        </p:blipFill>
        <p:spPr bwMode="auto">
          <a:xfrm>
            <a:off x="0" y="1357313"/>
            <a:ext cx="357188" cy="550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6" descr="ligne vert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357313"/>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8"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1071570"/>
          </a:xfrm>
          <a:prstGeom prst="rect">
            <a:avLst/>
          </a:prstGeom>
        </p:spPr>
        <p:txBody>
          <a:bodyPr>
            <a:normAutofit/>
          </a:bodyPr>
          <a:lstStyle>
            <a:lvl1pPr marL="0" indent="0" algn="l" defTabSz="900000">
              <a:lnSpc>
                <a:spcPts val="3400"/>
              </a:lnSpc>
              <a:tabLst>
                <a:tab pos="900000" algn="l"/>
              </a:tabLst>
              <a:defRPr sz="2800" b="1" baseline="0">
                <a:solidFill>
                  <a:srgbClr val="009A00"/>
                </a:solidFill>
                <a:latin typeface="Arial" pitchFamily="34" charset="0"/>
                <a:cs typeface="Arial" pitchFamily="34" charset="0"/>
              </a:defRPr>
            </a:lvl1pPr>
          </a:lstStyle>
          <a:p>
            <a:r>
              <a:rPr lang="en-US" smtClean="0"/>
              <a:t>Click to edit Master title style</a:t>
            </a:r>
            <a:endParaRPr lang="fr-CA" dirty="0"/>
          </a:p>
        </p:txBody>
      </p:sp>
      <p:sp>
        <p:nvSpPr>
          <p:cNvPr id="12" name="Espace réservé du contenu 13"/>
          <p:cNvSpPr>
            <a:spLocks noGrp="1"/>
          </p:cNvSpPr>
          <p:nvPr>
            <p:ph sz="quarter" idx="14"/>
          </p:nvPr>
        </p:nvSpPr>
        <p:spPr>
          <a:xfrm>
            <a:off x="428596" y="1571625"/>
            <a:ext cx="8286808" cy="3714763"/>
          </a:xfrm>
          <a:prstGeom prst="rect">
            <a:avLst/>
          </a:prstGeom>
        </p:spPr>
        <p:txBody>
          <a:bodyPr>
            <a:normAutofit/>
          </a:bodyPr>
          <a:lstStyle>
            <a:lvl1pPr marL="531813" indent="-531813">
              <a:lnSpc>
                <a:spcPts val="3400"/>
              </a:lnSpc>
              <a:buFontTx/>
              <a:buBlip>
                <a:blip r:embed="rId5"/>
              </a:buBlip>
              <a:defRPr sz="2800">
                <a:solidFill>
                  <a:schemeClr val="tx1">
                    <a:lumMod val="65000"/>
                    <a:lumOff val="35000"/>
                  </a:schemeClr>
                </a:solidFill>
                <a:latin typeface="Arial" pitchFamily="34" charset="0"/>
                <a:cs typeface="Arial" pitchFamily="34" charset="0"/>
              </a:defRPr>
            </a:lvl1pPr>
            <a:lvl2pPr marL="1265238" indent="-525463">
              <a:lnSpc>
                <a:spcPts val="3400"/>
              </a:lnSpc>
              <a:buFontTx/>
              <a:buBlip>
                <a:blip r:embed="rId6"/>
              </a:buBlip>
              <a:defRPr sz="2800">
                <a:solidFill>
                  <a:schemeClr val="tx1">
                    <a:lumMod val="65000"/>
                    <a:lumOff val="35000"/>
                  </a:schemeClr>
                </a:solidFill>
                <a:latin typeface="Arial" pitchFamily="34" charset="0"/>
                <a:cs typeface="Arial" pitchFamily="34" charset="0"/>
              </a:defRPr>
            </a:lvl2pPr>
            <a:lvl3pPr marL="1976438" indent="-528638">
              <a:lnSpc>
                <a:spcPts val="3400"/>
              </a:lnSpc>
              <a:buFontTx/>
              <a:buBlip>
                <a:blip r:embed="rId7"/>
              </a:buBlip>
              <a:defRPr sz="2800">
                <a:solidFill>
                  <a:schemeClr val="tx1">
                    <a:lumMod val="65000"/>
                    <a:lumOff val="35000"/>
                  </a:schemeClr>
                </a:solidFill>
                <a:latin typeface="Arial" pitchFamily="34" charset="0"/>
                <a:cs typeface="Arial" pitchFamily="34" charset="0"/>
              </a:defRPr>
            </a:lvl3pPr>
            <a:lvl4pPr marL="2693988" indent="-534988">
              <a:lnSpc>
                <a:spcPts val="3400"/>
              </a:lnSpc>
              <a:buFontTx/>
              <a:buBlip>
                <a:blip r:embed="rId8"/>
              </a:buBlip>
              <a:defRPr sz="2800">
                <a:solidFill>
                  <a:schemeClr val="tx1">
                    <a:lumMod val="65000"/>
                    <a:lumOff val="35000"/>
                  </a:schemeClr>
                </a:solidFill>
                <a:latin typeface="Arial" pitchFamily="34" charset="0"/>
                <a:cs typeface="Arial" pitchFamily="34" charset="0"/>
              </a:defRPr>
            </a:lvl4pPr>
            <a:lvl5pPr>
              <a:lnSpc>
                <a:spcPts val="3400"/>
              </a:lnSpc>
              <a:defRPr sz="2800">
                <a:solidFill>
                  <a:schemeClr val="tx1">
                    <a:lumMod val="50000"/>
                    <a:lumOff val="50000"/>
                  </a:schemeClr>
                </a:solidFill>
                <a:latin typeface="Arial" pitchFamily="34" charset="0"/>
                <a:cs typeface="Arial" pitchFamily="34" charset="0"/>
              </a:defRPr>
            </a:lvl5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p:txBody>
      </p:sp>
    </p:spTree>
    <p:extLst>
      <p:ext uri="{BB962C8B-B14F-4D97-AF65-F5344CB8AC3E}">
        <p14:creationId xmlns:p14="http://schemas.microsoft.com/office/powerpoint/2010/main" val="18149044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VERT_titre 1 ligne_texte">
    <p:spTree>
      <p:nvGrpSpPr>
        <p:cNvPr id="1" name=""/>
        <p:cNvGrpSpPr/>
        <p:nvPr/>
      </p:nvGrpSpPr>
      <p:grpSpPr>
        <a:xfrm>
          <a:off x="0" y="0"/>
          <a:ext cx="0" cy="0"/>
          <a:chOff x="0" y="0"/>
          <a:chExt cx="0" cy="0"/>
        </a:xfrm>
      </p:grpSpPr>
      <p:pic>
        <p:nvPicPr>
          <p:cNvPr id="4" name="Image 6" descr="Bande verte.png"/>
          <p:cNvPicPr>
            <a:picLocks noChangeAspect="1"/>
          </p:cNvPicPr>
          <p:nvPr userDrawn="1"/>
        </p:nvPicPr>
        <p:blipFill>
          <a:blip r:embed="rId2">
            <a:extLst>
              <a:ext uri="{28A0092B-C50C-407E-A947-70E740481C1C}">
                <a14:useLocalDpi xmlns:a14="http://schemas.microsoft.com/office/drawing/2010/main" val="0"/>
              </a:ext>
            </a:extLst>
          </a:blip>
          <a:srcRect l="9" t="14581"/>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7" descr="ligne vert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baseline="0">
                <a:solidFill>
                  <a:srgbClr val="009A00"/>
                </a:solidFill>
                <a:latin typeface="Arial" pitchFamily="34" charset="0"/>
                <a:cs typeface="Arial" pitchFamily="34" charset="0"/>
              </a:defRPr>
            </a:lvl1pPr>
          </a:lstStyle>
          <a:p>
            <a:r>
              <a:rPr lang="en-US" smtClean="0"/>
              <a:t>Click to edit Master title style</a:t>
            </a:r>
            <a:endParaRPr lang="fr-CA" dirty="0"/>
          </a:p>
        </p:txBody>
      </p:sp>
      <p:sp>
        <p:nvSpPr>
          <p:cNvPr id="14" name="Espace réservé du contenu 13"/>
          <p:cNvSpPr>
            <a:spLocks noGrp="1"/>
          </p:cNvSpPr>
          <p:nvPr>
            <p:ph sz="quarter" idx="14"/>
          </p:nvPr>
        </p:nvSpPr>
        <p:spPr>
          <a:xfrm>
            <a:off x="428596" y="1571625"/>
            <a:ext cx="8286808" cy="3714763"/>
          </a:xfrm>
          <a:prstGeom prst="rect">
            <a:avLst/>
          </a:prstGeom>
        </p:spPr>
        <p:txBody>
          <a:bodyPr>
            <a:normAutofit/>
          </a:bodyPr>
          <a:lstStyle>
            <a:lvl1pPr marL="531813" indent="-531813">
              <a:lnSpc>
                <a:spcPts val="3400"/>
              </a:lnSpc>
              <a:buFontTx/>
              <a:buBlip>
                <a:blip r:embed="rId5"/>
              </a:buBlip>
              <a:defRPr sz="2800">
                <a:solidFill>
                  <a:schemeClr val="tx1">
                    <a:lumMod val="65000"/>
                    <a:lumOff val="35000"/>
                  </a:schemeClr>
                </a:solidFill>
                <a:latin typeface="Arial" pitchFamily="34" charset="0"/>
                <a:cs typeface="Arial" pitchFamily="34" charset="0"/>
              </a:defRPr>
            </a:lvl1pPr>
            <a:lvl2pPr marL="1260475" indent="-536575">
              <a:lnSpc>
                <a:spcPts val="3400"/>
              </a:lnSpc>
              <a:buFontTx/>
              <a:buBlip>
                <a:blip r:embed="rId6"/>
              </a:buBlip>
              <a:defRPr sz="2800">
                <a:solidFill>
                  <a:schemeClr val="tx1">
                    <a:lumMod val="65000"/>
                    <a:lumOff val="35000"/>
                  </a:schemeClr>
                </a:solidFill>
                <a:latin typeface="Arial" pitchFamily="34" charset="0"/>
                <a:cs typeface="Arial" pitchFamily="34" charset="0"/>
              </a:defRPr>
            </a:lvl2pPr>
            <a:lvl3pPr marL="1976438" indent="-528638">
              <a:lnSpc>
                <a:spcPts val="3400"/>
              </a:lnSpc>
              <a:buFontTx/>
              <a:buBlip>
                <a:blip r:embed="rId7"/>
              </a:buBlip>
              <a:defRPr sz="2800">
                <a:solidFill>
                  <a:schemeClr val="tx1">
                    <a:lumMod val="65000"/>
                    <a:lumOff val="35000"/>
                  </a:schemeClr>
                </a:solidFill>
                <a:latin typeface="Arial" pitchFamily="34" charset="0"/>
                <a:cs typeface="Arial" pitchFamily="34" charset="0"/>
              </a:defRPr>
            </a:lvl3pPr>
            <a:lvl4pPr marL="2693988" indent="-534988">
              <a:lnSpc>
                <a:spcPts val="3400"/>
              </a:lnSpc>
              <a:buFontTx/>
              <a:buBlip>
                <a:blip r:embed="rId8"/>
              </a:buBlip>
              <a:defRPr sz="2800">
                <a:solidFill>
                  <a:schemeClr val="tx1">
                    <a:lumMod val="65000"/>
                    <a:lumOff val="35000"/>
                  </a:schemeClr>
                </a:solidFill>
                <a:latin typeface="Arial" pitchFamily="34" charset="0"/>
                <a:cs typeface="Arial" pitchFamily="34" charset="0"/>
              </a:defRPr>
            </a:lvl4pPr>
            <a:lvl5pPr>
              <a:lnSpc>
                <a:spcPts val="3400"/>
              </a:lnSpc>
              <a:defRPr sz="2800">
                <a:solidFill>
                  <a:schemeClr val="tx1">
                    <a:lumMod val="50000"/>
                    <a:lumOff val="50000"/>
                  </a:schemeClr>
                </a:solidFill>
                <a:latin typeface="Arial" pitchFamily="34" charset="0"/>
                <a:cs typeface="Arial" pitchFamily="34" charset="0"/>
              </a:defRPr>
            </a:lvl5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p:txBody>
      </p:sp>
    </p:spTree>
    <p:extLst>
      <p:ext uri="{BB962C8B-B14F-4D97-AF65-F5344CB8AC3E}">
        <p14:creationId xmlns:p14="http://schemas.microsoft.com/office/powerpoint/2010/main" val="17257722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VERT_titre 1 ligne_texte_fond">
    <p:spTree>
      <p:nvGrpSpPr>
        <p:cNvPr id="1" name=""/>
        <p:cNvGrpSpPr/>
        <p:nvPr/>
      </p:nvGrpSpPr>
      <p:grpSpPr>
        <a:xfrm>
          <a:off x="0" y="0"/>
          <a:ext cx="0" cy="0"/>
          <a:chOff x="0" y="0"/>
          <a:chExt cx="0" cy="0"/>
        </a:xfrm>
      </p:grpSpPr>
      <p:sp>
        <p:nvSpPr>
          <p:cNvPr id="4" name="Rectangle 3"/>
          <p:cNvSpPr/>
          <p:nvPr userDrawn="1"/>
        </p:nvSpPr>
        <p:spPr>
          <a:xfrm>
            <a:off x="285750" y="2500313"/>
            <a:ext cx="8858250" cy="30003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5" name="Image 6" descr="Bande verte.png"/>
          <p:cNvPicPr>
            <a:picLocks noChangeAspect="1"/>
          </p:cNvPicPr>
          <p:nvPr userDrawn="1"/>
        </p:nvPicPr>
        <p:blipFill>
          <a:blip r:embed="rId2">
            <a:extLst>
              <a:ext uri="{28A0092B-C50C-407E-A947-70E740481C1C}">
                <a14:useLocalDpi xmlns:a14="http://schemas.microsoft.com/office/drawing/2010/main" val="0"/>
              </a:ext>
            </a:extLst>
          </a:blip>
          <a:srcRect l="9" t="14581"/>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7" descr="ligne vert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8"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baseline="0">
                <a:solidFill>
                  <a:srgbClr val="009A00"/>
                </a:solidFill>
                <a:latin typeface="Arial" pitchFamily="34" charset="0"/>
                <a:cs typeface="Arial" pitchFamily="34" charset="0"/>
              </a:defRPr>
            </a:lvl1pPr>
          </a:lstStyle>
          <a:p>
            <a:r>
              <a:rPr lang="en-US" smtClean="0"/>
              <a:t>Click to edit Master title style</a:t>
            </a:r>
            <a:endParaRPr lang="fr-CA" dirty="0"/>
          </a:p>
        </p:txBody>
      </p:sp>
      <p:sp>
        <p:nvSpPr>
          <p:cNvPr id="14" name="Espace réservé du contenu 13"/>
          <p:cNvSpPr>
            <a:spLocks noGrp="1"/>
          </p:cNvSpPr>
          <p:nvPr>
            <p:ph sz="quarter" idx="14"/>
          </p:nvPr>
        </p:nvSpPr>
        <p:spPr>
          <a:xfrm>
            <a:off x="428596" y="1571625"/>
            <a:ext cx="8286808" cy="3714763"/>
          </a:xfrm>
          <a:prstGeom prst="rect">
            <a:avLst/>
          </a:prstGeom>
        </p:spPr>
        <p:txBody>
          <a:bodyPr>
            <a:normAutofit/>
          </a:bodyPr>
          <a:lstStyle>
            <a:lvl1pPr marL="531813" indent="-531813">
              <a:lnSpc>
                <a:spcPts val="3400"/>
              </a:lnSpc>
              <a:buFontTx/>
              <a:buBlip>
                <a:blip r:embed="rId5"/>
              </a:buBlip>
              <a:defRPr sz="2800">
                <a:solidFill>
                  <a:schemeClr val="tx1">
                    <a:lumMod val="65000"/>
                    <a:lumOff val="35000"/>
                  </a:schemeClr>
                </a:solidFill>
                <a:latin typeface="Arial" pitchFamily="34" charset="0"/>
                <a:cs typeface="Arial" pitchFamily="34" charset="0"/>
              </a:defRPr>
            </a:lvl1pPr>
            <a:lvl2pPr marL="1260475" indent="-536575">
              <a:lnSpc>
                <a:spcPts val="3400"/>
              </a:lnSpc>
              <a:buFontTx/>
              <a:buBlip>
                <a:blip r:embed="rId6"/>
              </a:buBlip>
              <a:defRPr sz="2800">
                <a:solidFill>
                  <a:schemeClr val="tx1">
                    <a:lumMod val="65000"/>
                    <a:lumOff val="35000"/>
                  </a:schemeClr>
                </a:solidFill>
                <a:latin typeface="Arial" pitchFamily="34" charset="0"/>
                <a:cs typeface="Arial" pitchFamily="34" charset="0"/>
              </a:defRPr>
            </a:lvl2pPr>
            <a:lvl3pPr marL="1976438" indent="-528638">
              <a:lnSpc>
                <a:spcPts val="3400"/>
              </a:lnSpc>
              <a:buFontTx/>
              <a:buBlip>
                <a:blip r:embed="rId7"/>
              </a:buBlip>
              <a:defRPr sz="2800">
                <a:solidFill>
                  <a:schemeClr val="tx1">
                    <a:lumMod val="65000"/>
                    <a:lumOff val="35000"/>
                  </a:schemeClr>
                </a:solidFill>
                <a:latin typeface="Arial" pitchFamily="34" charset="0"/>
                <a:cs typeface="Arial" pitchFamily="34" charset="0"/>
              </a:defRPr>
            </a:lvl3pPr>
            <a:lvl4pPr marL="2693988" indent="-534988">
              <a:lnSpc>
                <a:spcPts val="3400"/>
              </a:lnSpc>
              <a:buFontTx/>
              <a:buBlip>
                <a:blip r:embed="rId8"/>
              </a:buBlip>
              <a:defRPr sz="2800">
                <a:solidFill>
                  <a:schemeClr val="tx1">
                    <a:lumMod val="65000"/>
                    <a:lumOff val="35000"/>
                  </a:schemeClr>
                </a:solidFill>
                <a:latin typeface="Arial" pitchFamily="34" charset="0"/>
                <a:cs typeface="Arial" pitchFamily="34" charset="0"/>
              </a:defRPr>
            </a:lvl4pPr>
            <a:lvl5pPr>
              <a:lnSpc>
                <a:spcPts val="3400"/>
              </a:lnSpc>
              <a:defRPr sz="2800">
                <a:solidFill>
                  <a:schemeClr val="tx1">
                    <a:lumMod val="50000"/>
                    <a:lumOff val="50000"/>
                  </a:schemeClr>
                </a:solidFill>
                <a:latin typeface="Arial" pitchFamily="34" charset="0"/>
                <a:cs typeface="Arial" pitchFamily="34" charset="0"/>
              </a:defRPr>
            </a:lvl5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p:txBody>
      </p:sp>
    </p:spTree>
    <p:extLst>
      <p:ext uri="{BB962C8B-B14F-4D97-AF65-F5344CB8AC3E}">
        <p14:creationId xmlns:p14="http://schemas.microsoft.com/office/powerpoint/2010/main" val="20660664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VERT_titre 1 ligne_citation/image">
    <p:spTree>
      <p:nvGrpSpPr>
        <p:cNvPr id="1" name=""/>
        <p:cNvGrpSpPr/>
        <p:nvPr/>
      </p:nvGrpSpPr>
      <p:grpSpPr>
        <a:xfrm>
          <a:off x="0" y="0"/>
          <a:ext cx="0" cy="0"/>
          <a:chOff x="0" y="0"/>
          <a:chExt cx="0" cy="0"/>
        </a:xfrm>
      </p:grpSpPr>
      <p:pic>
        <p:nvPicPr>
          <p:cNvPr id="6" name="Image 1" descr="Bande verte.png"/>
          <p:cNvPicPr>
            <a:picLocks noChangeAspect="1"/>
          </p:cNvPicPr>
          <p:nvPr userDrawn="1"/>
        </p:nvPicPr>
        <p:blipFill>
          <a:blip r:embed="rId2">
            <a:extLst>
              <a:ext uri="{28A0092B-C50C-407E-A947-70E740481C1C}">
                <a14:useLocalDpi xmlns:a14="http://schemas.microsoft.com/office/drawing/2010/main" val="0"/>
              </a:ext>
            </a:extLst>
          </a:blip>
          <a:srcRect l="9" t="14581"/>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7" descr="ligne vert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Image 8"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a:solidFill>
                  <a:srgbClr val="009A00"/>
                </a:solidFill>
                <a:latin typeface="Arial" pitchFamily="34" charset="0"/>
                <a:cs typeface="Arial" pitchFamily="34" charset="0"/>
              </a:defRPr>
            </a:lvl1pPr>
          </a:lstStyle>
          <a:p>
            <a:r>
              <a:rPr lang="fr-FR" smtClean="0"/>
              <a:t>Cliquez pour modifier le style du titre</a:t>
            </a:r>
            <a:endParaRPr lang="fr-CA" dirty="0"/>
          </a:p>
        </p:txBody>
      </p:sp>
      <p:sp>
        <p:nvSpPr>
          <p:cNvPr id="8" name="Espace réservé du texte 8"/>
          <p:cNvSpPr>
            <a:spLocks noGrp="1"/>
          </p:cNvSpPr>
          <p:nvPr>
            <p:ph type="body" sz="quarter" idx="14"/>
          </p:nvPr>
        </p:nvSpPr>
        <p:spPr>
          <a:xfrm>
            <a:off x="3929058" y="2643193"/>
            <a:ext cx="4786346" cy="928683"/>
          </a:xfrm>
          <a:prstGeom prst="rect">
            <a:avLst/>
          </a:prstGeom>
        </p:spPr>
        <p:txBody>
          <a:bodyPr/>
          <a:lstStyle>
            <a:lvl1pPr marL="0" indent="0">
              <a:lnSpc>
                <a:spcPts val="3400"/>
              </a:lnSpc>
              <a:buNone/>
              <a:defRPr sz="2800">
                <a:solidFill>
                  <a:schemeClr val="tx1">
                    <a:lumMod val="65000"/>
                    <a:lumOff val="35000"/>
                  </a:schemeClr>
                </a:solidFill>
                <a:latin typeface="Arial" pitchFamily="34" charset="0"/>
                <a:cs typeface="Arial" pitchFamily="34" charset="0"/>
              </a:defRPr>
            </a:lvl1pPr>
          </a:lstStyle>
          <a:p>
            <a:pPr lvl="0"/>
            <a:r>
              <a:rPr lang="fr-FR" smtClean="0"/>
              <a:t>Cliquez pour modifier les styles du texte du masque</a:t>
            </a:r>
          </a:p>
        </p:txBody>
      </p:sp>
      <p:sp>
        <p:nvSpPr>
          <p:cNvPr id="9" name="Espace réservé du texte 10"/>
          <p:cNvSpPr>
            <a:spLocks noGrp="1"/>
          </p:cNvSpPr>
          <p:nvPr>
            <p:ph type="body" sz="quarter" idx="15"/>
          </p:nvPr>
        </p:nvSpPr>
        <p:spPr>
          <a:xfrm>
            <a:off x="3929058" y="3643310"/>
            <a:ext cx="4857755" cy="714384"/>
          </a:xfrm>
          <a:prstGeom prst="rect">
            <a:avLst/>
          </a:prstGeom>
        </p:spPr>
        <p:txBody>
          <a:bodyPr/>
          <a:lstStyle>
            <a:lvl1pPr marL="0" indent="0">
              <a:lnSpc>
                <a:spcPts val="1900"/>
              </a:lnSpc>
              <a:buNone/>
              <a:defRPr sz="1600" b="1">
                <a:solidFill>
                  <a:schemeClr val="tx1">
                    <a:lumMod val="65000"/>
                    <a:lumOff val="35000"/>
                  </a:schemeClr>
                </a:solidFill>
                <a:latin typeface="Arial" pitchFamily="34" charset="0"/>
                <a:cs typeface="Arial" pitchFamily="34" charset="0"/>
              </a:defRPr>
            </a:lvl1pPr>
          </a:lstStyle>
          <a:p>
            <a:pPr lvl="0"/>
            <a:r>
              <a:rPr lang="fr-FR" smtClean="0"/>
              <a:t>Cliquez pour modifier les styles du texte du masque</a:t>
            </a:r>
          </a:p>
        </p:txBody>
      </p:sp>
      <p:sp>
        <p:nvSpPr>
          <p:cNvPr id="10" name="Espace réservé pour une image  17"/>
          <p:cNvSpPr>
            <a:spLocks noGrp="1"/>
          </p:cNvSpPr>
          <p:nvPr>
            <p:ph type="pic" sz="quarter" idx="13"/>
          </p:nvPr>
        </p:nvSpPr>
        <p:spPr>
          <a:xfrm>
            <a:off x="0" y="1428736"/>
            <a:ext cx="3500430" cy="5429264"/>
          </a:xfrm>
          <a:prstGeom prst="rect">
            <a:avLst/>
          </a:prstGeom>
        </p:spPr>
        <p:txBody>
          <a:bodyPr rtlCol="0">
            <a:normAutofit/>
          </a:bodyPr>
          <a:lstStyle/>
          <a:p>
            <a:pPr lvl="0"/>
            <a:endParaRPr lang="fr-CA" noProof="0" dirty="0" smtClean="0"/>
          </a:p>
        </p:txBody>
      </p:sp>
    </p:spTree>
    <p:extLst>
      <p:ext uri="{BB962C8B-B14F-4D97-AF65-F5344CB8AC3E}">
        <p14:creationId xmlns:p14="http://schemas.microsoft.com/office/powerpoint/2010/main" val="32957261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VERT_titre 1 ligne_citation/imageS_2e option">
    <p:spTree>
      <p:nvGrpSpPr>
        <p:cNvPr id="1" name=""/>
        <p:cNvGrpSpPr/>
        <p:nvPr/>
      </p:nvGrpSpPr>
      <p:grpSpPr>
        <a:xfrm>
          <a:off x="0" y="0"/>
          <a:ext cx="0" cy="0"/>
          <a:chOff x="0" y="0"/>
          <a:chExt cx="0" cy="0"/>
        </a:xfrm>
      </p:grpSpPr>
      <p:pic>
        <p:nvPicPr>
          <p:cNvPr id="5" name="Image 6" descr="Bande verte.png"/>
          <p:cNvPicPr>
            <a:picLocks noChangeAspect="1"/>
          </p:cNvPicPr>
          <p:nvPr userDrawn="1"/>
        </p:nvPicPr>
        <p:blipFill>
          <a:blip r:embed="rId2">
            <a:extLst>
              <a:ext uri="{28A0092B-C50C-407E-A947-70E740481C1C}">
                <a14:useLocalDpi xmlns:a14="http://schemas.microsoft.com/office/drawing/2010/main" val="0"/>
              </a:ext>
            </a:extLst>
          </a:blip>
          <a:srcRect l="9" t="14581"/>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7" descr="ligne vert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8"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Espace réservé du texte 8"/>
          <p:cNvSpPr>
            <a:spLocks noGrp="1"/>
          </p:cNvSpPr>
          <p:nvPr>
            <p:ph type="body" sz="quarter" idx="14"/>
          </p:nvPr>
        </p:nvSpPr>
        <p:spPr>
          <a:xfrm>
            <a:off x="3929058" y="2643193"/>
            <a:ext cx="4786346" cy="928683"/>
          </a:xfrm>
          <a:prstGeom prst="rect">
            <a:avLst/>
          </a:prstGeom>
        </p:spPr>
        <p:txBody>
          <a:bodyPr/>
          <a:lstStyle>
            <a:lvl1pPr marL="0" indent="0">
              <a:lnSpc>
                <a:spcPts val="3400"/>
              </a:lnSpc>
              <a:buNone/>
              <a:defRPr sz="2800">
                <a:solidFill>
                  <a:schemeClr val="tx1">
                    <a:lumMod val="65000"/>
                    <a:lumOff val="35000"/>
                  </a:schemeClr>
                </a:solidFill>
                <a:latin typeface="Arial" pitchFamily="34" charset="0"/>
                <a:cs typeface="Arial" pitchFamily="34" charset="0"/>
              </a:defRPr>
            </a:lvl1pPr>
          </a:lstStyle>
          <a:p>
            <a:pPr lvl="0"/>
            <a:r>
              <a:rPr lang="fr-FR" dirty="0" smtClean="0"/>
              <a:t>Cliquez pour modifier les styles du texte du masque</a:t>
            </a:r>
          </a:p>
        </p:txBody>
      </p:sp>
      <p:sp>
        <p:nvSpPr>
          <p:cNvPr id="9" name="Espace réservé du texte 10"/>
          <p:cNvSpPr>
            <a:spLocks noGrp="1"/>
          </p:cNvSpPr>
          <p:nvPr>
            <p:ph type="body" sz="quarter" idx="15"/>
          </p:nvPr>
        </p:nvSpPr>
        <p:spPr>
          <a:xfrm>
            <a:off x="3929058" y="3643310"/>
            <a:ext cx="4857755" cy="714384"/>
          </a:xfrm>
          <a:prstGeom prst="rect">
            <a:avLst/>
          </a:prstGeom>
        </p:spPr>
        <p:txBody>
          <a:bodyPr/>
          <a:lstStyle>
            <a:lvl1pPr marL="0" indent="0">
              <a:lnSpc>
                <a:spcPts val="1900"/>
              </a:lnSpc>
              <a:buNone/>
              <a:defRPr sz="1600" b="1">
                <a:solidFill>
                  <a:schemeClr val="tx1">
                    <a:lumMod val="65000"/>
                    <a:lumOff val="35000"/>
                  </a:schemeClr>
                </a:solidFill>
                <a:latin typeface="Arial" pitchFamily="34" charset="0"/>
                <a:cs typeface="Arial" pitchFamily="34" charset="0"/>
              </a:defRPr>
            </a:lvl1pPr>
          </a:lstStyle>
          <a:p>
            <a:pPr lvl="0"/>
            <a:r>
              <a:rPr lang="fr-FR" smtClean="0"/>
              <a:t>Cliquez pour modifier les styles du texte du masque</a:t>
            </a:r>
          </a:p>
        </p:txBody>
      </p:sp>
      <p:sp>
        <p:nvSpPr>
          <p:cNvPr id="10" name="Espace réservé pour une image  17"/>
          <p:cNvSpPr>
            <a:spLocks noGrp="1"/>
          </p:cNvSpPr>
          <p:nvPr>
            <p:ph type="pic" sz="quarter" idx="13"/>
          </p:nvPr>
        </p:nvSpPr>
        <p:spPr>
          <a:xfrm>
            <a:off x="0" y="1428736"/>
            <a:ext cx="3500430" cy="5429264"/>
          </a:xfrm>
          <a:prstGeom prst="rect">
            <a:avLst/>
          </a:prstGeom>
        </p:spPr>
        <p:txBody>
          <a:bodyPr rtlCol="0">
            <a:normAutofit/>
          </a:bodyPr>
          <a:lstStyle/>
          <a:p>
            <a:pPr lvl="0"/>
            <a:endParaRPr lang="fr-CA" noProof="0" dirty="0" smtClean="0"/>
          </a:p>
        </p:txBody>
      </p:sp>
    </p:spTree>
    <p:extLst>
      <p:ext uri="{BB962C8B-B14F-4D97-AF65-F5344CB8AC3E}">
        <p14:creationId xmlns:p14="http://schemas.microsoft.com/office/powerpoint/2010/main" val="396288292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VERT_titre 2 lignes_citation/image_3e option">
    <p:spTree>
      <p:nvGrpSpPr>
        <p:cNvPr id="1" name=""/>
        <p:cNvGrpSpPr/>
        <p:nvPr/>
      </p:nvGrpSpPr>
      <p:grpSpPr>
        <a:xfrm>
          <a:off x="0" y="0"/>
          <a:ext cx="0" cy="0"/>
          <a:chOff x="0" y="0"/>
          <a:chExt cx="0" cy="0"/>
        </a:xfrm>
      </p:grpSpPr>
      <p:pic>
        <p:nvPicPr>
          <p:cNvPr id="5" name="Image 7" descr="Bande verte.png"/>
          <p:cNvPicPr>
            <a:picLocks noChangeAspect="1"/>
          </p:cNvPicPr>
          <p:nvPr userDrawn="1"/>
        </p:nvPicPr>
        <p:blipFill>
          <a:blip r:embed="rId2">
            <a:extLst>
              <a:ext uri="{28A0092B-C50C-407E-A947-70E740481C1C}">
                <a14:useLocalDpi xmlns:a14="http://schemas.microsoft.com/office/drawing/2010/main" val="0"/>
              </a:ext>
            </a:extLst>
          </a:blip>
          <a:srcRect l="9" t="23958" r="-4642"/>
          <a:stretch>
            <a:fillRect/>
          </a:stretch>
        </p:blipFill>
        <p:spPr bwMode="auto">
          <a:xfrm>
            <a:off x="0" y="1643063"/>
            <a:ext cx="357188" cy="5214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7" descr="ligne vert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630363"/>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8"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Espace réservé du texte 10"/>
          <p:cNvSpPr>
            <a:spLocks noGrp="1"/>
          </p:cNvSpPr>
          <p:nvPr>
            <p:ph type="body" sz="quarter" idx="15"/>
          </p:nvPr>
        </p:nvSpPr>
        <p:spPr>
          <a:xfrm>
            <a:off x="500034" y="928670"/>
            <a:ext cx="8286779" cy="714384"/>
          </a:xfrm>
          <a:prstGeom prst="rect">
            <a:avLst/>
          </a:prstGeom>
        </p:spPr>
        <p:txBody>
          <a:bodyPr/>
          <a:lstStyle>
            <a:lvl1pPr marL="0" indent="0">
              <a:lnSpc>
                <a:spcPts val="2200"/>
              </a:lnSpc>
              <a:buNone/>
              <a:defRPr sz="2200" b="0">
                <a:solidFill>
                  <a:schemeClr val="tx1">
                    <a:lumMod val="65000"/>
                    <a:lumOff val="35000"/>
                  </a:schemeClr>
                </a:solidFill>
                <a:latin typeface="Arial" pitchFamily="34" charset="0"/>
                <a:cs typeface="Arial" pitchFamily="34" charset="0"/>
              </a:defRPr>
            </a:lvl1pPr>
          </a:lstStyle>
          <a:p>
            <a:pPr lvl="0"/>
            <a:r>
              <a:rPr lang="fr-FR" dirty="0" smtClean="0"/>
              <a:t>Cliquez pour modifier les styles du texte du masque</a:t>
            </a:r>
          </a:p>
        </p:txBody>
      </p:sp>
      <p:sp>
        <p:nvSpPr>
          <p:cNvPr id="2" name="Titre 1"/>
          <p:cNvSpPr>
            <a:spLocks noGrp="1"/>
          </p:cNvSpPr>
          <p:nvPr>
            <p:ph type="title"/>
          </p:nvPr>
        </p:nvSpPr>
        <p:spPr>
          <a:xfrm>
            <a:off x="500034" y="214290"/>
            <a:ext cx="8286808" cy="714380"/>
          </a:xfrm>
          <a:prstGeom prst="rect">
            <a:avLst/>
          </a:prstGeom>
        </p:spPr>
        <p:txBody>
          <a:bodyPr>
            <a:normAutofit/>
          </a:bodyPr>
          <a:lstStyle>
            <a:lvl1pPr marL="0" indent="0" algn="l" defTabSz="900000">
              <a:lnSpc>
                <a:spcPts val="3400"/>
              </a:lnSpc>
              <a:tabLst>
                <a:tab pos="900000" algn="l"/>
              </a:tabLst>
              <a:defRPr sz="2800" b="1">
                <a:solidFill>
                  <a:srgbClr val="009A00"/>
                </a:solidFill>
                <a:latin typeface="Arial" pitchFamily="34" charset="0"/>
                <a:cs typeface="Arial" pitchFamily="34" charset="0"/>
              </a:defRPr>
            </a:lvl1pPr>
          </a:lstStyle>
          <a:p>
            <a:r>
              <a:rPr lang="en-US" smtClean="0"/>
              <a:t>Click to edit Master title style</a:t>
            </a:r>
            <a:endParaRPr lang="fr-CA" dirty="0"/>
          </a:p>
        </p:txBody>
      </p:sp>
      <p:sp>
        <p:nvSpPr>
          <p:cNvPr id="10" name="Espace réservé pour une image  17"/>
          <p:cNvSpPr>
            <a:spLocks noGrp="1"/>
          </p:cNvSpPr>
          <p:nvPr>
            <p:ph type="pic" sz="quarter" idx="13"/>
          </p:nvPr>
        </p:nvSpPr>
        <p:spPr>
          <a:xfrm>
            <a:off x="2928958" y="1928802"/>
            <a:ext cx="3214678" cy="4929198"/>
          </a:xfrm>
          <a:prstGeom prst="rect">
            <a:avLst/>
          </a:prstGeom>
        </p:spPr>
        <p:txBody>
          <a:bodyPr rtlCol="0">
            <a:normAutofit/>
          </a:bodyPr>
          <a:lstStyle/>
          <a:p>
            <a:pPr lvl="0"/>
            <a:endParaRPr lang="fr-CA" noProof="0" dirty="0" smtClean="0"/>
          </a:p>
        </p:txBody>
      </p:sp>
    </p:spTree>
    <p:extLst>
      <p:ext uri="{BB962C8B-B14F-4D97-AF65-F5344CB8AC3E}">
        <p14:creationId xmlns:p14="http://schemas.microsoft.com/office/powerpoint/2010/main" val="4116266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VERT_titre 1 ligne_bande grise">
    <p:spTree>
      <p:nvGrpSpPr>
        <p:cNvPr id="1" name=""/>
        <p:cNvGrpSpPr/>
        <p:nvPr/>
      </p:nvGrpSpPr>
      <p:grpSpPr>
        <a:xfrm>
          <a:off x="0" y="0"/>
          <a:ext cx="0" cy="0"/>
          <a:chOff x="0" y="0"/>
          <a:chExt cx="0" cy="0"/>
        </a:xfrm>
      </p:grpSpPr>
      <p:sp>
        <p:nvSpPr>
          <p:cNvPr id="6" name="Rectangle 5"/>
          <p:cNvSpPr/>
          <p:nvPr userDrawn="1"/>
        </p:nvSpPr>
        <p:spPr>
          <a:xfrm>
            <a:off x="285750" y="2143125"/>
            <a:ext cx="8858250" cy="31432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7" name="Image 2" descr="Bande verte.png"/>
          <p:cNvPicPr>
            <a:picLocks noChangeAspect="1"/>
          </p:cNvPicPr>
          <p:nvPr userDrawn="1"/>
        </p:nvPicPr>
        <p:blipFill>
          <a:blip r:embed="rId2">
            <a:extLst>
              <a:ext uri="{28A0092B-C50C-407E-A947-70E740481C1C}">
                <a14:useLocalDpi xmlns:a14="http://schemas.microsoft.com/office/drawing/2010/main" val="0"/>
              </a:ext>
            </a:extLst>
          </a:blip>
          <a:srcRect l="9" t="14581"/>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3" descr="ligne vert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Image 4"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a:solidFill>
                  <a:srgbClr val="009A00"/>
                </a:solidFill>
                <a:latin typeface="Arial" pitchFamily="34" charset="0"/>
                <a:cs typeface="Arial" pitchFamily="34" charset="0"/>
              </a:defRPr>
            </a:lvl1pPr>
          </a:lstStyle>
          <a:p>
            <a:r>
              <a:rPr lang="en-US" smtClean="0"/>
              <a:t>Click to edit Master title style</a:t>
            </a:r>
            <a:endParaRPr lang="fr-CA" dirty="0"/>
          </a:p>
        </p:txBody>
      </p:sp>
      <p:sp>
        <p:nvSpPr>
          <p:cNvPr id="13" name="Espace réservé pour une image  12"/>
          <p:cNvSpPr>
            <a:spLocks noGrp="1"/>
          </p:cNvSpPr>
          <p:nvPr>
            <p:ph type="pic" sz="quarter" idx="13"/>
          </p:nvPr>
        </p:nvSpPr>
        <p:spPr>
          <a:xfrm>
            <a:off x="928688" y="1643051"/>
            <a:ext cx="4143378" cy="3214709"/>
          </a:xfrm>
          <a:prstGeom prst="rect">
            <a:avLst/>
          </a:prstGeom>
        </p:spPr>
        <p:txBody>
          <a:bodyPr rtlCol="0">
            <a:normAutofit/>
          </a:bodyPr>
          <a:lstStyle>
            <a:lvl1pPr>
              <a:defRPr/>
            </a:lvl1pPr>
          </a:lstStyle>
          <a:p>
            <a:pPr lvl="0"/>
            <a:r>
              <a:rPr lang="en-US" noProof="0" smtClean="0"/>
              <a:t>Click icon to add picture</a:t>
            </a:r>
            <a:endParaRPr lang="fr-CA" noProof="0" dirty="0" smtClean="0"/>
          </a:p>
        </p:txBody>
      </p:sp>
      <p:sp>
        <p:nvSpPr>
          <p:cNvPr id="16" name="Espace réservé du texte 15"/>
          <p:cNvSpPr>
            <a:spLocks noGrp="1"/>
          </p:cNvSpPr>
          <p:nvPr>
            <p:ph type="body" sz="quarter" idx="14"/>
          </p:nvPr>
        </p:nvSpPr>
        <p:spPr>
          <a:xfrm>
            <a:off x="5357813" y="1571625"/>
            <a:ext cx="3357562" cy="500063"/>
          </a:xfrm>
          <a:prstGeom prst="rect">
            <a:avLst/>
          </a:prstGeom>
        </p:spPr>
        <p:txBody>
          <a:bodyPr>
            <a:normAutofit/>
          </a:bodyPr>
          <a:lstStyle>
            <a:lvl1pPr>
              <a:buNone/>
              <a:defRPr sz="2400" b="1">
                <a:solidFill>
                  <a:schemeClr val="tx1">
                    <a:lumMod val="65000"/>
                    <a:lumOff val="35000"/>
                  </a:schemeClr>
                </a:solidFill>
                <a:latin typeface="Arial" pitchFamily="34" charset="0"/>
                <a:cs typeface="Arial" pitchFamily="34" charset="0"/>
              </a:defRPr>
            </a:lvl1pPr>
          </a:lstStyle>
          <a:p>
            <a:pPr lvl="0"/>
            <a:r>
              <a:rPr lang="en-US" smtClean="0"/>
              <a:t>Click to edit Master text styles</a:t>
            </a:r>
          </a:p>
        </p:txBody>
      </p:sp>
      <p:sp>
        <p:nvSpPr>
          <p:cNvPr id="18" name="Espace réservé du texte 17"/>
          <p:cNvSpPr>
            <a:spLocks noGrp="1"/>
          </p:cNvSpPr>
          <p:nvPr>
            <p:ph type="body" sz="quarter" idx="15"/>
          </p:nvPr>
        </p:nvSpPr>
        <p:spPr>
          <a:xfrm>
            <a:off x="5357813" y="2428875"/>
            <a:ext cx="3357562" cy="2571750"/>
          </a:xfrm>
          <a:prstGeom prst="rect">
            <a:avLst/>
          </a:prstGeom>
          <a:ln>
            <a:noFill/>
          </a:ln>
        </p:spPr>
        <p:txBody>
          <a:bodyPr>
            <a:normAutofit/>
          </a:bodyPr>
          <a:lstStyle>
            <a:lvl1pPr marL="0" indent="0">
              <a:lnSpc>
                <a:spcPts val="2600"/>
              </a:lnSpc>
              <a:buNone/>
              <a:defRPr sz="2200">
                <a:solidFill>
                  <a:schemeClr val="tx1">
                    <a:lumMod val="65000"/>
                    <a:lumOff val="35000"/>
                  </a:schemeClr>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10912090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VERT_titre 1 ligne_bande verte">
    <p:spTree>
      <p:nvGrpSpPr>
        <p:cNvPr id="1" name=""/>
        <p:cNvGrpSpPr/>
        <p:nvPr/>
      </p:nvGrpSpPr>
      <p:grpSpPr>
        <a:xfrm>
          <a:off x="0" y="0"/>
          <a:ext cx="0" cy="0"/>
          <a:chOff x="0" y="0"/>
          <a:chExt cx="0" cy="0"/>
        </a:xfrm>
      </p:grpSpPr>
      <p:sp>
        <p:nvSpPr>
          <p:cNvPr id="6" name="Rectangle 5"/>
          <p:cNvSpPr/>
          <p:nvPr userDrawn="1"/>
        </p:nvSpPr>
        <p:spPr>
          <a:xfrm>
            <a:off x="285750" y="2143125"/>
            <a:ext cx="8858250" cy="3500438"/>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7" name="Image 2" descr="Bande verte.png"/>
          <p:cNvPicPr>
            <a:picLocks noChangeAspect="1"/>
          </p:cNvPicPr>
          <p:nvPr userDrawn="1"/>
        </p:nvPicPr>
        <p:blipFill>
          <a:blip r:embed="rId2">
            <a:extLst>
              <a:ext uri="{28A0092B-C50C-407E-A947-70E740481C1C}">
                <a14:useLocalDpi xmlns:a14="http://schemas.microsoft.com/office/drawing/2010/main" val="0"/>
              </a:ext>
            </a:extLst>
          </a:blip>
          <a:srcRect l="9" t="14581"/>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3" descr="ligne vert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Image 4"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a:solidFill>
                  <a:srgbClr val="009A00"/>
                </a:solidFill>
                <a:latin typeface="Arial" pitchFamily="34" charset="0"/>
                <a:cs typeface="Arial" pitchFamily="34" charset="0"/>
              </a:defRPr>
            </a:lvl1pPr>
          </a:lstStyle>
          <a:p>
            <a:r>
              <a:rPr lang="en-US" smtClean="0"/>
              <a:t>Click to edit Master title style</a:t>
            </a:r>
            <a:endParaRPr lang="fr-CA" dirty="0"/>
          </a:p>
        </p:txBody>
      </p:sp>
      <p:sp>
        <p:nvSpPr>
          <p:cNvPr id="13" name="Espace réservé pour une image  12"/>
          <p:cNvSpPr>
            <a:spLocks noGrp="1"/>
          </p:cNvSpPr>
          <p:nvPr>
            <p:ph type="pic" sz="quarter" idx="13"/>
          </p:nvPr>
        </p:nvSpPr>
        <p:spPr>
          <a:xfrm>
            <a:off x="928688" y="1643051"/>
            <a:ext cx="4143378" cy="3214709"/>
          </a:xfrm>
          <a:prstGeom prst="rect">
            <a:avLst/>
          </a:prstGeom>
        </p:spPr>
        <p:txBody>
          <a:bodyPr rtlCol="0">
            <a:normAutofit/>
          </a:bodyPr>
          <a:lstStyle>
            <a:lvl1pPr>
              <a:defRPr/>
            </a:lvl1pPr>
          </a:lstStyle>
          <a:p>
            <a:pPr lvl="0"/>
            <a:r>
              <a:rPr lang="en-US" noProof="0" smtClean="0"/>
              <a:t>Click icon to add picture</a:t>
            </a:r>
            <a:endParaRPr lang="fr-CA" noProof="0" dirty="0" smtClean="0"/>
          </a:p>
        </p:txBody>
      </p:sp>
      <p:sp>
        <p:nvSpPr>
          <p:cNvPr id="16" name="Espace réservé du texte 15"/>
          <p:cNvSpPr>
            <a:spLocks noGrp="1"/>
          </p:cNvSpPr>
          <p:nvPr>
            <p:ph type="body" sz="quarter" idx="14"/>
          </p:nvPr>
        </p:nvSpPr>
        <p:spPr>
          <a:xfrm>
            <a:off x="5357813" y="1571625"/>
            <a:ext cx="3357562" cy="500063"/>
          </a:xfrm>
          <a:prstGeom prst="rect">
            <a:avLst/>
          </a:prstGeom>
        </p:spPr>
        <p:txBody>
          <a:bodyPr>
            <a:normAutofit/>
          </a:bodyPr>
          <a:lstStyle>
            <a:lvl1pPr>
              <a:buNone/>
              <a:defRPr sz="2400" b="1">
                <a:solidFill>
                  <a:srgbClr val="009A00"/>
                </a:solidFill>
                <a:latin typeface="Arial" pitchFamily="34" charset="0"/>
                <a:cs typeface="Arial" pitchFamily="34" charset="0"/>
              </a:defRPr>
            </a:lvl1pPr>
          </a:lstStyle>
          <a:p>
            <a:pPr lvl="0"/>
            <a:r>
              <a:rPr lang="en-US" smtClean="0"/>
              <a:t>Click to edit Master text styles</a:t>
            </a:r>
          </a:p>
        </p:txBody>
      </p:sp>
      <p:sp>
        <p:nvSpPr>
          <p:cNvPr id="18" name="Espace réservé du texte 17"/>
          <p:cNvSpPr>
            <a:spLocks noGrp="1"/>
          </p:cNvSpPr>
          <p:nvPr>
            <p:ph type="body" sz="quarter" idx="15"/>
          </p:nvPr>
        </p:nvSpPr>
        <p:spPr>
          <a:xfrm>
            <a:off x="5357813" y="2428875"/>
            <a:ext cx="3357562" cy="2571750"/>
          </a:xfrm>
          <a:prstGeom prst="rect">
            <a:avLst/>
          </a:prstGeom>
          <a:ln>
            <a:noFill/>
          </a:ln>
        </p:spPr>
        <p:txBody>
          <a:bodyPr>
            <a:normAutofit/>
          </a:bodyPr>
          <a:lstStyle>
            <a:lvl1pPr marL="0" indent="0">
              <a:lnSpc>
                <a:spcPts val="2600"/>
              </a:lnSpc>
              <a:buNone/>
              <a:defRPr sz="2200">
                <a:solidFill>
                  <a:schemeClr val="tx1">
                    <a:lumMod val="65000"/>
                    <a:lumOff val="35000"/>
                  </a:schemeClr>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18121708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Question public - Bois">
    <p:spTree>
      <p:nvGrpSpPr>
        <p:cNvPr id="1" name=""/>
        <p:cNvGrpSpPr/>
        <p:nvPr/>
      </p:nvGrpSpPr>
      <p:grpSpPr>
        <a:xfrm>
          <a:off x="0" y="0"/>
          <a:ext cx="0" cy="0"/>
          <a:chOff x="0" y="0"/>
          <a:chExt cx="0" cy="0"/>
        </a:xfrm>
      </p:grpSpPr>
      <p:pic>
        <p:nvPicPr>
          <p:cNvPr id="4" name="Image 6" descr="Fond vert.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8" descr="BNQ2100_Blanc.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286625" y="585787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9" descr="ligne orange.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000125"/>
            <a:ext cx="9144000" cy="2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358114" cy="796908"/>
          </a:xfrm>
          <a:prstGeom prst="rect">
            <a:avLst/>
          </a:prstGeom>
        </p:spPr>
        <p:txBody>
          <a:bodyPr>
            <a:normAutofit/>
          </a:bodyPr>
          <a:lstStyle>
            <a:lvl1pPr marL="0" indent="0" algn="l" defTabSz="900000">
              <a:lnSpc>
                <a:spcPts val="3400"/>
              </a:lnSpc>
              <a:tabLst>
                <a:tab pos="900000" algn="l"/>
              </a:tabLst>
              <a:defRPr sz="2800" b="1">
                <a:solidFill>
                  <a:schemeClr val="bg1"/>
                </a:solidFill>
                <a:latin typeface="Arial" pitchFamily="34" charset="0"/>
                <a:cs typeface="Arial" pitchFamily="34" charset="0"/>
              </a:defRPr>
            </a:lvl1pPr>
          </a:lstStyle>
          <a:p>
            <a:r>
              <a:rPr lang="fr-FR" dirty="0" smtClean="0"/>
              <a:t>Cliquez pour modifier le style du titre</a:t>
            </a:r>
            <a:endParaRPr lang="fr-CA" dirty="0"/>
          </a:p>
        </p:txBody>
      </p:sp>
      <p:sp>
        <p:nvSpPr>
          <p:cNvPr id="17" name="Espace réservé du texte 16"/>
          <p:cNvSpPr>
            <a:spLocks noGrp="1"/>
          </p:cNvSpPr>
          <p:nvPr>
            <p:ph type="body" sz="quarter" idx="11"/>
          </p:nvPr>
        </p:nvSpPr>
        <p:spPr>
          <a:xfrm>
            <a:off x="500063" y="1571625"/>
            <a:ext cx="7786714" cy="4071938"/>
          </a:xfrm>
          <a:prstGeom prst="rect">
            <a:avLst/>
          </a:prstGeom>
        </p:spPr>
        <p:txBody>
          <a:bodyPr>
            <a:normAutofit/>
          </a:bodyPr>
          <a:lstStyle>
            <a:lvl1pPr>
              <a:lnSpc>
                <a:spcPts val="3400"/>
              </a:lnSpc>
              <a:buFontTx/>
              <a:buBlip>
                <a:blip r:embed="rId5"/>
              </a:buBlip>
              <a:defRPr sz="2800">
                <a:solidFill>
                  <a:schemeClr val="bg1"/>
                </a:solidFill>
                <a:latin typeface="Arial" pitchFamily="34" charset="0"/>
                <a:cs typeface="Arial" pitchFamily="34" charset="0"/>
              </a:defRPr>
            </a:lvl1pPr>
            <a:lvl2pPr marL="1074738" indent="-349250">
              <a:lnSpc>
                <a:spcPts val="3400"/>
              </a:lnSpc>
              <a:buFontTx/>
              <a:buBlip>
                <a:blip r:embed="rId6"/>
              </a:buBlip>
              <a:defRPr sz="2800">
                <a:solidFill>
                  <a:schemeClr val="bg1"/>
                </a:solidFill>
                <a:latin typeface="Arial" pitchFamily="34" charset="0"/>
                <a:cs typeface="Arial" pitchFamily="34" charset="0"/>
              </a:defRPr>
            </a:lvl2pPr>
            <a:lvl3pPr marL="1882775" indent="-352425">
              <a:lnSpc>
                <a:spcPts val="3400"/>
              </a:lnSpc>
              <a:buFontTx/>
              <a:buBlip>
                <a:blip r:embed="rId7"/>
              </a:buBlip>
              <a:defRPr sz="2800">
                <a:solidFill>
                  <a:schemeClr val="bg1"/>
                </a:solidFill>
                <a:latin typeface="Arial" pitchFamily="34" charset="0"/>
                <a:cs typeface="Arial" pitchFamily="34" charset="0"/>
              </a:defRPr>
            </a:lvl3pPr>
            <a:lvl4pPr marL="3043238" indent="-361950">
              <a:lnSpc>
                <a:spcPts val="3400"/>
              </a:lnSpc>
              <a:buFontTx/>
              <a:buBlip>
                <a:blip r:embed="rId8"/>
              </a:buBlip>
              <a:defRPr sz="2800">
                <a:solidFill>
                  <a:schemeClr val="bg1"/>
                </a:solidFill>
                <a:latin typeface="Arial" pitchFamily="34" charset="0"/>
                <a:cs typeface="Arial" pitchFamily="34" charset="0"/>
              </a:defRPr>
            </a:lvl4pPr>
            <a:lvl5pPr marL="355600" indent="-355600">
              <a:lnSpc>
                <a:spcPts val="3400"/>
              </a:lnSpc>
              <a:defRPr sz="2800">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extLst>
      <p:ext uri="{BB962C8B-B14F-4D97-AF65-F5344CB8AC3E}">
        <p14:creationId xmlns:p14="http://schemas.microsoft.com/office/powerpoint/2010/main" val="257307561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VERT_titre 1 ligne_bande orange">
    <p:spTree>
      <p:nvGrpSpPr>
        <p:cNvPr id="1" name=""/>
        <p:cNvGrpSpPr/>
        <p:nvPr/>
      </p:nvGrpSpPr>
      <p:grpSpPr>
        <a:xfrm>
          <a:off x="0" y="0"/>
          <a:ext cx="0" cy="0"/>
          <a:chOff x="0" y="0"/>
          <a:chExt cx="0" cy="0"/>
        </a:xfrm>
      </p:grpSpPr>
      <p:sp>
        <p:nvSpPr>
          <p:cNvPr id="6" name="Rectangle 5"/>
          <p:cNvSpPr/>
          <p:nvPr userDrawn="1"/>
        </p:nvSpPr>
        <p:spPr>
          <a:xfrm>
            <a:off x="285750" y="2143125"/>
            <a:ext cx="8858250" cy="3143250"/>
          </a:xfrm>
          <a:prstGeom prst="rect">
            <a:avLst/>
          </a:prstGeom>
          <a:solidFill>
            <a:srgbClr val="FEF0C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7" name="Image 2" descr="Bande verte.png"/>
          <p:cNvPicPr>
            <a:picLocks noChangeAspect="1"/>
          </p:cNvPicPr>
          <p:nvPr userDrawn="1"/>
        </p:nvPicPr>
        <p:blipFill>
          <a:blip r:embed="rId2">
            <a:extLst>
              <a:ext uri="{28A0092B-C50C-407E-A947-70E740481C1C}">
                <a14:useLocalDpi xmlns:a14="http://schemas.microsoft.com/office/drawing/2010/main" val="0"/>
              </a:ext>
            </a:extLst>
          </a:blip>
          <a:srcRect l="9" t="14581"/>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3" descr="ligne vert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Image 4"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a:solidFill>
                  <a:srgbClr val="009A00"/>
                </a:solidFill>
                <a:latin typeface="Arial" pitchFamily="34" charset="0"/>
                <a:cs typeface="Arial" pitchFamily="34" charset="0"/>
              </a:defRPr>
            </a:lvl1pPr>
          </a:lstStyle>
          <a:p>
            <a:r>
              <a:rPr lang="en-US" smtClean="0"/>
              <a:t>Click to edit Master title style</a:t>
            </a:r>
            <a:endParaRPr lang="fr-CA" dirty="0"/>
          </a:p>
        </p:txBody>
      </p:sp>
      <p:sp>
        <p:nvSpPr>
          <p:cNvPr id="13" name="Espace réservé pour une image  12"/>
          <p:cNvSpPr>
            <a:spLocks noGrp="1"/>
          </p:cNvSpPr>
          <p:nvPr>
            <p:ph type="pic" sz="quarter" idx="13"/>
          </p:nvPr>
        </p:nvSpPr>
        <p:spPr>
          <a:xfrm>
            <a:off x="928688" y="1643051"/>
            <a:ext cx="4143378" cy="3214709"/>
          </a:xfrm>
          <a:prstGeom prst="rect">
            <a:avLst/>
          </a:prstGeom>
        </p:spPr>
        <p:txBody>
          <a:bodyPr rtlCol="0">
            <a:normAutofit/>
          </a:bodyPr>
          <a:lstStyle>
            <a:lvl1pPr>
              <a:defRPr/>
            </a:lvl1pPr>
          </a:lstStyle>
          <a:p>
            <a:pPr lvl="0"/>
            <a:r>
              <a:rPr lang="en-US" noProof="0" smtClean="0"/>
              <a:t>Click icon to add picture</a:t>
            </a:r>
            <a:endParaRPr lang="fr-CA" noProof="0" dirty="0" smtClean="0"/>
          </a:p>
        </p:txBody>
      </p:sp>
      <p:sp>
        <p:nvSpPr>
          <p:cNvPr id="16" name="Espace réservé du texte 15"/>
          <p:cNvSpPr>
            <a:spLocks noGrp="1"/>
          </p:cNvSpPr>
          <p:nvPr>
            <p:ph type="body" sz="quarter" idx="14"/>
          </p:nvPr>
        </p:nvSpPr>
        <p:spPr>
          <a:xfrm>
            <a:off x="5357813" y="1571625"/>
            <a:ext cx="3357562" cy="500063"/>
          </a:xfrm>
          <a:prstGeom prst="rect">
            <a:avLst/>
          </a:prstGeom>
        </p:spPr>
        <p:txBody>
          <a:bodyPr>
            <a:normAutofit/>
          </a:bodyPr>
          <a:lstStyle>
            <a:lvl1pPr>
              <a:buNone/>
              <a:defRPr sz="2400" b="1">
                <a:solidFill>
                  <a:srgbClr val="FDB813"/>
                </a:solidFill>
                <a:latin typeface="Arial" pitchFamily="34" charset="0"/>
                <a:cs typeface="Arial" pitchFamily="34" charset="0"/>
              </a:defRPr>
            </a:lvl1pPr>
          </a:lstStyle>
          <a:p>
            <a:pPr lvl="0"/>
            <a:r>
              <a:rPr lang="en-US" smtClean="0"/>
              <a:t>Click to edit Master text styles</a:t>
            </a:r>
          </a:p>
        </p:txBody>
      </p:sp>
      <p:sp>
        <p:nvSpPr>
          <p:cNvPr id="18" name="Espace réservé du texte 17"/>
          <p:cNvSpPr>
            <a:spLocks noGrp="1"/>
          </p:cNvSpPr>
          <p:nvPr>
            <p:ph type="body" sz="quarter" idx="15"/>
          </p:nvPr>
        </p:nvSpPr>
        <p:spPr>
          <a:xfrm>
            <a:off x="5357813" y="2428875"/>
            <a:ext cx="3357562" cy="2571750"/>
          </a:xfrm>
          <a:prstGeom prst="rect">
            <a:avLst/>
          </a:prstGeom>
          <a:ln>
            <a:noFill/>
          </a:ln>
        </p:spPr>
        <p:txBody>
          <a:bodyPr>
            <a:normAutofit/>
          </a:bodyPr>
          <a:lstStyle>
            <a:lvl1pPr marL="0" indent="0">
              <a:lnSpc>
                <a:spcPts val="2600"/>
              </a:lnSpc>
              <a:buNone/>
              <a:defRPr sz="2200">
                <a:solidFill>
                  <a:schemeClr val="tx1">
                    <a:lumMod val="65000"/>
                    <a:lumOff val="35000"/>
                  </a:schemeClr>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32779844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VERT_titre 1 ligne_bande bleue">
    <p:spTree>
      <p:nvGrpSpPr>
        <p:cNvPr id="1" name=""/>
        <p:cNvGrpSpPr/>
        <p:nvPr/>
      </p:nvGrpSpPr>
      <p:grpSpPr>
        <a:xfrm>
          <a:off x="0" y="0"/>
          <a:ext cx="0" cy="0"/>
          <a:chOff x="0" y="0"/>
          <a:chExt cx="0" cy="0"/>
        </a:xfrm>
      </p:grpSpPr>
      <p:sp>
        <p:nvSpPr>
          <p:cNvPr id="6" name="Rectangle 5"/>
          <p:cNvSpPr/>
          <p:nvPr userDrawn="1"/>
        </p:nvSpPr>
        <p:spPr>
          <a:xfrm>
            <a:off x="285750" y="2143125"/>
            <a:ext cx="8858250" cy="31432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7" name="Image 2" descr="Bande verte.png"/>
          <p:cNvPicPr>
            <a:picLocks noChangeAspect="1"/>
          </p:cNvPicPr>
          <p:nvPr userDrawn="1"/>
        </p:nvPicPr>
        <p:blipFill>
          <a:blip r:embed="rId2">
            <a:extLst>
              <a:ext uri="{28A0092B-C50C-407E-A947-70E740481C1C}">
                <a14:useLocalDpi xmlns:a14="http://schemas.microsoft.com/office/drawing/2010/main" val="0"/>
              </a:ext>
            </a:extLst>
          </a:blip>
          <a:srcRect l="9" t="14581"/>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3" descr="ligne vert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Image 4"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a:solidFill>
                  <a:srgbClr val="009A00"/>
                </a:solidFill>
                <a:latin typeface="Arial" pitchFamily="34" charset="0"/>
                <a:cs typeface="Arial" pitchFamily="34" charset="0"/>
              </a:defRPr>
            </a:lvl1pPr>
          </a:lstStyle>
          <a:p>
            <a:r>
              <a:rPr lang="en-US" smtClean="0"/>
              <a:t>Click to edit Master title style</a:t>
            </a:r>
            <a:endParaRPr lang="fr-CA" dirty="0"/>
          </a:p>
        </p:txBody>
      </p:sp>
      <p:sp>
        <p:nvSpPr>
          <p:cNvPr id="13" name="Espace réservé pour une image  12"/>
          <p:cNvSpPr>
            <a:spLocks noGrp="1"/>
          </p:cNvSpPr>
          <p:nvPr>
            <p:ph type="pic" sz="quarter" idx="13"/>
          </p:nvPr>
        </p:nvSpPr>
        <p:spPr>
          <a:xfrm>
            <a:off x="928688" y="1643051"/>
            <a:ext cx="4143378" cy="3214709"/>
          </a:xfrm>
          <a:prstGeom prst="rect">
            <a:avLst/>
          </a:prstGeom>
        </p:spPr>
        <p:txBody>
          <a:bodyPr rtlCol="0">
            <a:normAutofit/>
          </a:bodyPr>
          <a:lstStyle>
            <a:lvl1pPr>
              <a:defRPr/>
            </a:lvl1pPr>
          </a:lstStyle>
          <a:p>
            <a:pPr lvl="0"/>
            <a:r>
              <a:rPr lang="en-US" noProof="0" smtClean="0"/>
              <a:t>Click icon to add picture</a:t>
            </a:r>
            <a:endParaRPr lang="fr-CA" noProof="0" dirty="0" smtClean="0"/>
          </a:p>
        </p:txBody>
      </p:sp>
      <p:sp>
        <p:nvSpPr>
          <p:cNvPr id="16" name="Espace réservé du texte 15"/>
          <p:cNvSpPr>
            <a:spLocks noGrp="1"/>
          </p:cNvSpPr>
          <p:nvPr>
            <p:ph type="body" sz="quarter" idx="14"/>
          </p:nvPr>
        </p:nvSpPr>
        <p:spPr>
          <a:xfrm>
            <a:off x="5357813" y="1571625"/>
            <a:ext cx="3357562" cy="500063"/>
          </a:xfrm>
          <a:prstGeom prst="rect">
            <a:avLst/>
          </a:prstGeom>
        </p:spPr>
        <p:txBody>
          <a:bodyPr>
            <a:normAutofit/>
          </a:bodyPr>
          <a:lstStyle>
            <a:lvl1pPr>
              <a:buNone/>
              <a:defRPr sz="2400" b="1" baseline="0">
                <a:solidFill>
                  <a:schemeClr val="accent5">
                    <a:lumMod val="75000"/>
                  </a:schemeClr>
                </a:solidFill>
                <a:latin typeface="Arial" pitchFamily="34" charset="0"/>
                <a:cs typeface="Arial" pitchFamily="34" charset="0"/>
              </a:defRPr>
            </a:lvl1pPr>
          </a:lstStyle>
          <a:p>
            <a:pPr lvl="0"/>
            <a:r>
              <a:rPr lang="en-US" smtClean="0"/>
              <a:t>Click to edit Master text styles</a:t>
            </a:r>
          </a:p>
        </p:txBody>
      </p:sp>
      <p:sp>
        <p:nvSpPr>
          <p:cNvPr id="18" name="Espace réservé du texte 17"/>
          <p:cNvSpPr>
            <a:spLocks noGrp="1"/>
          </p:cNvSpPr>
          <p:nvPr>
            <p:ph type="body" sz="quarter" idx="15"/>
          </p:nvPr>
        </p:nvSpPr>
        <p:spPr>
          <a:xfrm>
            <a:off x="5357813" y="2428875"/>
            <a:ext cx="3357562" cy="2571750"/>
          </a:xfrm>
          <a:prstGeom prst="rect">
            <a:avLst/>
          </a:prstGeom>
          <a:ln>
            <a:noFill/>
          </a:ln>
        </p:spPr>
        <p:txBody>
          <a:bodyPr>
            <a:normAutofit/>
          </a:bodyPr>
          <a:lstStyle>
            <a:lvl1pPr marL="0" indent="0">
              <a:lnSpc>
                <a:spcPts val="2600"/>
              </a:lnSpc>
              <a:buNone/>
              <a:defRPr sz="2200">
                <a:solidFill>
                  <a:schemeClr val="tx1">
                    <a:lumMod val="65000"/>
                    <a:lumOff val="35000"/>
                  </a:schemeClr>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381157888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ORANGE_titre 1 ligne_étapes projet">
    <p:spTree>
      <p:nvGrpSpPr>
        <p:cNvPr id="1" name=""/>
        <p:cNvGrpSpPr/>
        <p:nvPr/>
      </p:nvGrpSpPr>
      <p:grpSpPr>
        <a:xfrm>
          <a:off x="0" y="0"/>
          <a:ext cx="0" cy="0"/>
          <a:chOff x="0" y="0"/>
          <a:chExt cx="0" cy="0"/>
        </a:xfrm>
      </p:grpSpPr>
      <p:sp>
        <p:nvSpPr>
          <p:cNvPr id="11" name="Rectangle 10"/>
          <p:cNvSpPr/>
          <p:nvPr userDrawn="1"/>
        </p:nvSpPr>
        <p:spPr>
          <a:xfrm>
            <a:off x="285750" y="2143125"/>
            <a:ext cx="8858250" cy="3429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12" name="Image 7" descr="BNQ2100_COuleur_small.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Image 8" descr="Bande Orange.png"/>
          <p:cNvPicPr>
            <a:picLocks noChangeAspect="1"/>
          </p:cNvPicPr>
          <p:nvPr userDrawn="1"/>
        </p:nvPicPr>
        <p:blipFill>
          <a:blip r:embed="rId3">
            <a:extLst>
              <a:ext uri="{28A0092B-C50C-407E-A947-70E740481C1C}">
                <a14:useLocalDpi xmlns:a14="http://schemas.microsoft.com/office/drawing/2010/main" val="0"/>
              </a:ext>
            </a:extLst>
          </a:blip>
          <a:srcRect t="14580"/>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Image 9" descr="ligne orange_1pt.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a:solidFill>
                  <a:srgbClr val="F68222"/>
                </a:solidFill>
                <a:latin typeface="Arial" pitchFamily="34" charset="0"/>
                <a:cs typeface="Arial" pitchFamily="34" charset="0"/>
              </a:defRPr>
            </a:lvl1pPr>
          </a:lstStyle>
          <a:p>
            <a:r>
              <a:rPr lang="fr-FR" dirty="0" smtClean="0"/>
              <a:t>Cliquez pour modifier le style du titre</a:t>
            </a:r>
            <a:endParaRPr lang="fr-CA" dirty="0"/>
          </a:p>
        </p:txBody>
      </p:sp>
      <p:sp>
        <p:nvSpPr>
          <p:cNvPr id="16" name="Espace réservé du texte 15"/>
          <p:cNvSpPr>
            <a:spLocks noGrp="1"/>
          </p:cNvSpPr>
          <p:nvPr>
            <p:ph type="body" sz="quarter" idx="14"/>
          </p:nvPr>
        </p:nvSpPr>
        <p:spPr>
          <a:xfrm>
            <a:off x="928686" y="1500174"/>
            <a:ext cx="3357562" cy="500063"/>
          </a:xfrm>
          <a:prstGeom prst="rect">
            <a:avLst/>
          </a:prstGeom>
        </p:spPr>
        <p:txBody>
          <a:bodyPr>
            <a:noAutofit/>
          </a:bodyPr>
          <a:lstStyle>
            <a:lvl1pPr>
              <a:lnSpc>
                <a:spcPts val="3400"/>
              </a:lnSpc>
              <a:buNone/>
              <a:defRPr sz="2800" b="1">
                <a:solidFill>
                  <a:schemeClr val="tx1">
                    <a:lumMod val="65000"/>
                    <a:lumOff val="35000"/>
                  </a:schemeClr>
                </a:solidFill>
                <a:latin typeface="Arial" pitchFamily="34" charset="0"/>
                <a:cs typeface="Arial" pitchFamily="34" charset="0"/>
              </a:defRPr>
            </a:lvl1pPr>
          </a:lstStyle>
          <a:p>
            <a:pPr lvl="0"/>
            <a:r>
              <a:rPr lang="en-US" smtClean="0"/>
              <a:t>Click to edit Master text styles</a:t>
            </a:r>
          </a:p>
        </p:txBody>
      </p:sp>
      <p:sp>
        <p:nvSpPr>
          <p:cNvPr id="17" name="Espace réservé du texte 16"/>
          <p:cNvSpPr>
            <a:spLocks noGrp="1"/>
          </p:cNvSpPr>
          <p:nvPr>
            <p:ph type="body" sz="quarter" idx="18"/>
          </p:nvPr>
        </p:nvSpPr>
        <p:spPr>
          <a:xfrm>
            <a:off x="928663" y="3071811"/>
            <a:ext cx="3357586" cy="2357453"/>
          </a:xfrm>
          <a:prstGeom prst="rect">
            <a:avLst/>
          </a:prstGeom>
        </p:spPr>
        <p:txBody>
          <a:bodyPr>
            <a:normAutofit/>
          </a:bodyPr>
          <a:lstStyle>
            <a:lvl1pPr marL="0" indent="0">
              <a:lnSpc>
                <a:spcPts val="2600"/>
              </a:lnSpc>
              <a:buNone/>
              <a:defRPr sz="2200">
                <a:solidFill>
                  <a:schemeClr val="tx1">
                    <a:lumMod val="65000"/>
                    <a:lumOff val="35000"/>
                  </a:schemeClr>
                </a:solidFill>
                <a:latin typeface="Arial" pitchFamily="34" charset="0"/>
                <a:cs typeface="Arial" pitchFamily="34" charset="0"/>
              </a:defRPr>
            </a:lvl1pPr>
          </a:lstStyle>
          <a:p>
            <a:pPr lvl="0"/>
            <a:r>
              <a:rPr lang="fr-FR" dirty="0" smtClean="0"/>
              <a:t>Cliquez pour modifier les styles du texte du masque</a:t>
            </a:r>
          </a:p>
        </p:txBody>
      </p:sp>
      <p:sp>
        <p:nvSpPr>
          <p:cNvPr id="22" name="Espace réservé du texte 21"/>
          <p:cNvSpPr>
            <a:spLocks noGrp="1"/>
          </p:cNvSpPr>
          <p:nvPr>
            <p:ph type="body" sz="quarter" idx="19"/>
          </p:nvPr>
        </p:nvSpPr>
        <p:spPr>
          <a:xfrm>
            <a:off x="928688" y="2428871"/>
            <a:ext cx="3357562" cy="428625"/>
          </a:xfrm>
          <a:prstGeom prst="rect">
            <a:avLst/>
          </a:prstGeom>
        </p:spPr>
        <p:txBody>
          <a:bodyPr>
            <a:noAutofit/>
          </a:bodyPr>
          <a:lstStyle>
            <a:lvl1pPr>
              <a:buNone/>
              <a:defRPr sz="2400" b="1">
                <a:solidFill>
                  <a:srgbClr val="F68222"/>
                </a:solidFill>
                <a:latin typeface="Arial" pitchFamily="34" charset="0"/>
                <a:cs typeface="Arial" pitchFamily="34" charset="0"/>
              </a:defRPr>
            </a:lvl1pPr>
          </a:lstStyle>
          <a:p>
            <a:pPr lvl="0"/>
            <a:r>
              <a:rPr lang="en-US" smtClean="0"/>
              <a:t>Click to edit Master text styles</a:t>
            </a:r>
          </a:p>
        </p:txBody>
      </p:sp>
      <p:sp>
        <p:nvSpPr>
          <p:cNvPr id="23" name="Espace réservé du texte 21"/>
          <p:cNvSpPr>
            <a:spLocks noGrp="1"/>
          </p:cNvSpPr>
          <p:nvPr>
            <p:ph type="body" sz="quarter" idx="20"/>
          </p:nvPr>
        </p:nvSpPr>
        <p:spPr>
          <a:xfrm>
            <a:off x="4786338" y="2428871"/>
            <a:ext cx="3357562" cy="428625"/>
          </a:xfrm>
          <a:prstGeom prst="rect">
            <a:avLst/>
          </a:prstGeom>
        </p:spPr>
        <p:txBody>
          <a:bodyPr>
            <a:noAutofit/>
          </a:bodyPr>
          <a:lstStyle>
            <a:lvl1pPr>
              <a:buNone/>
              <a:defRPr sz="2400" b="1">
                <a:solidFill>
                  <a:srgbClr val="F68222"/>
                </a:solidFill>
                <a:latin typeface="Arial" pitchFamily="34" charset="0"/>
                <a:cs typeface="Arial" pitchFamily="34" charset="0"/>
              </a:defRPr>
            </a:lvl1pPr>
          </a:lstStyle>
          <a:p>
            <a:pPr lvl="0"/>
            <a:r>
              <a:rPr lang="en-US" smtClean="0"/>
              <a:t>Click to edit Master text styles</a:t>
            </a:r>
          </a:p>
        </p:txBody>
      </p:sp>
      <p:sp>
        <p:nvSpPr>
          <p:cNvPr id="29" name="Espace réservé pour une image  28"/>
          <p:cNvSpPr>
            <a:spLocks noGrp="1"/>
          </p:cNvSpPr>
          <p:nvPr>
            <p:ph type="pic" sz="quarter" idx="21"/>
          </p:nvPr>
        </p:nvSpPr>
        <p:spPr>
          <a:xfrm>
            <a:off x="6786563" y="1214438"/>
            <a:ext cx="785833" cy="714375"/>
          </a:xfrm>
          <a:prstGeom prst="rect">
            <a:avLst/>
          </a:prstGeom>
        </p:spPr>
        <p:txBody>
          <a:bodyPr rtlCol="0">
            <a:normAutofit/>
          </a:bodyPr>
          <a:lstStyle/>
          <a:p>
            <a:pPr lvl="0"/>
            <a:r>
              <a:rPr lang="en-US" noProof="0" smtClean="0"/>
              <a:t>Click icon to add picture</a:t>
            </a:r>
            <a:endParaRPr lang="fr-CA" noProof="0" dirty="0" smtClean="0"/>
          </a:p>
        </p:txBody>
      </p:sp>
      <p:sp>
        <p:nvSpPr>
          <p:cNvPr id="30" name="Espace réservé pour une image  28"/>
          <p:cNvSpPr>
            <a:spLocks noGrp="1"/>
          </p:cNvSpPr>
          <p:nvPr>
            <p:ph type="pic" sz="quarter" idx="22"/>
          </p:nvPr>
        </p:nvSpPr>
        <p:spPr>
          <a:xfrm>
            <a:off x="7929592" y="1214422"/>
            <a:ext cx="785812" cy="714375"/>
          </a:xfrm>
          <a:prstGeom prst="rect">
            <a:avLst/>
          </a:prstGeom>
        </p:spPr>
        <p:txBody>
          <a:bodyPr rtlCol="0">
            <a:normAutofit/>
          </a:bodyPr>
          <a:lstStyle/>
          <a:p>
            <a:pPr lvl="0"/>
            <a:r>
              <a:rPr lang="en-US" noProof="0" smtClean="0"/>
              <a:t>Click icon to add picture</a:t>
            </a:r>
            <a:endParaRPr lang="fr-CA" noProof="0" dirty="0" smtClean="0"/>
          </a:p>
        </p:txBody>
      </p:sp>
      <p:sp>
        <p:nvSpPr>
          <p:cNvPr id="31" name="Espace réservé pour une image  28"/>
          <p:cNvSpPr>
            <a:spLocks noGrp="1"/>
          </p:cNvSpPr>
          <p:nvPr>
            <p:ph type="pic" sz="quarter" idx="23"/>
          </p:nvPr>
        </p:nvSpPr>
        <p:spPr>
          <a:xfrm>
            <a:off x="5572132" y="1214422"/>
            <a:ext cx="857256" cy="714375"/>
          </a:xfrm>
          <a:prstGeom prst="rect">
            <a:avLst/>
          </a:prstGeom>
        </p:spPr>
        <p:txBody>
          <a:bodyPr rtlCol="0">
            <a:normAutofit/>
          </a:bodyPr>
          <a:lstStyle/>
          <a:p>
            <a:pPr lvl="0"/>
            <a:r>
              <a:rPr lang="en-US" noProof="0" smtClean="0"/>
              <a:t>Click icon to add picture</a:t>
            </a:r>
            <a:endParaRPr lang="fr-CA" noProof="0" dirty="0" smtClean="0"/>
          </a:p>
        </p:txBody>
      </p:sp>
      <p:sp>
        <p:nvSpPr>
          <p:cNvPr id="19" name="Espace réservé du texte 16"/>
          <p:cNvSpPr>
            <a:spLocks noGrp="1"/>
          </p:cNvSpPr>
          <p:nvPr>
            <p:ph type="body" sz="quarter" idx="24"/>
          </p:nvPr>
        </p:nvSpPr>
        <p:spPr>
          <a:xfrm>
            <a:off x="4786314" y="3071811"/>
            <a:ext cx="3357586" cy="2357453"/>
          </a:xfrm>
          <a:prstGeom prst="rect">
            <a:avLst/>
          </a:prstGeom>
        </p:spPr>
        <p:txBody>
          <a:bodyPr>
            <a:normAutofit/>
          </a:bodyPr>
          <a:lstStyle>
            <a:lvl1pPr marL="0" indent="0">
              <a:lnSpc>
                <a:spcPts val="2600"/>
              </a:lnSpc>
              <a:buNone/>
              <a:defRPr sz="2200">
                <a:solidFill>
                  <a:schemeClr val="tx1">
                    <a:lumMod val="65000"/>
                    <a:lumOff val="35000"/>
                  </a:schemeClr>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264330429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ORANGE_titre 1 ligne_étapes projet simple">
    <p:spTree>
      <p:nvGrpSpPr>
        <p:cNvPr id="1" name=""/>
        <p:cNvGrpSpPr/>
        <p:nvPr/>
      </p:nvGrpSpPr>
      <p:grpSpPr>
        <a:xfrm>
          <a:off x="0" y="0"/>
          <a:ext cx="0" cy="0"/>
          <a:chOff x="0" y="0"/>
          <a:chExt cx="0" cy="0"/>
        </a:xfrm>
      </p:grpSpPr>
      <p:sp>
        <p:nvSpPr>
          <p:cNvPr id="5" name="Rectangle 4"/>
          <p:cNvSpPr/>
          <p:nvPr userDrawn="1"/>
        </p:nvSpPr>
        <p:spPr>
          <a:xfrm>
            <a:off x="285750" y="2143125"/>
            <a:ext cx="8858250" cy="3429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6" name="Image 7" descr="BNQ2100_COuleur_small.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8" descr="Bande Orange.png"/>
          <p:cNvPicPr>
            <a:picLocks noChangeAspect="1"/>
          </p:cNvPicPr>
          <p:nvPr userDrawn="1"/>
        </p:nvPicPr>
        <p:blipFill>
          <a:blip r:embed="rId3">
            <a:extLst>
              <a:ext uri="{28A0092B-C50C-407E-A947-70E740481C1C}">
                <a14:useLocalDpi xmlns:a14="http://schemas.microsoft.com/office/drawing/2010/main" val="0"/>
              </a:ext>
            </a:extLst>
          </a:blip>
          <a:srcRect t="14580"/>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9" descr="ligne orange_1pt.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a:solidFill>
                  <a:srgbClr val="F68222"/>
                </a:solidFill>
                <a:latin typeface="Arial" pitchFamily="34" charset="0"/>
                <a:cs typeface="Arial" pitchFamily="34" charset="0"/>
              </a:defRPr>
            </a:lvl1pPr>
          </a:lstStyle>
          <a:p>
            <a:r>
              <a:rPr lang="en-US" smtClean="0"/>
              <a:t>Click to edit Master title style</a:t>
            </a:r>
            <a:endParaRPr lang="fr-CA" dirty="0"/>
          </a:p>
        </p:txBody>
      </p:sp>
      <p:sp>
        <p:nvSpPr>
          <p:cNvPr id="16" name="Espace réservé du texte 15"/>
          <p:cNvSpPr>
            <a:spLocks noGrp="1"/>
          </p:cNvSpPr>
          <p:nvPr>
            <p:ph type="body" sz="quarter" idx="14"/>
          </p:nvPr>
        </p:nvSpPr>
        <p:spPr>
          <a:xfrm>
            <a:off x="928686" y="1500174"/>
            <a:ext cx="7358090" cy="500063"/>
          </a:xfrm>
          <a:prstGeom prst="rect">
            <a:avLst/>
          </a:prstGeom>
        </p:spPr>
        <p:txBody>
          <a:bodyPr>
            <a:noAutofit/>
          </a:bodyPr>
          <a:lstStyle>
            <a:lvl1pPr>
              <a:lnSpc>
                <a:spcPts val="3400"/>
              </a:lnSpc>
              <a:buNone/>
              <a:defRPr sz="2800" b="1">
                <a:solidFill>
                  <a:schemeClr val="tx1">
                    <a:lumMod val="65000"/>
                    <a:lumOff val="35000"/>
                  </a:schemeClr>
                </a:solidFill>
                <a:latin typeface="Arial" pitchFamily="34" charset="0"/>
                <a:cs typeface="Arial" pitchFamily="34" charset="0"/>
              </a:defRPr>
            </a:lvl1pPr>
          </a:lstStyle>
          <a:p>
            <a:pPr lvl="0"/>
            <a:r>
              <a:rPr lang="en-US" smtClean="0"/>
              <a:t>Click to edit Master text styles</a:t>
            </a:r>
          </a:p>
        </p:txBody>
      </p:sp>
      <p:sp>
        <p:nvSpPr>
          <p:cNvPr id="18" name="Espace réservé du texte 15"/>
          <p:cNvSpPr>
            <a:spLocks noGrp="1"/>
          </p:cNvSpPr>
          <p:nvPr>
            <p:ph type="body" sz="quarter" idx="15"/>
          </p:nvPr>
        </p:nvSpPr>
        <p:spPr>
          <a:xfrm>
            <a:off x="428625" y="2285992"/>
            <a:ext cx="8286750" cy="3143245"/>
          </a:xfrm>
          <a:prstGeom prst="rect">
            <a:avLst/>
          </a:prstGeom>
        </p:spPr>
        <p:txBody>
          <a:bodyPr>
            <a:normAutofit/>
          </a:bodyPr>
          <a:lstStyle>
            <a:lvl1pPr marL="533400" indent="-533400">
              <a:lnSpc>
                <a:spcPts val="3400"/>
              </a:lnSpc>
              <a:buFontTx/>
              <a:buBlip>
                <a:blip r:embed="rId5"/>
              </a:buBlip>
              <a:defRPr sz="2800">
                <a:solidFill>
                  <a:schemeClr val="tx1">
                    <a:lumMod val="65000"/>
                    <a:lumOff val="35000"/>
                  </a:schemeClr>
                </a:solidFill>
                <a:latin typeface="Arial" pitchFamily="34" charset="0"/>
                <a:cs typeface="Arial" pitchFamily="34" charset="0"/>
              </a:defRPr>
            </a:lvl1pPr>
            <a:lvl2pPr marL="1431925" indent="-533400">
              <a:lnSpc>
                <a:spcPts val="3400"/>
              </a:lnSpc>
              <a:buFontTx/>
              <a:buBlip>
                <a:blip r:embed="rId6"/>
              </a:buBlip>
              <a:defRPr sz="2800">
                <a:solidFill>
                  <a:schemeClr val="tx1">
                    <a:lumMod val="65000"/>
                    <a:lumOff val="35000"/>
                  </a:schemeClr>
                </a:solidFill>
                <a:latin typeface="Arial" pitchFamily="34" charset="0"/>
                <a:cs typeface="Arial" pitchFamily="34" charset="0"/>
              </a:defRPr>
            </a:lvl2pPr>
            <a:lvl3pPr marL="2157413" indent="-533400">
              <a:lnSpc>
                <a:spcPts val="3400"/>
              </a:lnSpc>
              <a:buFontTx/>
              <a:buBlip>
                <a:blip r:embed="rId7"/>
              </a:buBlip>
              <a:defRPr sz="2800">
                <a:solidFill>
                  <a:schemeClr val="tx1">
                    <a:lumMod val="65000"/>
                    <a:lumOff val="35000"/>
                  </a:schemeClr>
                </a:solidFill>
                <a:latin typeface="Arial" pitchFamily="34" charset="0"/>
                <a:cs typeface="Arial" pitchFamily="34" charset="0"/>
              </a:defRPr>
            </a:lvl3pPr>
            <a:lvl4pPr marL="2865438" indent="-533400">
              <a:lnSpc>
                <a:spcPts val="3400"/>
              </a:lnSpc>
              <a:buFontTx/>
              <a:buBlip>
                <a:blip r:embed="rId8"/>
              </a:buBlip>
              <a:defRPr sz="2800">
                <a:solidFill>
                  <a:schemeClr val="tx1">
                    <a:lumMod val="65000"/>
                    <a:lumOff val="35000"/>
                  </a:schemeClr>
                </a:solidFill>
                <a:latin typeface="Arial" pitchFamily="34" charset="0"/>
                <a:cs typeface="Arial" pitchFamily="34" charset="0"/>
              </a:defRPr>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extLst>
      <p:ext uri="{BB962C8B-B14F-4D97-AF65-F5344CB8AC3E}">
        <p14:creationId xmlns:p14="http://schemas.microsoft.com/office/powerpoint/2010/main" val="301608624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ORANGE_titre 1 ligne_étapes projet simple_2e modèle">
    <p:spTree>
      <p:nvGrpSpPr>
        <p:cNvPr id="1" name=""/>
        <p:cNvGrpSpPr/>
        <p:nvPr/>
      </p:nvGrpSpPr>
      <p:grpSpPr>
        <a:xfrm>
          <a:off x="0" y="0"/>
          <a:ext cx="0" cy="0"/>
          <a:chOff x="0" y="0"/>
          <a:chExt cx="0" cy="0"/>
        </a:xfrm>
      </p:grpSpPr>
      <p:sp>
        <p:nvSpPr>
          <p:cNvPr id="5" name="Rectangle 4"/>
          <p:cNvSpPr/>
          <p:nvPr userDrawn="1"/>
        </p:nvSpPr>
        <p:spPr>
          <a:xfrm>
            <a:off x="285750" y="2643188"/>
            <a:ext cx="8858250" cy="292893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6" name="Image 7" descr="BNQ2100_COuleur_small.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8" descr="Bande Orange.png"/>
          <p:cNvPicPr>
            <a:picLocks noChangeAspect="1"/>
          </p:cNvPicPr>
          <p:nvPr userDrawn="1"/>
        </p:nvPicPr>
        <p:blipFill>
          <a:blip r:embed="rId3">
            <a:extLst>
              <a:ext uri="{28A0092B-C50C-407E-A947-70E740481C1C}">
                <a14:useLocalDpi xmlns:a14="http://schemas.microsoft.com/office/drawing/2010/main" val="0"/>
              </a:ext>
            </a:extLst>
          </a:blip>
          <a:srcRect t="14580"/>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9" descr="ligne orange_1pt.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a:solidFill>
                  <a:srgbClr val="F68222"/>
                </a:solidFill>
                <a:latin typeface="Arial" pitchFamily="34" charset="0"/>
                <a:cs typeface="Arial" pitchFamily="34" charset="0"/>
              </a:defRPr>
            </a:lvl1pPr>
          </a:lstStyle>
          <a:p>
            <a:r>
              <a:rPr lang="en-US" smtClean="0"/>
              <a:t>Click to edit Master title style</a:t>
            </a:r>
            <a:endParaRPr lang="fr-CA" dirty="0"/>
          </a:p>
        </p:txBody>
      </p:sp>
      <p:sp>
        <p:nvSpPr>
          <p:cNvPr id="16" name="Espace réservé du texte 15"/>
          <p:cNvSpPr>
            <a:spLocks noGrp="1"/>
          </p:cNvSpPr>
          <p:nvPr>
            <p:ph type="body" sz="quarter" idx="14"/>
          </p:nvPr>
        </p:nvSpPr>
        <p:spPr>
          <a:xfrm>
            <a:off x="928686" y="1071546"/>
            <a:ext cx="7786718" cy="1428760"/>
          </a:xfrm>
          <a:prstGeom prst="rect">
            <a:avLst/>
          </a:prstGeom>
        </p:spPr>
        <p:txBody>
          <a:bodyPr>
            <a:noAutofit/>
          </a:bodyPr>
          <a:lstStyle>
            <a:lvl1pPr marL="0" indent="0">
              <a:lnSpc>
                <a:spcPts val="3400"/>
              </a:lnSpc>
              <a:buNone/>
              <a:defRPr sz="2800" b="1" baseline="0">
                <a:solidFill>
                  <a:schemeClr val="tx1">
                    <a:lumMod val="65000"/>
                    <a:lumOff val="35000"/>
                  </a:schemeClr>
                </a:solidFill>
                <a:latin typeface="Arial" pitchFamily="34" charset="0"/>
                <a:cs typeface="Arial" pitchFamily="34" charset="0"/>
              </a:defRPr>
            </a:lvl1pPr>
          </a:lstStyle>
          <a:p>
            <a:pPr lvl="0"/>
            <a:r>
              <a:rPr lang="en-US" smtClean="0"/>
              <a:t>Click to edit Master text styles</a:t>
            </a:r>
          </a:p>
          <a:p>
            <a:pPr lvl="1"/>
            <a:r>
              <a:rPr lang="en-US" smtClean="0"/>
              <a:t>Second level</a:t>
            </a:r>
          </a:p>
        </p:txBody>
      </p:sp>
      <p:sp>
        <p:nvSpPr>
          <p:cNvPr id="18" name="Espace réservé du texte 15"/>
          <p:cNvSpPr>
            <a:spLocks noGrp="1"/>
          </p:cNvSpPr>
          <p:nvPr>
            <p:ph type="body" sz="quarter" idx="15"/>
          </p:nvPr>
        </p:nvSpPr>
        <p:spPr>
          <a:xfrm>
            <a:off x="428625" y="2786058"/>
            <a:ext cx="8286750" cy="2643179"/>
          </a:xfrm>
          <a:prstGeom prst="rect">
            <a:avLst/>
          </a:prstGeom>
        </p:spPr>
        <p:txBody>
          <a:bodyPr>
            <a:normAutofit/>
          </a:bodyPr>
          <a:lstStyle>
            <a:lvl1pPr marL="533400" indent="-533400">
              <a:lnSpc>
                <a:spcPts val="3400"/>
              </a:lnSpc>
              <a:buFontTx/>
              <a:buBlip>
                <a:blip r:embed="rId5"/>
              </a:buBlip>
              <a:defRPr sz="2800">
                <a:solidFill>
                  <a:schemeClr val="tx1">
                    <a:lumMod val="65000"/>
                    <a:lumOff val="35000"/>
                  </a:schemeClr>
                </a:solidFill>
                <a:latin typeface="Arial" pitchFamily="34" charset="0"/>
                <a:cs typeface="Arial" pitchFamily="34" charset="0"/>
              </a:defRPr>
            </a:lvl1pPr>
            <a:lvl2pPr marL="1257300" indent="-533400">
              <a:lnSpc>
                <a:spcPts val="3400"/>
              </a:lnSpc>
              <a:buFontTx/>
              <a:buBlip>
                <a:blip r:embed="rId6"/>
              </a:buBlip>
              <a:defRPr sz="2800">
                <a:solidFill>
                  <a:schemeClr val="tx1">
                    <a:lumMod val="65000"/>
                    <a:lumOff val="35000"/>
                  </a:schemeClr>
                </a:solidFill>
                <a:latin typeface="Arial" pitchFamily="34" charset="0"/>
                <a:cs typeface="Arial" pitchFamily="34" charset="0"/>
              </a:defRPr>
            </a:lvl2pPr>
            <a:lvl3pPr marL="1966913" indent="-533400">
              <a:lnSpc>
                <a:spcPts val="3400"/>
              </a:lnSpc>
              <a:buFontTx/>
              <a:buBlip>
                <a:blip r:embed="rId7"/>
              </a:buBlip>
              <a:defRPr sz="2800">
                <a:solidFill>
                  <a:schemeClr val="tx1">
                    <a:lumMod val="65000"/>
                    <a:lumOff val="35000"/>
                  </a:schemeClr>
                </a:solidFill>
                <a:latin typeface="Arial" pitchFamily="34" charset="0"/>
                <a:cs typeface="Arial" pitchFamily="34" charset="0"/>
              </a:defRPr>
            </a:lvl3pPr>
            <a:lvl4pPr marL="2692400" indent="-533400">
              <a:lnSpc>
                <a:spcPts val="3400"/>
              </a:lnSpc>
              <a:buFontTx/>
              <a:buBlip>
                <a:blip r:embed="rId8"/>
              </a:buBlip>
              <a:tabLst/>
              <a:defRPr sz="2800">
                <a:solidFill>
                  <a:schemeClr val="tx1">
                    <a:lumMod val="65000"/>
                    <a:lumOff val="35000"/>
                  </a:schemeClr>
                </a:solidFill>
                <a:latin typeface="Arial" pitchFamily="34" charset="0"/>
                <a:cs typeface="Arial" pitchFamily="34" charset="0"/>
              </a:defRPr>
            </a:lvl4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p:txBody>
      </p:sp>
    </p:spTree>
    <p:extLst>
      <p:ext uri="{BB962C8B-B14F-4D97-AF65-F5344CB8AC3E}">
        <p14:creationId xmlns:p14="http://schemas.microsoft.com/office/powerpoint/2010/main" val="4025437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ORANGE_titre 1 ligne_étapes projet 2">
    <p:spTree>
      <p:nvGrpSpPr>
        <p:cNvPr id="1" name=""/>
        <p:cNvGrpSpPr/>
        <p:nvPr/>
      </p:nvGrpSpPr>
      <p:grpSpPr>
        <a:xfrm>
          <a:off x="0" y="0"/>
          <a:ext cx="0" cy="0"/>
          <a:chOff x="0" y="0"/>
          <a:chExt cx="0" cy="0"/>
        </a:xfrm>
      </p:grpSpPr>
      <p:sp>
        <p:nvSpPr>
          <p:cNvPr id="18" name="Rectangle 17"/>
          <p:cNvSpPr/>
          <p:nvPr userDrawn="1"/>
        </p:nvSpPr>
        <p:spPr>
          <a:xfrm>
            <a:off x="285750" y="2214563"/>
            <a:ext cx="8858250" cy="3429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21" name="Image 7" descr="BNQ2100_COuleur_small.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Image 8" descr="Bande Orange.png"/>
          <p:cNvPicPr>
            <a:picLocks noChangeAspect="1"/>
          </p:cNvPicPr>
          <p:nvPr userDrawn="1"/>
        </p:nvPicPr>
        <p:blipFill>
          <a:blip r:embed="rId3">
            <a:extLst>
              <a:ext uri="{28A0092B-C50C-407E-A947-70E740481C1C}">
                <a14:useLocalDpi xmlns:a14="http://schemas.microsoft.com/office/drawing/2010/main" val="0"/>
              </a:ext>
            </a:extLst>
          </a:blip>
          <a:srcRect t="14580"/>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Image 9" descr="ligne orange_1pt.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a:solidFill>
                  <a:srgbClr val="F68222"/>
                </a:solidFill>
                <a:latin typeface="Arial" pitchFamily="34" charset="0"/>
                <a:cs typeface="Arial" pitchFamily="34" charset="0"/>
              </a:defRPr>
            </a:lvl1pPr>
          </a:lstStyle>
          <a:p>
            <a:r>
              <a:rPr lang="fr-FR" smtClean="0"/>
              <a:t>Cliquez pour modifier le style du titre</a:t>
            </a:r>
            <a:endParaRPr lang="fr-CA" dirty="0"/>
          </a:p>
        </p:txBody>
      </p:sp>
      <p:sp>
        <p:nvSpPr>
          <p:cNvPr id="16" name="Espace réservé du texte 15"/>
          <p:cNvSpPr>
            <a:spLocks noGrp="1"/>
          </p:cNvSpPr>
          <p:nvPr>
            <p:ph type="body" sz="quarter" idx="14"/>
          </p:nvPr>
        </p:nvSpPr>
        <p:spPr>
          <a:xfrm>
            <a:off x="928686" y="1500174"/>
            <a:ext cx="7858156" cy="500063"/>
          </a:xfrm>
          <a:prstGeom prst="rect">
            <a:avLst/>
          </a:prstGeom>
        </p:spPr>
        <p:txBody>
          <a:bodyPr>
            <a:noAutofit/>
          </a:bodyPr>
          <a:lstStyle>
            <a:lvl1pPr>
              <a:lnSpc>
                <a:spcPts val="3400"/>
              </a:lnSpc>
              <a:buNone/>
              <a:defRPr sz="2800" b="1">
                <a:solidFill>
                  <a:schemeClr val="tx1">
                    <a:lumMod val="65000"/>
                    <a:lumOff val="35000"/>
                  </a:schemeClr>
                </a:solidFill>
                <a:latin typeface="Arial" pitchFamily="34" charset="0"/>
                <a:cs typeface="Arial" pitchFamily="34" charset="0"/>
              </a:defRPr>
            </a:lvl1pPr>
          </a:lstStyle>
          <a:p>
            <a:pPr lvl="0"/>
            <a:r>
              <a:rPr lang="en-US" smtClean="0"/>
              <a:t>Click to edit Master text styles</a:t>
            </a:r>
          </a:p>
        </p:txBody>
      </p:sp>
      <p:sp>
        <p:nvSpPr>
          <p:cNvPr id="17" name="Espace réservé du texte 16"/>
          <p:cNvSpPr>
            <a:spLocks noGrp="1"/>
          </p:cNvSpPr>
          <p:nvPr>
            <p:ph type="body" sz="quarter" idx="18"/>
          </p:nvPr>
        </p:nvSpPr>
        <p:spPr>
          <a:xfrm>
            <a:off x="857224" y="5786454"/>
            <a:ext cx="6000792" cy="714380"/>
          </a:xfrm>
          <a:prstGeom prst="rect">
            <a:avLst/>
          </a:prstGeom>
        </p:spPr>
        <p:txBody>
          <a:bodyPr>
            <a:normAutofit/>
          </a:bodyPr>
          <a:lstStyle>
            <a:lvl1pPr marL="177800" indent="-177800">
              <a:lnSpc>
                <a:spcPts val="1600"/>
              </a:lnSpc>
              <a:buNone/>
              <a:defRPr sz="1300">
                <a:solidFill>
                  <a:schemeClr val="tx1">
                    <a:lumMod val="65000"/>
                    <a:lumOff val="35000"/>
                  </a:schemeClr>
                </a:solidFill>
                <a:latin typeface="Arial" pitchFamily="34" charset="0"/>
                <a:cs typeface="Arial" pitchFamily="34" charset="0"/>
              </a:defRPr>
            </a:lvl1pPr>
          </a:lstStyle>
          <a:p>
            <a:pPr lvl="0"/>
            <a:r>
              <a:rPr lang="fr-FR" dirty="0" smtClean="0"/>
              <a:t>Cliquez pour modifier les styles du texte du masque</a:t>
            </a:r>
          </a:p>
        </p:txBody>
      </p:sp>
      <p:sp>
        <p:nvSpPr>
          <p:cNvPr id="22" name="Espace réservé du texte 21"/>
          <p:cNvSpPr>
            <a:spLocks noGrp="1"/>
          </p:cNvSpPr>
          <p:nvPr>
            <p:ph type="body" sz="quarter" idx="19"/>
          </p:nvPr>
        </p:nvSpPr>
        <p:spPr>
          <a:xfrm>
            <a:off x="928688" y="2357430"/>
            <a:ext cx="7786716" cy="857256"/>
          </a:xfrm>
          <a:prstGeom prst="rect">
            <a:avLst/>
          </a:prstGeom>
        </p:spPr>
        <p:txBody>
          <a:bodyPr>
            <a:noAutofit/>
          </a:bodyPr>
          <a:lstStyle>
            <a:lvl1pPr>
              <a:lnSpc>
                <a:spcPts val="2400"/>
              </a:lnSpc>
              <a:buNone/>
              <a:defRPr sz="2400" b="1">
                <a:solidFill>
                  <a:schemeClr val="tx1">
                    <a:lumMod val="65000"/>
                    <a:lumOff val="35000"/>
                  </a:schemeClr>
                </a:solidFill>
                <a:latin typeface="Arial" pitchFamily="34" charset="0"/>
                <a:cs typeface="Arial" pitchFamily="34" charset="0"/>
              </a:defRPr>
            </a:lvl1pPr>
          </a:lstStyle>
          <a:p>
            <a:pPr lvl="0"/>
            <a:r>
              <a:rPr lang="en-US" smtClean="0"/>
              <a:t>Click to edit Master text styles</a:t>
            </a:r>
          </a:p>
        </p:txBody>
      </p:sp>
      <p:sp>
        <p:nvSpPr>
          <p:cNvPr id="19" name="Espace réservé du texte 16"/>
          <p:cNvSpPr>
            <a:spLocks noGrp="1"/>
          </p:cNvSpPr>
          <p:nvPr>
            <p:ph type="body" sz="quarter" idx="24"/>
          </p:nvPr>
        </p:nvSpPr>
        <p:spPr>
          <a:xfrm>
            <a:off x="928662" y="5000636"/>
            <a:ext cx="1428760" cy="428628"/>
          </a:xfrm>
          <a:prstGeom prst="rect">
            <a:avLst/>
          </a:prstGeom>
        </p:spPr>
        <p:txBody>
          <a:bodyPr>
            <a:noAutofit/>
          </a:bodyPr>
          <a:lstStyle>
            <a:lvl1pPr marL="0" indent="0" algn="ctr">
              <a:lnSpc>
                <a:spcPts val="2600"/>
              </a:lnSpc>
              <a:buNone/>
              <a:defRPr sz="1900" b="1">
                <a:solidFill>
                  <a:schemeClr val="tx1">
                    <a:lumMod val="65000"/>
                    <a:lumOff val="35000"/>
                  </a:schemeClr>
                </a:solidFill>
                <a:latin typeface="Arial" pitchFamily="34" charset="0"/>
                <a:cs typeface="Arial" pitchFamily="34" charset="0"/>
              </a:defRPr>
            </a:lvl1pPr>
          </a:lstStyle>
          <a:p>
            <a:pPr lvl="0"/>
            <a:r>
              <a:rPr lang="en-US" smtClean="0"/>
              <a:t>Click to edit Master text styles</a:t>
            </a:r>
          </a:p>
        </p:txBody>
      </p:sp>
      <p:sp>
        <p:nvSpPr>
          <p:cNvPr id="20" name="Espace réservé pour une image  19"/>
          <p:cNvSpPr>
            <a:spLocks noGrp="1"/>
          </p:cNvSpPr>
          <p:nvPr>
            <p:ph type="pic" sz="quarter" idx="25"/>
          </p:nvPr>
        </p:nvSpPr>
        <p:spPr>
          <a:xfrm>
            <a:off x="928688" y="3429001"/>
            <a:ext cx="1428734" cy="1143007"/>
          </a:xfrm>
          <a:prstGeom prst="rect">
            <a:avLst/>
          </a:prstGeom>
        </p:spPr>
        <p:txBody>
          <a:bodyPr/>
          <a:lstStyle>
            <a:lvl1pPr>
              <a:defRPr sz="1400"/>
            </a:lvl1pPr>
          </a:lstStyle>
          <a:p>
            <a:pPr lvl="0"/>
            <a:r>
              <a:rPr lang="en-US" noProof="0" smtClean="0"/>
              <a:t>Click icon to add picture</a:t>
            </a:r>
            <a:endParaRPr lang="fr-CA" noProof="0" dirty="0"/>
          </a:p>
        </p:txBody>
      </p:sp>
      <p:sp>
        <p:nvSpPr>
          <p:cNvPr id="24" name="Espace réservé pour une image  19"/>
          <p:cNvSpPr>
            <a:spLocks noGrp="1"/>
          </p:cNvSpPr>
          <p:nvPr>
            <p:ph type="pic" sz="quarter" idx="26"/>
          </p:nvPr>
        </p:nvSpPr>
        <p:spPr>
          <a:xfrm>
            <a:off x="3071802" y="3429001"/>
            <a:ext cx="1357322" cy="1143007"/>
          </a:xfrm>
          <a:prstGeom prst="rect">
            <a:avLst/>
          </a:prstGeom>
        </p:spPr>
        <p:txBody>
          <a:bodyPr/>
          <a:lstStyle>
            <a:lvl1pPr marL="342900" marR="0" indent="-342900" algn="l" defTabSz="914400" rtl="0" eaLnBrk="0" fontAlgn="base" latinLnBrk="0" hangingPunct="0">
              <a:lnSpc>
                <a:spcPct val="100000"/>
              </a:lnSpc>
              <a:spcBef>
                <a:spcPct val="20000"/>
              </a:spcBef>
              <a:spcAft>
                <a:spcPct val="0"/>
              </a:spcAft>
              <a:buClrTx/>
              <a:buSzTx/>
              <a:buFont typeface="Arial" charset="0"/>
              <a:buNone/>
              <a:tabLst/>
              <a:defRPr sz="1400"/>
            </a:lvl1pPr>
          </a:lstStyle>
          <a:p>
            <a:pPr lvl="0"/>
            <a:r>
              <a:rPr lang="en-US" noProof="0" smtClean="0"/>
              <a:t>Click icon to add picture</a:t>
            </a:r>
            <a:endParaRPr lang="fr-CA" noProof="0" dirty="0"/>
          </a:p>
        </p:txBody>
      </p:sp>
      <p:sp>
        <p:nvSpPr>
          <p:cNvPr id="25" name="Espace réservé pour une image  19"/>
          <p:cNvSpPr>
            <a:spLocks noGrp="1"/>
          </p:cNvSpPr>
          <p:nvPr>
            <p:ph type="pic" sz="quarter" idx="27"/>
          </p:nvPr>
        </p:nvSpPr>
        <p:spPr>
          <a:xfrm>
            <a:off x="5072066" y="3429000"/>
            <a:ext cx="1357322" cy="1143008"/>
          </a:xfrm>
          <a:prstGeom prst="rect">
            <a:avLst/>
          </a:prstGeom>
        </p:spPr>
        <p:txBody>
          <a:bodyPr/>
          <a:lstStyle>
            <a:lvl1pPr>
              <a:defRPr sz="1400"/>
            </a:lvl1pPr>
          </a:lstStyle>
          <a:p>
            <a:pPr lvl="0"/>
            <a:r>
              <a:rPr lang="en-US" noProof="0" smtClean="0"/>
              <a:t>Click icon to add picture</a:t>
            </a:r>
            <a:endParaRPr lang="fr-CA" noProof="0" dirty="0"/>
          </a:p>
        </p:txBody>
      </p:sp>
      <p:sp>
        <p:nvSpPr>
          <p:cNvPr id="26" name="Espace réservé pour une image  19"/>
          <p:cNvSpPr>
            <a:spLocks noGrp="1"/>
          </p:cNvSpPr>
          <p:nvPr>
            <p:ph type="pic" sz="quarter" idx="28"/>
          </p:nvPr>
        </p:nvSpPr>
        <p:spPr>
          <a:xfrm>
            <a:off x="7072344" y="3295649"/>
            <a:ext cx="1643060" cy="1347797"/>
          </a:xfrm>
          <a:prstGeom prst="rect">
            <a:avLst/>
          </a:prstGeom>
        </p:spPr>
        <p:txBody>
          <a:bodyPr/>
          <a:lstStyle>
            <a:lvl1pPr>
              <a:defRPr sz="1400"/>
            </a:lvl1pPr>
          </a:lstStyle>
          <a:p>
            <a:pPr lvl="0"/>
            <a:r>
              <a:rPr lang="en-US" noProof="0" smtClean="0"/>
              <a:t>Click icon to add picture</a:t>
            </a:r>
            <a:endParaRPr lang="fr-CA" noProof="0" dirty="0"/>
          </a:p>
        </p:txBody>
      </p:sp>
      <p:sp>
        <p:nvSpPr>
          <p:cNvPr id="28" name="Espace réservé du texte 27"/>
          <p:cNvSpPr>
            <a:spLocks noGrp="1"/>
          </p:cNvSpPr>
          <p:nvPr>
            <p:ph type="body" sz="quarter" idx="29"/>
          </p:nvPr>
        </p:nvSpPr>
        <p:spPr>
          <a:xfrm>
            <a:off x="2357422" y="2857498"/>
            <a:ext cx="571500" cy="1214444"/>
          </a:xfrm>
          <a:prstGeom prst="rect">
            <a:avLst/>
          </a:prstGeom>
        </p:spPr>
        <p:txBody>
          <a:bodyPr/>
          <a:lstStyle>
            <a:lvl1pPr>
              <a:lnSpc>
                <a:spcPct val="100000"/>
              </a:lnSpc>
              <a:buNone/>
              <a:defRPr sz="7200" b="1">
                <a:solidFill>
                  <a:schemeClr val="bg1"/>
                </a:solidFill>
                <a:latin typeface="Arial" pitchFamily="34" charset="0"/>
                <a:cs typeface="Arial" pitchFamily="34" charset="0"/>
              </a:defRPr>
            </a:lvl1pPr>
          </a:lstStyle>
          <a:p>
            <a:pPr lvl="0"/>
            <a:r>
              <a:rPr lang="en-US" smtClean="0"/>
              <a:t>Click to edit Master text styles</a:t>
            </a:r>
          </a:p>
        </p:txBody>
      </p:sp>
      <p:sp>
        <p:nvSpPr>
          <p:cNvPr id="32" name="Espace réservé du texte 27"/>
          <p:cNvSpPr>
            <a:spLocks noGrp="1"/>
          </p:cNvSpPr>
          <p:nvPr>
            <p:ph type="body" sz="quarter" idx="30"/>
          </p:nvPr>
        </p:nvSpPr>
        <p:spPr>
          <a:xfrm>
            <a:off x="4429124" y="2857498"/>
            <a:ext cx="571500" cy="1214444"/>
          </a:xfrm>
          <a:prstGeom prst="rect">
            <a:avLst/>
          </a:prstGeom>
        </p:spPr>
        <p:txBody>
          <a:bodyPr/>
          <a:lstStyle>
            <a:lvl1pPr>
              <a:lnSpc>
                <a:spcPct val="100000"/>
              </a:lnSpc>
              <a:buNone/>
              <a:defRPr sz="7200" b="1">
                <a:solidFill>
                  <a:schemeClr val="bg1"/>
                </a:solidFill>
                <a:latin typeface="Arial" pitchFamily="34" charset="0"/>
                <a:cs typeface="Arial" pitchFamily="34" charset="0"/>
              </a:defRPr>
            </a:lvl1pPr>
          </a:lstStyle>
          <a:p>
            <a:pPr lvl="0"/>
            <a:r>
              <a:rPr lang="en-US" smtClean="0"/>
              <a:t>Click to edit Master text styles</a:t>
            </a:r>
          </a:p>
        </p:txBody>
      </p:sp>
      <p:sp>
        <p:nvSpPr>
          <p:cNvPr id="33" name="Espace réservé du texte 27"/>
          <p:cNvSpPr>
            <a:spLocks noGrp="1"/>
          </p:cNvSpPr>
          <p:nvPr>
            <p:ph type="body" sz="quarter" idx="31"/>
          </p:nvPr>
        </p:nvSpPr>
        <p:spPr>
          <a:xfrm>
            <a:off x="6429392" y="2857498"/>
            <a:ext cx="571500" cy="1214444"/>
          </a:xfrm>
          <a:prstGeom prst="rect">
            <a:avLst/>
          </a:prstGeom>
        </p:spPr>
        <p:txBody>
          <a:bodyPr/>
          <a:lstStyle>
            <a:lvl1pPr>
              <a:lnSpc>
                <a:spcPct val="100000"/>
              </a:lnSpc>
              <a:buNone/>
              <a:defRPr sz="7200" b="1">
                <a:solidFill>
                  <a:schemeClr val="bg1"/>
                </a:solidFill>
                <a:latin typeface="Arial" pitchFamily="34" charset="0"/>
                <a:cs typeface="Arial" pitchFamily="34" charset="0"/>
              </a:defRPr>
            </a:lvl1pPr>
          </a:lstStyle>
          <a:p>
            <a:pPr lvl="0"/>
            <a:r>
              <a:rPr lang="en-US" smtClean="0"/>
              <a:t>Click to edit Master text styles</a:t>
            </a:r>
          </a:p>
        </p:txBody>
      </p:sp>
      <p:sp>
        <p:nvSpPr>
          <p:cNvPr id="34" name="Espace réservé du texte 16"/>
          <p:cNvSpPr>
            <a:spLocks noGrp="1"/>
          </p:cNvSpPr>
          <p:nvPr>
            <p:ph type="body" sz="quarter" idx="32"/>
          </p:nvPr>
        </p:nvSpPr>
        <p:spPr>
          <a:xfrm>
            <a:off x="2928926" y="5000636"/>
            <a:ext cx="1643074" cy="428628"/>
          </a:xfrm>
          <a:prstGeom prst="rect">
            <a:avLst/>
          </a:prstGeom>
        </p:spPr>
        <p:txBody>
          <a:bodyPr>
            <a:noAutofit/>
          </a:bodyPr>
          <a:lstStyle>
            <a:lvl1pPr marL="0" indent="0" algn="ctr">
              <a:lnSpc>
                <a:spcPts val="2600"/>
              </a:lnSpc>
              <a:buNone/>
              <a:defRPr sz="1900" b="1">
                <a:solidFill>
                  <a:schemeClr val="tx1">
                    <a:lumMod val="65000"/>
                    <a:lumOff val="35000"/>
                  </a:schemeClr>
                </a:solidFill>
                <a:latin typeface="Arial" pitchFamily="34" charset="0"/>
                <a:cs typeface="Arial" pitchFamily="34" charset="0"/>
              </a:defRPr>
            </a:lvl1pPr>
          </a:lstStyle>
          <a:p>
            <a:pPr lvl="0"/>
            <a:r>
              <a:rPr lang="en-US" smtClean="0"/>
              <a:t>Click to edit Master text styles</a:t>
            </a:r>
          </a:p>
        </p:txBody>
      </p:sp>
      <p:sp>
        <p:nvSpPr>
          <p:cNvPr id="35" name="Espace réservé du texte 16"/>
          <p:cNvSpPr>
            <a:spLocks noGrp="1"/>
          </p:cNvSpPr>
          <p:nvPr>
            <p:ph type="body" sz="quarter" idx="33"/>
          </p:nvPr>
        </p:nvSpPr>
        <p:spPr>
          <a:xfrm>
            <a:off x="4714876" y="4714884"/>
            <a:ext cx="2071702" cy="714380"/>
          </a:xfrm>
          <a:prstGeom prst="rect">
            <a:avLst/>
          </a:prstGeom>
        </p:spPr>
        <p:txBody>
          <a:bodyPr>
            <a:noAutofit/>
          </a:bodyPr>
          <a:lstStyle>
            <a:lvl1pPr marL="0" indent="0" algn="ctr">
              <a:lnSpc>
                <a:spcPts val="2600"/>
              </a:lnSpc>
              <a:buNone/>
              <a:defRPr sz="1900" b="1">
                <a:solidFill>
                  <a:schemeClr val="tx1">
                    <a:lumMod val="65000"/>
                    <a:lumOff val="35000"/>
                  </a:schemeClr>
                </a:solidFill>
                <a:latin typeface="Arial" pitchFamily="34" charset="0"/>
                <a:cs typeface="Arial" pitchFamily="34" charset="0"/>
              </a:defRPr>
            </a:lvl1pPr>
          </a:lstStyle>
          <a:p>
            <a:pPr lvl="0"/>
            <a:r>
              <a:rPr lang="en-US" smtClean="0"/>
              <a:t>Click to edit Master text styles</a:t>
            </a:r>
          </a:p>
          <a:p>
            <a:pPr lvl="1"/>
            <a:r>
              <a:rPr lang="en-US" smtClean="0"/>
              <a:t>Second level</a:t>
            </a:r>
          </a:p>
        </p:txBody>
      </p:sp>
      <p:sp>
        <p:nvSpPr>
          <p:cNvPr id="31" name="Espace réservé du contenu 30"/>
          <p:cNvSpPr>
            <a:spLocks noGrp="1"/>
          </p:cNvSpPr>
          <p:nvPr>
            <p:ph sz="quarter" idx="34"/>
          </p:nvPr>
        </p:nvSpPr>
        <p:spPr>
          <a:xfrm>
            <a:off x="857224" y="6429396"/>
            <a:ext cx="6000776" cy="214292"/>
          </a:xfrm>
          <a:prstGeom prst="rect">
            <a:avLst/>
          </a:prstGeom>
        </p:spPr>
        <p:txBody>
          <a:bodyPr/>
          <a:lstStyle>
            <a:lvl1pPr>
              <a:buNone/>
              <a:defRPr sz="1300">
                <a:solidFill>
                  <a:schemeClr val="tx1">
                    <a:lumMod val="65000"/>
                    <a:lumOff val="35000"/>
                  </a:schemeClr>
                </a:solidFill>
                <a:latin typeface="Arial" pitchFamily="34" charset="0"/>
                <a:cs typeface="Arial" pitchFamily="34" charset="0"/>
              </a:defRPr>
            </a:lvl1pPr>
          </a:lstStyle>
          <a:p>
            <a:pPr lvl="0"/>
            <a:endParaRPr lang="fr-CA" dirty="0"/>
          </a:p>
        </p:txBody>
      </p:sp>
    </p:spTree>
    <p:extLst>
      <p:ext uri="{BB962C8B-B14F-4D97-AF65-F5344CB8AC3E}">
        <p14:creationId xmlns:p14="http://schemas.microsoft.com/office/powerpoint/2010/main" val="262803434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ORANGE_titre 2 lignes_image">
    <p:spTree>
      <p:nvGrpSpPr>
        <p:cNvPr id="1" name=""/>
        <p:cNvGrpSpPr/>
        <p:nvPr/>
      </p:nvGrpSpPr>
      <p:grpSpPr>
        <a:xfrm>
          <a:off x="0" y="0"/>
          <a:ext cx="0" cy="0"/>
          <a:chOff x="0" y="0"/>
          <a:chExt cx="0" cy="0"/>
        </a:xfrm>
      </p:grpSpPr>
      <p:pic>
        <p:nvPicPr>
          <p:cNvPr id="4" name="Image 6" descr="BNQ2100_COuleur_small.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7" descr="Bande Orange.png"/>
          <p:cNvPicPr>
            <a:picLocks noChangeAspect="1"/>
          </p:cNvPicPr>
          <p:nvPr userDrawn="1"/>
        </p:nvPicPr>
        <p:blipFill>
          <a:blip r:embed="rId3">
            <a:extLst>
              <a:ext uri="{28A0092B-C50C-407E-A947-70E740481C1C}">
                <a14:useLocalDpi xmlns:a14="http://schemas.microsoft.com/office/drawing/2010/main" val="0"/>
              </a:ext>
            </a:extLst>
          </a:blip>
          <a:srcRect l="9" t="19785"/>
          <a:stretch>
            <a:fillRect/>
          </a:stretch>
        </p:blipFill>
        <p:spPr bwMode="auto">
          <a:xfrm>
            <a:off x="0" y="1357313"/>
            <a:ext cx="341313" cy="550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ligne orange_1pt.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357313"/>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488952"/>
            <a:ext cx="7786742" cy="796908"/>
          </a:xfrm>
          <a:prstGeom prst="rect">
            <a:avLst/>
          </a:prstGeom>
        </p:spPr>
        <p:txBody>
          <a:bodyPr>
            <a:noAutofit/>
          </a:bodyPr>
          <a:lstStyle>
            <a:lvl1pPr marL="0" indent="0" algn="l" defTabSz="900000">
              <a:lnSpc>
                <a:spcPts val="3400"/>
              </a:lnSpc>
              <a:tabLst>
                <a:tab pos="900000" algn="l"/>
              </a:tabLst>
              <a:defRPr sz="2800" b="1">
                <a:solidFill>
                  <a:srgbClr val="F68222"/>
                </a:solidFill>
                <a:latin typeface="Arial" pitchFamily="34" charset="0"/>
                <a:cs typeface="Arial" pitchFamily="34" charset="0"/>
              </a:defRPr>
            </a:lvl1pPr>
          </a:lstStyle>
          <a:p>
            <a:r>
              <a:rPr lang="fr-FR" dirty="0" smtClean="0"/>
              <a:t>Cliquez pour modifier le style du titre</a:t>
            </a:r>
            <a:endParaRPr lang="fr-CA" dirty="0"/>
          </a:p>
        </p:txBody>
      </p:sp>
      <p:sp>
        <p:nvSpPr>
          <p:cNvPr id="18" name="Espace réservé pour une image  17"/>
          <p:cNvSpPr>
            <a:spLocks noGrp="1"/>
          </p:cNvSpPr>
          <p:nvPr>
            <p:ph type="pic" sz="quarter" idx="13"/>
          </p:nvPr>
        </p:nvSpPr>
        <p:spPr>
          <a:xfrm>
            <a:off x="928688" y="1571624"/>
            <a:ext cx="5929328" cy="5286376"/>
          </a:xfrm>
          <a:prstGeom prst="rect">
            <a:avLst/>
          </a:prstGeom>
        </p:spPr>
        <p:txBody>
          <a:bodyPr rtlCol="0">
            <a:normAutofit/>
          </a:bodyPr>
          <a:lstStyle/>
          <a:p>
            <a:pPr lvl="0"/>
            <a:endParaRPr lang="fr-CA" noProof="0" dirty="0" smtClean="0"/>
          </a:p>
        </p:txBody>
      </p:sp>
    </p:spTree>
    <p:extLst>
      <p:ext uri="{BB962C8B-B14F-4D97-AF65-F5344CB8AC3E}">
        <p14:creationId xmlns:p14="http://schemas.microsoft.com/office/powerpoint/2010/main" val="291572557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ORANGE_titre 2 lignes_texte">
    <p:spTree>
      <p:nvGrpSpPr>
        <p:cNvPr id="1" name=""/>
        <p:cNvGrpSpPr/>
        <p:nvPr/>
      </p:nvGrpSpPr>
      <p:grpSpPr>
        <a:xfrm>
          <a:off x="0" y="0"/>
          <a:ext cx="0" cy="0"/>
          <a:chOff x="0" y="0"/>
          <a:chExt cx="0" cy="0"/>
        </a:xfrm>
      </p:grpSpPr>
      <p:pic>
        <p:nvPicPr>
          <p:cNvPr id="4" name="Image 6" descr="BNQ2100_COuleur_small.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7" descr="Bande Orange.png"/>
          <p:cNvPicPr>
            <a:picLocks noChangeAspect="1"/>
          </p:cNvPicPr>
          <p:nvPr userDrawn="1"/>
        </p:nvPicPr>
        <p:blipFill>
          <a:blip r:embed="rId3">
            <a:extLst>
              <a:ext uri="{28A0092B-C50C-407E-A947-70E740481C1C}">
                <a14:useLocalDpi xmlns:a14="http://schemas.microsoft.com/office/drawing/2010/main" val="0"/>
              </a:ext>
            </a:extLst>
          </a:blip>
          <a:srcRect l="9" t="19785"/>
          <a:stretch>
            <a:fillRect/>
          </a:stretch>
        </p:blipFill>
        <p:spPr bwMode="auto">
          <a:xfrm>
            <a:off x="0" y="1357313"/>
            <a:ext cx="341313" cy="550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ligne orange_1pt.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357313"/>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488952"/>
            <a:ext cx="7786742" cy="796908"/>
          </a:xfrm>
          <a:prstGeom prst="rect">
            <a:avLst/>
          </a:prstGeom>
        </p:spPr>
        <p:txBody>
          <a:bodyPr>
            <a:noAutofit/>
          </a:bodyPr>
          <a:lstStyle>
            <a:lvl1pPr marL="0" indent="0" algn="l" defTabSz="900000">
              <a:lnSpc>
                <a:spcPts val="3400"/>
              </a:lnSpc>
              <a:tabLst>
                <a:tab pos="900000" algn="l"/>
              </a:tabLst>
              <a:defRPr sz="2800" b="1">
                <a:solidFill>
                  <a:srgbClr val="F68222"/>
                </a:solidFill>
                <a:latin typeface="Arial" pitchFamily="34" charset="0"/>
                <a:cs typeface="Arial" pitchFamily="34" charset="0"/>
              </a:defRPr>
            </a:lvl1pPr>
          </a:lstStyle>
          <a:p>
            <a:r>
              <a:rPr lang="en-US" smtClean="0"/>
              <a:t>Click to edit Master title style</a:t>
            </a:r>
            <a:endParaRPr lang="fr-CA" dirty="0"/>
          </a:p>
        </p:txBody>
      </p:sp>
      <p:sp>
        <p:nvSpPr>
          <p:cNvPr id="9" name="Espace réservé du texte 15"/>
          <p:cNvSpPr>
            <a:spLocks noGrp="1"/>
          </p:cNvSpPr>
          <p:nvPr>
            <p:ph type="body" sz="quarter" idx="15"/>
          </p:nvPr>
        </p:nvSpPr>
        <p:spPr>
          <a:xfrm>
            <a:off x="428625" y="1571612"/>
            <a:ext cx="8286750" cy="3857625"/>
          </a:xfrm>
          <a:prstGeom prst="rect">
            <a:avLst/>
          </a:prstGeom>
        </p:spPr>
        <p:txBody>
          <a:bodyPr>
            <a:normAutofit/>
          </a:bodyPr>
          <a:lstStyle>
            <a:lvl1pPr marL="533400" indent="-533400">
              <a:lnSpc>
                <a:spcPts val="3400"/>
              </a:lnSpc>
              <a:buFontTx/>
              <a:buBlip>
                <a:blip r:embed="rId5"/>
              </a:buBlip>
              <a:defRPr sz="2800">
                <a:solidFill>
                  <a:schemeClr val="tx1">
                    <a:lumMod val="65000"/>
                    <a:lumOff val="35000"/>
                  </a:schemeClr>
                </a:solidFill>
                <a:latin typeface="Arial" pitchFamily="34" charset="0"/>
                <a:cs typeface="Arial" pitchFamily="34" charset="0"/>
              </a:defRPr>
            </a:lvl1pPr>
            <a:lvl2pPr marL="1068388" indent="-533400">
              <a:lnSpc>
                <a:spcPts val="3400"/>
              </a:lnSpc>
              <a:buFontTx/>
              <a:buBlip>
                <a:blip r:embed="rId6"/>
              </a:buBlip>
              <a:defRPr sz="2800">
                <a:solidFill>
                  <a:schemeClr val="tx1">
                    <a:lumMod val="65000"/>
                    <a:lumOff val="35000"/>
                  </a:schemeClr>
                </a:solidFill>
                <a:latin typeface="Arial" pitchFamily="34" charset="0"/>
                <a:cs typeface="Arial" pitchFamily="34" charset="0"/>
              </a:defRPr>
            </a:lvl2pPr>
            <a:lvl3pPr marL="1873250" indent="-531813">
              <a:lnSpc>
                <a:spcPts val="3400"/>
              </a:lnSpc>
              <a:buFontTx/>
              <a:buBlip>
                <a:blip r:embed="rId7"/>
              </a:buBlip>
              <a:tabLst/>
              <a:defRPr sz="2800">
                <a:solidFill>
                  <a:schemeClr val="tx1">
                    <a:lumMod val="65000"/>
                    <a:lumOff val="35000"/>
                  </a:schemeClr>
                </a:solidFill>
                <a:latin typeface="Arial" pitchFamily="34" charset="0"/>
                <a:cs typeface="Arial" pitchFamily="34" charset="0"/>
              </a:defRPr>
            </a:lvl3pPr>
            <a:lvl4pPr marL="2865438" indent="-533400">
              <a:lnSpc>
                <a:spcPts val="3400"/>
              </a:lnSpc>
              <a:buFontTx/>
              <a:buBlip>
                <a:blip r:embed="rId8"/>
              </a:buBlip>
              <a:defRPr sz="2800">
                <a:solidFill>
                  <a:schemeClr val="tx1">
                    <a:lumMod val="65000"/>
                    <a:lumOff val="35000"/>
                  </a:schemeClr>
                </a:solidFill>
                <a:latin typeface="Arial" pitchFamily="34" charset="0"/>
                <a:cs typeface="Arial" pitchFamily="34" charset="0"/>
              </a:defRPr>
            </a:lvl4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p:txBody>
      </p:sp>
    </p:spTree>
    <p:extLst>
      <p:ext uri="{BB962C8B-B14F-4D97-AF65-F5344CB8AC3E}">
        <p14:creationId xmlns:p14="http://schemas.microsoft.com/office/powerpoint/2010/main" val="79117414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ORANGE_titre 2 lignes_texte_fond">
    <p:spTree>
      <p:nvGrpSpPr>
        <p:cNvPr id="1" name=""/>
        <p:cNvGrpSpPr/>
        <p:nvPr/>
      </p:nvGrpSpPr>
      <p:grpSpPr>
        <a:xfrm>
          <a:off x="0" y="0"/>
          <a:ext cx="0" cy="0"/>
          <a:chOff x="0" y="0"/>
          <a:chExt cx="0" cy="0"/>
        </a:xfrm>
      </p:grpSpPr>
      <p:sp>
        <p:nvSpPr>
          <p:cNvPr id="4" name="Rectangle 3"/>
          <p:cNvSpPr/>
          <p:nvPr userDrawn="1"/>
        </p:nvSpPr>
        <p:spPr>
          <a:xfrm>
            <a:off x="285750" y="2071688"/>
            <a:ext cx="8858250" cy="350043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5" name="Image 6" descr="BNQ2100_COuleur_small.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7" descr="Bande Orange.png"/>
          <p:cNvPicPr>
            <a:picLocks noChangeAspect="1"/>
          </p:cNvPicPr>
          <p:nvPr userDrawn="1"/>
        </p:nvPicPr>
        <p:blipFill>
          <a:blip r:embed="rId3">
            <a:extLst>
              <a:ext uri="{28A0092B-C50C-407E-A947-70E740481C1C}">
                <a14:useLocalDpi xmlns:a14="http://schemas.microsoft.com/office/drawing/2010/main" val="0"/>
              </a:ext>
            </a:extLst>
          </a:blip>
          <a:srcRect l="9" t="19785"/>
          <a:stretch>
            <a:fillRect/>
          </a:stretch>
        </p:blipFill>
        <p:spPr bwMode="auto">
          <a:xfrm>
            <a:off x="0" y="1357313"/>
            <a:ext cx="341313" cy="550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8" descr="ligne orange_1pt.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357313"/>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488952"/>
            <a:ext cx="7786742" cy="796908"/>
          </a:xfrm>
          <a:prstGeom prst="rect">
            <a:avLst/>
          </a:prstGeom>
        </p:spPr>
        <p:txBody>
          <a:bodyPr>
            <a:noAutofit/>
          </a:bodyPr>
          <a:lstStyle>
            <a:lvl1pPr marL="0" indent="0" algn="l" defTabSz="900000">
              <a:lnSpc>
                <a:spcPts val="3400"/>
              </a:lnSpc>
              <a:tabLst>
                <a:tab pos="900000" algn="l"/>
              </a:tabLst>
              <a:defRPr sz="2800" b="1">
                <a:solidFill>
                  <a:srgbClr val="F68222"/>
                </a:solidFill>
                <a:latin typeface="Arial" pitchFamily="34" charset="0"/>
                <a:cs typeface="Arial" pitchFamily="34" charset="0"/>
              </a:defRPr>
            </a:lvl1pPr>
          </a:lstStyle>
          <a:p>
            <a:r>
              <a:rPr lang="en-US" smtClean="0"/>
              <a:t>Click to edit Master title style</a:t>
            </a:r>
            <a:endParaRPr lang="fr-CA" dirty="0"/>
          </a:p>
        </p:txBody>
      </p:sp>
      <p:sp>
        <p:nvSpPr>
          <p:cNvPr id="9" name="Espace réservé du texte 15"/>
          <p:cNvSpPr>
            <a:spLocks noGrp="1"/>
          </p:cNvSpPr>
          <p:nvPr>
            <p:ph type="body" sz="quarter" idx="15"/>
          </p:nvPr>
        </p:nvSpPr>
        <p:spPr>
          <a:xfrm>
            <a:off x="428625" y="2071678"/>
            <a:ext cx="8286750" cy="3357559"/>
          </a:xfrm>
          <a:prstGeom prst="rect">
            <a:avLst/>
          </a:prstGeom>
        </p:spPr>
        <p:txBody>
          <a:bodyPr>
            <a:normAutofit/>
          </a:bodyPr>
          <a:lstStyle>
            <a:lvl1pPr marL="533400" indent="-533400">
              <a:lnSpc>
                <a:spcPts val="3400"/>
              </a:lnSpc>
              <a:buFontTx/>
              <a:buBlip>
                <a:blip r:embed="rId5"/>
              </a:buBlip>
              <a:defRPr sz="2800">
                <a:solidFill>
                  <a:schemeClr val="tx1">
                    <a:lumMod val="65000"/>
                    <a:lumOff val="35000"/>
                  </a:schemeClr>
                </a:solidFill>
                <a:latin typeface="Arial" pitchFamily="34" charset="0"/>
                <a:cs typeface="Arial" pitchFamily="34" charset="0"/>
              </a:defRPr>
            </a:lvl1pPr>
            <a:lvl2pPr marL="1068388" indent="-533400">
              <a:lnSpc>
                <a:spcPts val="3400"/>
              </a:lnSpc>
              <a:buFontTx/>
              <a:buBlip>
                <a:blip r:embed="rId6"/>
              </a:buBlip>
              <a:defRPr sz="2800">
                <a:solidFill>
                  <a:schemeClr val="tx1">
                    <a:lumMod val="65000"/>
                    <a:lumOff val="35000"/>
                  </a:schemeClr>
                </a:solidFill>
                <a:latin typeface="Arial" pitchFamily="34" charset="0"/>
                <a:cs typeface="Arial" pitchFamily="34" charset="0"/>
              </a:defRPr>
            </a:lvl2pPr>
            <a:lvl3pPr marL="1873250" indent="-531813">
              <a:lnSpc>
                <a:spcPts val="3400"/>
              </a:lnSpc>
              <a:buFontTx/>
              <a:buBlip>
                <a:blip r:embed="rId7"/>
              </a:buBlip>
              <a:tabLst/>
              <a:defRPr sz="2800">
                <a:solidFill>
                  <a:schemeClr val="tx1">
                    <a:lumMod val="65000"/>
                    <a:lumOff val="35000"/>
                  </a:schemeClr>
                </a:solidFill>
                <a:latin typeface="Arial" pitchFamily="34" charset="0"/>
                <a:cs typeface="Arial" pitchFamily="34" charset="0"/>
              </a:defRPr>
            </a:lvl3pPr>
            <a:lvl4pPr marL="2865438" indent="-533400">
              <a:lnSpc>
                <a:spcPts val="3400"/>
              </a:lnSpc>
              <a:buFontTx/>
              <a:buBlip>
                <a:blip r:embed="rId8"/>
              </a:buBlip>
              <a:defRPr sz="2800">
                <a:solidFill>
                  <a:schemeClr val="tx1">
                    <a:lumMod val="65000"/>
                    <a:lumOff val="35000"/>
                  </a:schemeClr>
                </a:solidFill>
                <a:latin typeface="Arial" pitchFamily="34" charset="0"/>
                <a:cs typeface="Arial" pitchFamily="34" charset="0"/>
              </a:defRPr>
            </a:lvl4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p:txBody>
      </p:sp>
    </p:spTree>
    <p:extLst>
      <p:ext uri="{BB962C8B-B14F-4D97-AF65-F5344CB8AC3E}">
        <p14:creationId xmlns:p14="http://schemas.microsoft.com/office/powerpoint/2010/main" val="276253538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ORANGE_titre 1 ligne_texte">
    <p:spTree>
      <p:nvGrpSpPr>
        <p:cNvPr id="1" name=""/>
        <p:cNvGrpSpPr/>
        <p:nvPr/>
      </p:nvGrpSpPr>
      <p:grpSpPr>
        <a:xfrm>
          <a:off x="0" y="0"/>
          <a:ext cx="0" cy="0"/>
          <a:chOff x="0" y="0"/>
          <a:chExt cx="0" cy="0"/>
        </a:xfrm>
      </p:grpSpPr>
      <p:pic>
        <p:nvPicPr>
          <p:cNvPr id="4" name="Image 6" descr="Bande Orange.png"/>
          <p:cNvPicPr>
            <a:picLocks noChangeAspect="1"/>
          </p:cNvPicPr>
          <p:nvPr userDrawn="1"/>
        </p:nvPicPr>
        <p:blipFill>
          <a:blip r:embed="rId2">
            <a:extLst>
              <a:ext uri="{28A0092B-C50C-407E-A947-70E740481C1C}">
                <a14:useLocalDpi xmlns:a14="http://schemas.microsoft.com/office/drawing/2010/main" val="0"/>
              </a:ext>
            </a:extLst>
          </a:blip>
          <a:srcRect t="14580"/>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7" descr="BNQ2100_COuleur_small.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ligne orange_1pt.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baseline="0">
                <a:solidFill>
                  <a:srgbClr val="F68222"/>
                </a:solidFill>
                <a:latin typeface="Arial" pitchFamily="34" charset="0"/>
                <a:cs typeface="Arial" pitchFamily="34" charset="0"/>
              </a:defRPr>
            </a:lvl1pPr>
          </a:lstStyle>
          <a:p>
            <a:r>
              <a:rPr lang="en-US" smtClean="0"/>
              <a:t>Click to edit Master title style</a:t>
            </a:r>
            <a:endParaRPr lang="fr-CA" dirty="0"/>
          </a:p>
        </p:txBody>
      </p:sp>
      <p:sp>
        <p:nvSpPr>
          <p:cNvPr id="16" name="Espace réservé du texte 15"/>
          <p:cNvSpPr>
            <a:spLocks noGrp="1"/>
          </p:cNvSpPr>
          <p:nvPr>
            <p:ph type="body" sz="quarter" idx="15"/>
          </p:nvPr>
        </p:nvSpPr>
        <p:spPr>
          <a:xfrm>
            <a:off x="428625" y="1571612"/>
            <a:ext cx="8286750" cy="3857625"/>
          </a:xfrm>
          <a:prstGeom prst="rect">
            <a:avLst/>
          </a:prstGeom>
        </p:spPr>
        <p:txBody>
          <a:bodyPr>
            <a:normAutofit/>
          </a:bodyPr>
          <a:lstStyle>
            <a:lvl1pPr marL="533400" indent="-533400">
              <a:lnSpc>
                <a:spcPts val="3400"/>
              </a:lnSpc>
              <a:buFontTx/>
              <a:buBlip>
                <a:blip r:embed="rId5"/>
              </a:buBlip>
              <a:defRPr sz="2800">
                <a:solidFill>
                  <a:schemeClr val="tx1">
                    <a:lumMod val="65000"/>
                    <a:lumOff val="35000"/>
                  </a:schemeClr>
                </a:solidFill>
                <a:latin typeface="Arial" pitchFamily="34" charset="0"/>
                <a:cs typeface="Arial" pitchFamily="34" charset="0"/>
              </a:defRPr>
            </a:lvl1pPr>
            <a:lvl2pPr marL="1068388" indent="-533400">
              <a:lnSpc>
                <a:spcPts val="3400"/>
              </a:lnSpc>
              <a:buFontTx/>
              <a:buBlip>
                <a:blip r:embed="rId6"/>
              </a:buBlip>
              <a:defRPr sz="2800">
                <a:solidFill>
                  <a:schemeClr val="tx1">
                    <a:lumMod val="65000"/>
                    <a:lumOff val="35000"/>
                  </a:schemeClr>
                </a:solidFill>
                <a:latin typeface="Arial" pitchFamily="34" charset="0"/>
                <a:cs typeface="Arial" pitchFamily="34" charset="0"/>
              </a:defRPr>
            </a:lvl2pPr>
            <a:lvl3pPr marL="1873250" indent="-531813">
              <a:lnSpc>
                <a:spcPts val="3400"/>
              </a:lnSpc>
              <a:buFontTx/>
              <a:buBlip>
                <a:blip r:embed="rId7"/>
              </a:buBlip>
              <a:tabLst/>
              <a:defRPr sz="2800">
                <a:solidFill>
                  <a:schemeClr val="tx1">
                    <a:lumMod val="65000"/>
                    <a:lumOff val="35000"/>
                  </a:schemeClr>
                </a:solidFill>
                <a:latin typeface="Arial" pitchFamily="34" charset="0"/>
                <a:cs typeface="Arial" pitchFamily="34" charset="0"/>
              </a:defRPr>
            </a:lvl3pPr>
            <a:lvl4pPr marL="2865438" indent="-533400">
              <a:lnSpc>
                <a:spcPts val="3400"/>
              </a:lnSpc>
              <a:buFontTx/>
              <a:buBlip>
                <a:blip r:embed="rId8"/>
              </a:buBlip>
              <a:defRPr sz="2800">
                <a:solidFill>
                  <a:schemeClr val="tx1">
                    <a:lumMod val="65000"/>
                    <a:lumOff val="35000"/>
                  </a:schemeClr>
                </a:solidFill>
                <a:latin typeface="Arial" pitchFamily="34" charset="0"/>
                <a:cs typeface="Arial" pitchFamily="34" charset="0"/>
              </a:defRPr>
            </a:lvl4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p:txBody>
      </p:sp>
    </p:spTree>
    <p:extLst>
      <p:ext uri="{BB962C8B-B14F-4D97-AF65-F5344CB8AC3E}">
        <p14:creationId xmlns:p14="http://schemas.microsoft.com/office/powerpoint/2010/main" val="27916224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Question public ">
    <p:spTree>
      <p:nvGrpSpPr>
        <p:cNvPr id="1" name=""/>
        <p:cNvGrpSpPr/>
        <p:nvPr/>
      </p:nvGrpSpPr>
      <p:grpSpPr>
        <a:xfrm>
          <a:off x="0" y="0"/>
          <a:ext cx="0" cy="0"/>
          <a:chOff x="0" y="0"/>
          <a:chExt cx="0" cy="0"/>
        </a:xfrm>
      </p:grpSpPr>
      <p:pic>
        <p:nvPicPr>
          <p:cNvPr id="4" name="Image 6" descr="Fond vert.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7" descr="Interrogation.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BNQ2100_Blanc.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Espace réservé du texte 16"/>
          <p:cNvSpPr>
            <a:spLocks noGrp="1"/>
          </p:cNvSpPr>
          <p:nvPr>
            <p:ph type="body" sz="quarter" idx="11"/>
          </p:nvPr>
        </p:nvSpPr>
        <p:spPr>
          <a:xfrm>
            <a:off x="785786" y="1142984"/>
            <a:ext cx="7858179" cy="4572032"/>
          </a:xfrm>
          <a:prstGeom prst="rect">
            <a:avLst/>
          </a:prstGeom>
        </p:spPr>
        <p:txBody>
          <a:bodyPr anchor="ctr">
            <a:normAutofit/>
          </a:bodyPr>
          <a:lstStyle>
            <a:lvl1pPr marL="0" indent="0">
              <a:lnSpc>
                <a:spcPts val="4300"/>
              </a:lnSpc>
              <a:buFontTx/>
              <a:buNone/>
              <a:defRPr sz="3200" b="1">
                <a:solidFill>
                  <a:schemeClr val="bg1"/>
                </a:solidFill>
                <a:latin typeface="Arial" pitchFamily="34" charset="0"/>
                <a:cs typeface="Arial" pitchFamily="34" charset="0"/>
              </a:defRPr>
            </a:lvl1pPr>
            <a:lvl2pPr marL="349250" indent="-349250">
              <a:lnSpc>
                <a:spcPts val="3400"/>
              </a:lnSpc>
              <a:buFontTx/>
              <a:buBlip>
                <a:blip r:embed="rId5"/>
              </a:buBlip>
              <a:defRPr sz="2800">
                <a:solidFill>
                  <a:schemeClr val="bg1"/>
                </a:solidFill>
              </a:defRPr>
            </a:lvl2pPr>
            <a:lvl3pPr marL="352425" indent="-352425">
              <a:lnSpc>
                <a:spcPts val="3400"/>
              </a:lnSpc>
              <a:buFontTx/>
              <a:buBlip>
                <a:blip r:embed="rId6"/>
              </a:buBlip>
              <a:defRPr sz="2800">
                <a:solidFill>
                  <a:schemeClr val="bg1"/>
                </a:solidFill>
              </a:defRPr>
            </a:lvl3pPr>
            <a:lvl4pPr marL="358775" indent="-358775">
              <a:lnSpc>
                <a:spcPts val="3400"/>
              </a:lnSpc>
              <a:buFontTx/>
              <a:buBlip>
                <a:blip r:embed="rId7"/>
              </a:buBlip>
              <a:defRPr sz="2800">
                <a:solidFill>
                  <a:schemeClr val="bg1"/>
                </a:solidFill>
              </a:defRPr>
            </a:lvl4pPr>
            <a:lvl5pPr marL="355600" indent="-355600">
              <a:lnSpc>
                <a:spcPts val="3400"/>
              </a:lnSpc>
              <a:defRPr sz="2800">
                <a:solidFill>
                  <a:schemeClr val="bg1"/>
                </a:solidFill>
              </a:defRPr>
            </a:lvl5pPr>
          </a:lstStyle>
          <a:p>
            <a:pPr lvl="0"/>
            <a:r>
              <a:rPr lang="fr-FR" dirty="0" smtClean="0"/>
              <a:t>Cliquez pour modifier les styles du texte du masque</a:t>
            </a:r>
          </a:p>
        </p:txBody>
      </p:sp>
      <p:sp>
        <p:nvSpPr>
          <p:cNvPr id="21" name="Espace réservé du texte 20"/>
          <p:cNvSpPr>
            <a:spLocks noGrp="1"/>
          </p:cNvSpPr>
          <p:nvPr>
            <p:ph type="body" sz="quarter" idx="12"/>
          </p:nvPr>
        </p:nvSpPr>
        <p:spPr>
          <a:xfrm>
            <a:off x="-32" y="6286522"/>
            <a:ext cx="5715032" cy="571478"/>
          </a:xfrm>
          <a:prstGeom prst="rect">
            <a:avLst/>
          </a:prstGeom>
        </p:spPr>
        <p:txBody>
          <a:bodyPr/>
          <a:lstStyle>
            <a:lvl1pPr>
              <a:buNone/>
              <a:defRPr sz="1600">
                <a:solidFill>
                  <a:schemeClr val="bg1"/>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137612864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ORANGE_titre 1 ligne_texte_fond">
    <p:spTree>
      <p:nvGrpSpPr>
        <p:cNvPr id="1" name=""/>
        <p:cNvGrpSpPr/>
        <p:nvPr/>
      </p:nvGrpSpPr>
      <p:grpSpPr>
        <a:xfrm>
          <a:off x="0" y="0"/>
          <a:ext cx="0" cy="0"/>
          <a:chOff x="0" y="0"/>
          <a:chExt cx="0" cy="0"/>
        </a:xfrm>
      </p:grpSpPr>
      <p:sp>
        <p:nvSpPr>
          <p:cNvPr id="4" name="Rectangle 3"/>
          <p:cNvSpPr/>
          <p:nvPr userDrawn="1"/>
        </p:nvSpPr>
        <p:spPr>
          <a:xfrm>
            <a:off x="285750" y="1500188"/>
            <a:ext cx="8858250" cy="407193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5" name="Image 6" descr="Bande Orange.png"/>
          <p:cNvPicPr>
            <a:picLocks noChangeAspect="1"/>
          </p:cNvPicPr>
          <p:nvPr userDrawn="1"/>
        </p:nvPicPr>
        <p:blipFill>
          <a:blip r:embed="rId2">
            <a:extLst>
              <a:ext uri="{28A0092B-C50C-407E-A947-70E740481C1C}">
                <a14:useLocalDpi xmlns:a14="http://schemas.microsoft.com/office/drawing/2010/main" val="0"/>
              </a:ext>
            </a:extLst>
          </a:blip>
          <a:srcRect t="14580"/>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7" descr="BNQ2100_COuleur_small.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8" descr="ligne orange_1pt.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baseline="0">
                <a:solidFill>
                  <a:srgbClr val="F68222"/>
                </a:solidFill>
                <a:latin typeface="Arial" pitchFamily="34" charset="0"/>
                <a:cs typeface="Arial" pitchFamily="34" charset="0"/>
              </a:defRPr>
            </a:lvl1pPr>
          </a:lstStyle>
          <a:p>
            <a:r>
              <a:rPr lang="en-US" smtClean="0"/>
              <a:t>Click to edit Master title style</a:t>
            </a:r>
            <a:endParaRPr lang="fr-CA" dirty="0"/>
          </a:p>
        </p:txBody>
      </p:sp>
      <p:sp>
        <p:nvSpPr>
          <p:cNvPr id="9" name="Espace réservé du texte 15"/>
          <p:cNvSpPr>
            <a:spLocks noGrp="1"/>
          </p:cNvSpPr>
          <p:nvPr>
            <p:ph type="body" sz="quarter" idx="15"/>
          </p:nvPr>
        </p:nvSpPr>
        <p:spPr>
          <a:xfrm>
            <a:off x="428625" y="1571612"/>
            <a:ext cx="8286750" cy="3857625"/>
          </a:xfrm>
          <a:prstGeom prst="rect">
            <a:avLst/>
          </a:prstGeom>
        </p:spPr>
        <p:txBody>
          <a:bodyPr>
            <a:normAutofit/>
          </a:bodyPr>
          <a:lstStyle>
            <a:lvl1pPr marL="533400" indent="-533400">
              <a:lnSpc>
                <a:spcPts val="3400"/>
              </a:lnSpc>
              <a:buFontTx/>
              <a:buBlip>
                <a:blip r:embed="rId5"/>
              </a:buBlip>
              <a:defRPr sz="2800">
                <a:solidFill>
                  <a:schemeClr val="tx1">
                    <a:lumMod val="65000"/>
                    <a:lumOff val="35000"/>
                  </a:schemeClr>
                </a:solidFill>
                <a:latin typeface="Arial" pitchFamily="34" charset="0"/>
                <a:cs typeface="Arial" pitchFamily="34" charset="0"/>
              </a:defRPr>
            </a:lvl1pPr>
            <a:lvl2pPr marL="1068388" indent="-533400">
              <a:lnSpc>
                <a:spcPts val="3400"/>
              </a:lnSpc>
              <a:buFontTx/>
              <a:buBlip>
                <a:blip r:embed="rId6"/>
              </a:buBlip>
              <a:defRPr sz="2800">
                <a:solidFill>
                  <a:schemeClr val="tx1">
                    <a:lumMod val="65000"/>
                    <a:lumOff val="35000"/>
                  </a:schemeClr>
                </a:solidFill>
                <a:latin typeface="Arial" pitchFamily="34" charset="0"/>
                <a:cs typeface="Arial" pitchFamily="34" charset="0"/>
              </a:defRPr>
            </a:lvl2pPr>
            <a:lvl3pPr marL="1873250" indent="-531813">
              <a:lnSpc>
                <a:spcPts val="3400"/>
              </a:lnSpc>
              <a:buFontTx/>
              <a:buBlip>
                <a:blip r:embed="rId7"/>
              </a:buBlip>
              <a:tabLst/>
              <a:defRPr sz="2800">
                <a:solidFill>
                  <a:schemeClr val="tx1">
                    <a:lumMod val="65000"/>
                    <a:lumOff val="35000"/>
                  </a:schemeClr>
                </a:solidFill>
                <a:latin typeface="Arial" pitchFamily="34" charset="0"/>
                <a:cs typeface="Arial" pitchFamily="34" charset="0"/>
              </a:defRPr>
            </a:lvl3pPr>
            <a:lvl4pPr marL="2865438" indent="-533400">
              <a:lnSpc>
                <a:spcPts val="3400"/>
              </a:lnSpc>
              <a:buFontTx/>
              <a:buBlip>
                <a:blip r:embed="rId8"/>
              </a:buBlip>
              <a:defRPr sz="2800">
                <a:solidFill>
                  <a:schemeClr val="tx1">
                    <a:lumMod val="65000"/>
                    <a:lumOff val="35000"/>
                  </a:schemeClr>
                </a:solidFill>
                <a:latin typeface="Arial" pitchFamily="34" charset="0"/>
                <a:cs typeface="Arial" pitchFamily="34" charset="0"/>
              </a:defRPr>
            </a:lvl4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p:txBody>
      </p:sp>
    </p:spTree>
    <p:extLst>
      <p:ext uri="{BB962C8B-B14F-4D97-AF65-F5344CB8AC3E}">
        <p14:creationId xmlns:p14="http://schemas.microsoft.com/office/powerpoint/2010/main" val="387869415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ORANGE_titre 1 ligne_4 images">
    <p:spTree>
      <p:nvGrpSpPr>
        <p:cNvPr id="1" name=""/>
        <p:cNvGrpSpPr/>
        <p:nvPr/>
      </p:nvGrpSpPr>
      <p:grpSpPr>
        <a:xfrm>
          <a:off x="0" y="0"/>
          <a:ext cx="0" cy="0"/>
          <a:chOff x="0" y="0"/>
          <a:chExt cx="0" cy="0"/>
        </a:xfrm>
      </p:grpSpPr>
      <p:pic>
        <p:nvPicPr>
          <p:cNvPr id="7" name="Image 1" descr="Bande Orange.png"/>
          <p:cNvPicPr>
            <a:picLocks noChangeAspect="1"/>
          </p:cNvPicPr>
          <p:nvPr userDrawn="1"/>
        </p:nvPicPr>
        <p:blipFill>
          <a:blip r:embed="rId2">
            <a:extLst>
              <a:ext uri="{28A0092B-C50C-407E-A947-70E740481C1C}">
                <a14:useLocalDpi xmlns:a14="http://schemas.microsoft.com/office/drawing/2010/main" val="0"/>
              </a:ext>
            </a:extLst>
          </a:blip>
          <a:srcRect t="14580"/>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2" descr="BNQ2100_COuleur_small.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Image 8" descr="ligne orange_1pt.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a:solidFill>
                  <a:srgbClr val="F68222"/>
                </a:solidFill>
                <a:latin typeface="Arial" pitchFamily="34" charset="0"/>
                <a:cs typeface="Arial" pitchFamily="34" charset="0"/>
              </a:defRPr>
            </a:lvl1pPr>
          </a:lstStyle>
          <a:p>
            <a:r>
              <a:rPr lang="fr-FR" dirty="0" smtClean="0"/>
              <a:t>Cliquez pour modifier le style du titre</a:t>
            </a:r>
            <a:endParaRPr lang="fr-CA" dirty="0"/>
          </a:p>
        </p:txBody>
      </p:sp>
      <p:sp>
        <p:nvSpPr>
          <p:cNvPr id="9" name="Espace réservé pour une image  8"/>
          <p:cNvSpPr>
            <a:spLocks noGrp="1"/>
          </p:cNvSpPr>
          <p:nvPr>
            <p:ph type="pic" sz="quarter" idx="13"/>
          </p:nvPr>
        </p:nvSpPr>
        <p:spPr>
          <a:xfrm>
            <a:off x="1000125" y="1500188"/>
            <a:ext cx="3214688" cy="1643062"/>
          </a:xfrm>
          <a:prstGeom prst="rect">
            <a:avLst/>
          </a:prstGeom>
        </p:spPr>
        <p:txBody>
          <a:bodyPr/>
          <a:lstStyle/>
          <a:p>
            <a:pPr lvl="0"/>
            <a:endParaRPr lang="fr-CA" noProof="0"/>
          </a:p>
        </p:txBody>
      </p:sp>
      <p:sp>
        <p:nvSpPr>
          <p:cNvPr id="12" name="Espace réservé pour une image  8"/>
          <p:cNvSpPr>
            <a:spLocks noGrp="1"/>
          </p:cNvSpPr>
          <p:nvPr>
            <p:ph type="pic" sz="quarter" idx="14"/>
          </p:nvPr>
        </p:nvSpPr>
        <p:spPr>
          <a:xfrm>
            <a:off x="1000100" y="3500438"/>
            <a:ext cx="3214688" cy="1643062"/>
          </a:xfrm>
          <a:prstGeom prst="rect">
            <a:avLst/>
          </a:prstGeom>
        </p:spPr>
        <p:txBody>
          <a:bodyPr/>
          <a:lstStyle/>
          <a:p>
            <a:pPr lvl="0"/>
            <a:endParaRPr lang="fr-CA" noProof="0"/>
          </a:p>
        </p:txBody>
      </p:sp>
      <p:sp>
        <p:nvSpPr>
          <p:cNvPr id="13" name="Espace réservé pour une image  8"/>
          <p:cNvSpPr>
            <a:spLocks noGrp="1"/>
          </p:cNvSpPr>
          <p:nvPr>
            <p:ph type="pic" sz="quarter" idx="15"/>
          </p:nvPr>
        </p:nvSpPr>
        <p:spPr>
          <a:xfrm>
            <a:off x="5214964" y="1500174"/>
            <a:ext cx="3214688" cy="1643062"/>
          </a:xfrm>
          <a:prstGeom prst="rect">
            <a:avLst/>
          </a:prstGeom>
        </p:spPr>
        <p:txBody>
          <a:bodyPr/>
          <a:lstStyle/>
          <a:p>
            <a:pPr lvl="0"/>
            <a:endParaRPr lang="fr-CA" noProof="0"/>
          </a:p>
        </p:txBody>
      </p:sp>
      <p:sp>
        <p:nvSpPr>
          <p:cNvPr id="14" name="Espace réservé pour une image  8"/>
          <p:cNvSpPr>
            <a:spLocks noGrp="1"/>
          </p:cNvSpPr>
          <p:nvPr>
            <p:ph type="pic" sz="quarter" idx="16"/>
          </p:nvPr>
        </p:nvSpPr>
        <p:spPr>
          <a:xfrm>
            <a:off x="5214942" y="3500450"/>
            <a:ext cx="3214688" cy="1643062"/>
          </a:xfrm>
          <a:prstGeom prst="rect">
            <a:avLst/>
          </a:prstGeom>
        </p:spPr>
        <p:txBody>
          <a:bodyPr/>
          <a:lstStyle/>
          <a:p>
            <a:pPr lvl="0"/>
            <a:endParaRPr lang="fr-CA" noProof="0"/>
          </a:p>
        </p:txBody>
      </p:sp>
    </p:spTree>
    <p:extLst>
      <p:ext uri="{BB962C8B-B14F-4D97-AF65-F5344CB8AC3E}">
        <p14:creationId xmlns:p14="http://schemas.microsoft.com/office/powerpoint/2010/main" val="111844102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cSld name="1_Diapositive de titre">
    <p:spTree>
      <p:nvGrpSpPr>
        <p:cNvPr id="1" name=""/>
        <p:cNvGrpSpPr/>
        <p:nvPr/>
      </p:nvGrpSpPr>
      <p:grpSpPr>
        <a:xfrm>
          <a:off x="0" y="0"/>
          <a:ext cx="0" cy="0"/>
          <a:chOff x="0" y="0"/>
          <a:chExt cx="0" cy="0"/>
        </a:xfrm>
      </p:grpSpPr>
      <p:sp>
        <p:nvSpPr>
          <p:cNvPr id="9" name="Titre 8"/>
          <p:cNvSpPr>
            <a:spLocks noGrp="1"/>
          </p:cNvSpPr>
          <p:nvPr>
            <p:ph type="ctrTitle"/>
          </p:nvPr>
        </p:nvSpPr>
        <p:spPr>
          <a:xfrm>
            <a:off x="533400" y="1371600"/>
            <a:ext cx="7851648" cy="1828800"/>
          </a:xfrm>
          <a:prstGeom prst="rect">
            <a:avLst/>
          </a:prstGeo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fr-FR" smtClean="0"/>
              <a:t>Cliquez pour modifier le style du titre</a:t>
            </a:r>
            <a:endParaRPr lang="en-US"/>
          </a:p>
        </p:txBody>
      </p:sp>
      <p:sp>
        <p:nvSpPr>
          <p:cNvPr id="17" name="Sous-titre 16"/>
          <p:cNvSpPr>
            <a:spLocks noGrp="1"/>
          </p:cNvSpPr>
          <p:nvPr>
            <p:ph type="subTitle" idx="1"/>
          </p:nvPr>
        </p:nvSpPr>
        <p:spPr>
          <a:xfrm>
            <a:off x="533400" y="3228536"/>
            <a:ext cx="7854696" cy="1752600"/>
          </a:xfrm>
          <a:prstGeom prst="rect">
            <a:avLst/>
          </a:prstGeo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fr-FR" smtClean="0"/>
              <a:t>Cliquez pour modifier le style des sous-titres du masque</a:t>
            </a:r>
            <a:endParaRPr lang="en-US"/>
          </a:p>
        </p:txBody>
      </p:sp>
      <p:sp>
        <p:nvSpPr>
          <p:cNvPr id="4" name="Espace réservé de la date 29"/>
          <p:cNvSpPr>
            <a:spLocks noGrp="1"/>
          </p:cNvSpPr>
          <p:nvPr>
            <p:ph type="dt" sz="half" idx="10"/>
          </p:nvPr>
        </p:nvSpPr>
        <p:spPr>
          <a:xfrm>
            <a:off x="457200" y="6356350"/>
            <a:ext cx="2133600" cy="365125"/>
          </a:xfrm>
          <a:prstGeom prst="rect">
            <a:avLst/>
          </a:prstGeom>
        </p:spPr>
        <p:txBody>
          <a:bodyPr/>
          <a:lstStyle>
            <a:lvl1pPr>
              <a:defRPr>
                <a:latin typeface="Arial" charset="0"/>
                <a:cs typeface="Arial" charset="0"/>
              </a:defRPr>
            </a:lvl1pPr>
          </a:lstStyle>
          <a:p>
            <a:pPr>
              <a:defRPr/>
            </a:pPr>
            <a:fld id="{82EEEFF3-BB99-4E9B-8B02-A47AE13ECBB5}" type="datetimeFigureOut">
              <a:rPr lang="fr-FR"/>
              <a:pPr>
                <a:defRPr/>
              </a:pPr>
              <a:t>11/03/2013</a:t>
            </a:fld>
            <a:endParaRPr lang="fr-CA"/>
          </a:p>
        </p:txBody>
      </p:sp>
      <p:sp>
        <p:nvSpPr>
          <p:cNvPr id="5" name="Espace réservé du pied de page 18"/>
          <p:cNvSpPr>
            <a:spLocks noGrp="1"/>
          </p:cNvSpPr>
          <p:nvPr>
            <p:ph type="ftr" sz="quarter" idx="11"/>
          </p:nvPr>
        </p:nvSpPr>
        <p:spPr>
          <a:xfrm>
            <a:off x="2667000" y="6356350"/>
            <a:ext cx="3352800" cy="365125"/>
          </a:xfrm>
          <a:prstGeom prst="rect">
            <a:avLst/>
          </a:prstGeom>
        </p:spPr>
        <p:txBody>
          <a:bodyPr/>
          <a:lstStyle>
            <a:lvl1pPr>
              <a:defRPr>
                <a:latin typeface="Arial" charset="0"/>
                <a:cs typeface="Arial" charset="0"/>
              </a:defRPr>
            </a:lvl1pPr>
          </a:lstStyle>
          <a:p>
            <a:pPr>
              <a:defRPr/>
            </a:pPr>
            <a:endParaRPr lang="fr-CA"/>
          </a:p>
        </p:txBody>
      </p:sp>
      <p:sp>
        <p:nvSpPr>
          <p:cNvPr id="6" name="Espace réservé du numéro de diapositive 26"/>
          <p:cNvSpPr>
            <a:spLocks noGrp="1"/>
          </p:cNvSpPr>
          <p:nvPr>
            <p:ph type="sldNum" sz="quarter" idx="12"/>
          </p:nvPr>
        </p:nvSpPr>
        <p:spPr>
          <a:xfrm>
            <a:off x="7924800" y="6356350"/>
            <a:ext cx="762000" cy="365125"/>
          </a:xfrm>
          <a:prstGeom prst="rect">
            <a:avLst/>
          </a:prstGeom>
        </p:spPr>
        <p:txBody>
          <a:bodyPr/>
          <a:lstStyle>
            <a:lvl1pPr>
              <a:defRPr>
                <a:latin typeface="Arial" charset="0"/>
                <a:cs typeface="Arial" charset="0"/>
              </a:defRPr>
            </a:lvl1pPr>
          </a:lstStyle>
          <a:p>
            <a:pPr>
              <a:defRPr/>
            </a:pPr>
            <a:fld id="{E293E7A3-E581-4A39-8772-FE976AFB8B5E}" type="slidenum">
              <a:rPr lang="fr-CA"/>
              <a:pPr>
                <a:defRPr/>
              </a:pPr>
              <a:t>‹N°›</a:t>
            </a:fld>
            <a:endParaRPr lang="fr-CA"/>
          </a:p>
        </p:txBody>
      </p:sp>
    </p:spTree>
    <p:extLst>
      <p:ext uri="{BB962C8B-B14F-4D97-AF65-F5344CB8AC3E}">
        <p14:creationId xmlns:p14="http://schemas.microsoft.com/office/powerpoint/2010/main" val="1659284515"/>
      </p:ext>
    </p:extLst>
  </p:cSld>
  <p:clrMapOvr>
    <a:overrideClrMapping bg1="dk1" tx1="lt1" bg2="dk2" tx2="lt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4_ORANGE_titre 1 ligne_étapes projet simple">
    <p:spTree>
      <p:nvGrpSpPr>
        <p:cNvPr id="1" name=""/>
        <p:cNvGrpSpPr/>
        <p:nvPr/>
      </p:nvGrpSpPr>
      <p:grpSpPr>
        <a:xfrm>
          <a:off x="0" y="0"/>
          <a:ext cx="0" cy="0"/>
          <a:chOff x="0" y="0"/>
          <a:chExt cx="0" cy="0"/>
        </a:xfrm>
      </p:grpSpPr>
      <p:sp>
        <p:nvSpPr>
          <p:cNvPr id="4" name="Rectangle 3"/>
          <p:cNvSpPr/>
          <p:nvPr userDrawn="1"/>
        </p:nvSpPr>
        <p:spPr>
          <a:xfrm>
            <a:off x="285750" y="1066800"/>
            <a:ext cx="8858250" cy="5562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5" name="Image 7" descr="BNQ2100_COuleur_small.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Bande Orange.png"/>
          <p:cNvPicPr>
            <a:picLocks noChangeAspect="1"/>
          </p:cNvPicPr>
          <p:nvPr userDrawn="1"/>
        </p:nvPicPr>
        <p:blipFill>
          <a:blip r:embed="rId3">
            <a:extLst>
              <a:ext uri="{28A0092B-C50C-407E-A947-70E740481C1C}">
                <a14:useLocalDpi xmlns:a14="http://schemas.microsoft.com/office/drawing/2010/main" val="0"/>
              </a:ext>
            </a:extLst>
          </a:blip>
          <a:srcRect t="14580"/>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9" descr="ligne orange_1pt.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a:solidFill>
                  <a:srgbClr val="F68222"/>
                </a:solidFill>
                <a:latin typeface="Arial" pitchFamily="34" charset="0"/>
                <a:cs typeface="Arial" pitchFamily="34" charset="0"/>
              </a:defRPr>
            </a:lvl1pPr>
          </a:lstStyle>
          <a:p>
            <a:r>
              <a:rPr lang="en-US" smtClean="0"/>
              <a:t>Click to edit Master title style</a:t>
            </a:r>
            <a:endParaRPr lang="fr-CA" dirty="0"/>
          </a:p>
        </p:txBody>
      </p:sp>
      <p:sp>
        <p:nvSpPr>
          <p:cNvPr id="18" name="Espace réservé du texte 15"/>
          <p:cNvSpPr>
            <a:spLocks noGrp="1"/>
          </p:cNvSpPr>
          <p:nvPr>
            <p:ph type="body" sz="quarter" idx="15"/>
          </p:nvPr>
        </p:nvSpPr>
        <p:spPr>
          <a:xfrm>
            <a:off x="428625" y="2285992"/>
            <a:ext cx="8286750" cy="3143245"/>
          </a:xfrm>
          <a:prstGeom prst="rect">
            <a:avLst/>
          </a:prstGeom>
        </p:spPr>
        <p:txBody>
          <a:bodyPr>
            <a:normAutofit/>
          </a:bodyPr>
          <a:lstStyle>
            <a:lvl1pPr marL="533400" indent="-533400">
              <a:lnSpc>
                <a:spcPts val="3400"/>
              </a:lnSpc>
              <a:buFontTx/>
              <a:buBlip>
                <a:blip r:embed="rId5"/>
              </a:buBlip>
              <a:defRPr sz="2800">
                <a:solidFill>
                  <a:schemeClr val="tx1">
                    <a:lumMod val="65000"/>
                    <a:lumOff val="35000"/>
                  </a:schemeClr>
                </a:solidFill>
                <a:latin typeface="Arial" pitchFamily="34" charset="0"/>
                <a:cs typeface="Arial" pitchFamily="34" charset="0"/>
              </a:defRPr>
            </a:lvl1pPr>
            <a:lvl2pPr marL="1431925" indent="-533400">
              <a:lnSpc>
                <a:spcPts val="3400"/>
              </a:lnSpc>
              <a:buFontTx/>
              <a:buBlip>
                <a:blip r:embed="rId6"/>
              </a:buBlip>
              <a:defRPr sz="2800">
                <a:solidFill>
                  <a:schemeClr val="tx1">
                    <a:lumMod val="65000"/>
                    <a:lumOff val="35000"/>
                  </a:schemeClr>
                </a:solidFill>
                <a:latin typeface="Arial" pitchFamily="34" charset="0"/>
                <a:cs typeface="Arial" pitchFamily="34" charset="0"/>
              </a:defRPr>
            </a:lvl2pPr>
            <a:lvl3pPr marL="2157413" indent="-533400">
              <a:lnSpc>
                <a:spcPts val="3400"/>
              </a:lnSpc>
              <a:buFontTx/>
              <a:buBlip>
                <a:blip r:embed="rId7"/>
              </a:buBlip>
              <a:defRPr sz="2800">
                <a:solidFill>
                  <a:schemeClr val="tx1">
                    <a:lumMod val="65000"/>
                    <a:lumOff val="35000"/>
                  </a:schemeClr>
                </a:solidFill>
                <a:latin typeface="Arial" pitchFamily="34" charset="0"/>
                <a:cs typeface="Arial" pitchFamily="34" charset="0"/>
              </a:defRPr>
            </a:lvl3pPr>
            <a:lvl4pPr marL="2865438" indent="-533400">
              <a:lnSpc>
                <a:spcPts val="3400"/>
              </a:lnSpc>
              <a:buFontTx/>
              <a:buBlip>
                <a:blip r:embed="rId8"/>
              </a:buBlip>
              <a:defRPr sz="2800">
                <a:solidFill>
                  <a:schemeClr val="tx1">
                    <a:lumMod val="65000"/>
                    <a:lumOff val="35000"/>
                  </a:schemeClr>
                </a:solidFill>
                <a:latin typeface="Arial" pitchFamily="34" charset="0"/>
                <a:cs typeface="Arial" pitchFamily="34" charset="0"/>
              </a:defRPr>
            </a:lvl4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Tree>
    <p:extLst>
      <p:ext uri="{BB962C8B-B14F-4D97-AF65-F5344CB8AC3E}">
        <p14:creationId xmlns:p14="http://schemas.microsoft.com/office/powerpoint/2010/main" val="28166231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ercalaire ville">
    <p:spTree>
      <p:nvGrpSpPr>
        <p:cNvPr id="1" name=""/>
        <p:cNvGrpSpPr/>
        <p:nvPr/>
      </p:nvGrpSpPr>
      <p:grpSpPr>
        <a:xfrm>
          <a:off x="0" y="0"/>
          <a:ext cx="0" cy="0"/>
          <a:chOff x="0" y="0"/>
          <a:chExt cx="0" cy="0"/>
        </a:xfrm>
      </p:grpSpPr>
      <p:pic>
        <p:nvPicPr>
          <p:cNvPr id="4" name="Picture 1" descr="ville.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1600" y="642938"/>
            <a:ext cx="9245600" cy="693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Espace réservé du texte 16"/>
          <p:cNvSpPr>
            <a:spLocks noGrp="1"/>
          </p:cNvSpPr>
          <p:nvPr>
            <p:ph type="body" sz="quarter" idx="11"/>
          </p:nvPr>
        </p:nvSpPr>
        <p:spPr>
          <a:xfrm>
            <a:off x="785786" y="1142984"/>
            <a:ext cx="7858179" cy="4572032"/>
          </a:xfrm>
          <a:prstGeom prst="rect">
            <a:avLst/>
          </a:prstGeom>
        </p:spPr>
        <p:txBody>
          <a:bodyPr anchor="ctr">
            <a:normAutofit/>
          </a:bodyPr>
          <a:lstStyle>
            <a:lvl1pPr marL="0" indent="0">
              <a:lnSpc>
                <a:spcPts val="4300"/>
              </a:lnSpc>
              <a:buFontTx/>
              <a:buNone/>
              <a:defRPr sz="3200" b="1">
                <a:solidFill>
                  <a:schemeClr val="bg1"/>
                </a:solidFill>
                <a:latin typeface="Arial" pitchFamily="34" charset="0"/>
                <a:cs typeface="Arial" pitchFamily="34" charset="0"/>
              </a:defRPr>
            </a:lvl1pPr>
            <a:lvl2pPr marL="349250" indent="-349250">
              <a:lnSpc>
                <a:spcPts val="3400"/>
              </a:lnSpc>
              <a:buFontTx/>
              <a:buBlip>
                <a:blip r:embed="rId3"/>
              </a:buBlip>
              <a:defRPr sz="2800">
                <a:solidFill>
                  <a:schemeClr val="bg1"/>
                </a:solidFill>
              </a:defRPr>
            </a:lvl2pPr>
            <a:lvl3pPr marL="352425" indent="-352425">
              <a:lnSpc>
                <a:spcPts val="3400"/>
              </a:lnSpc>
              <a:buFontTx/>
              <a:buBlip>
                <a:blip r:embed="rId4"/>
              </a:buBlip>
              <a:defRPr sz="2800">
                <a:solidFill>
                  <a:schemeClr val="bg1"/>
                </a:solidFill>
              </a:defRPr>
            </a:lvl3pPr>
            <a:lvl4pPr marL="358775" indent="-358775">
              <a:lnSpc>
                <a:spcPts val="3400"/>
              </a:lnSpc>
              <a:buFontTx/>
              <a:buBlip>
                <a:blip r:embed="rId5"/>
              </a:buBlip>
              <a:defRPr sz="2800">
                <a:solidFill>
                  <a:schemeClr val="bg1"/>
                </a:solidFill>
              </a:defRPr>
            </a:lvl4pPr>
            <a:lvl5pPr marL="355600" indent="-355600">
              <a:lnSpc>
                <a:spcPts val="3400"/>
              </a:lnSpc>
              <a:defRPr sz="2800">
                <a:solidFill>
                  <a:schemeClr val="bg1"/>
                </a:solidFill>
              </a:defRPr>
            </a:lvl5pPr>
          </a:lstStyle>
          <a:p>
            <a:pPr lvl="0"/>
            <a:r>
              <a:rPr lang="fr-FR" dirty="0" smtClean="0"/>
              <a:t>Cliquez pour modifier les styles du texte du masque</a:t>
            </a:r>
          </a:p>
        </p:txBody>
      </p:sp>
      <p:sp>
        <p:nvSpPr>
          <p:cNvPr id="21" name="Espace réservé du texte 20"/>
          <p:cNvSpPr>
            <a:spLocks noGrp="1"/>
          </p:cNvSpPr>
          <p:nvPr>
            <p:ph type="body" sz="quarter" idx="12"/>
          </p:nvPr>
        </p:nvSpPr>
        <p:spPr>
          <a:xfrm>
            <a:off x="-32" y="6286522"/>
            <a:ext cx="6019832" cy="571478"/>
          </a:xfrm>
          <a:prstGeom prst="rect">
            <a:avLst/>
          </a:prstGeom>
        </p:spPr>
        <p:txBody>
          <a:bodyPr/>
          <a:lstStyle>
            <a:lvl1pPr>
              <a:buNone/>
              <a:defRPr sz="1600">
                <a:solidFill>
                  <a:schemeClr val="bg1"/>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5087225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VERT_points forts">
    <p:spTree>
      <p:nvGrpSpPr>
        <p:cNvPr id="1" name=""/>
        <p:cNvGrpSpPr/>
        <p:nvPr/>
      </p:nvGrpSpPr>
      <p:grpSpPr>
        <a:xfrm>
          <a:off x="0" y="0"/>
          <a:ext cx="0" cy="0"/>
          <a:chOff x="0" y="0"/>
          <a:chExt cx="0" cy="0"/>
        </a:xfrm>
      </p:grpSpPr>
      <p:pic>
        <p:nvPicPr>
          <p:cNvPr id="4" name="Image 6" descr="Fond vert.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Pyramidehumaine new.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BNQ2100_Blanc.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Espace réservé du texte 16"/>
          <p:cNvSpPr>
            <a:spLocks noGrp="1"/>
          </p:cNvSpPr>
          <p:nvPr>
            <p:ph type="body" sz="quarter" idx="11"/>
          </p:nvPr>
        </p:nvSpPr>
        <p:spPr>
          <a:xfrm>
            <a:off x="785787" y="785794"/>
            <a:ext cx="7500990" cy="4929222"/>
          </a:xfrm>
          <a:prstGeom prst="rect">
            <a:avLst/>
          </a:prstGeom>
        </p:spPr>
        <p:txBody>
          <a:bodyPr anchor="ctr">
            <a:normAutofit/>
          </a:bodyPr>
          <a:lstStyle>
            <a:lvl1pPr marL="0" indent="0">
              <a:lnSpc>
                <a:spcPts val="4300"/>
              </a:lnSpc>
              <a:buFontTx/>
              <a:buNone/>
              <a:defRPr sz="3200" b="1">
                <a:solidFill>
                  <a:schemeClr val="bg1"/>
                </a:solidFill>
                <a:latin typeface="Arial" pitchFamily="34" charset="0"/>
                <a:cs typeface="Arial" pitchFamily="34" charset="0"/>
              </a:defRPr>
            </a:lvl1pPr>
            <a:lvl2pPr marL="349250" indent="-349250">
              <a:lnSpc>
                <a:spcPts val="3400"/>
              </a:lnSpc>
              <a:buFontTx/>
              <a:buBlip>
                <a:blip r:embed="rId5"/>
              </a:buBlip>
              <a:defRPr sz="2800">
                <a:solidFill>
                  <a:schemeClr val="bg1"/>
                </a:solidFill>
              </a:defRPr>
            </a:lvl2pPr>
            <a:lvl3pPr marL="352425" indent="-352425">
              <a:lnSpc>
                <a:spcPts val="3400"/>
              </a:lnSpc>
              <a:buFontTx/>
              <a:buBlip>
                <a:blip r:embed="rId6"/>
              </a:buBlip>
              <a:defRPr sz="2800">
                <a:solidFill>
                  <a:schemeClr val="bg1"/>
                </a:solidFill>
              </a:defRPr>
            </a:lvl3pPr>
            <a:lvl4pPr marL="358775" indent="-358775">
              <a:lnSpc>
                <a:spcPts val="3400"/>
              </a:lnSpc>
              <a:buFontTx/>
              <a:buBlip>
                <a:blip r:embed="rId7"/>
              </a:buBlip>
              <a:defRPr sz="2800">
                <a:solidFill>
                  <a:schemeClr val="bg1"/>
                </a:solidFill>
              </a:defRPr>
            </a:lvl4pPr>
            <a:lvl5pPr marL="355600" indent="-355600">
              <a:lnSpc>
                <a:spcPts val="3400"/>
              </a:lnSpc>
              <a:defRPr sz="2800">
                <a:solidFill>
                  <a:schemeClr val="bg1"/>
                </a:solidFill>
              </a:defRPr>
            </a:lvl5pPr>
          </a:lstStyle>
          <a:p>
            <a:pPr lvl="0"/>
            <a:r>
              <a:rPr lang="fr-FR" dirty="0" smtClean="0"/>
              <a:t>Cliquez pour modifier les styles du texte du masque</a:t>
            </a:r>
          </a:p>
        </p:txBody>
      </p:sp>
      <p:sp>
        <p:nvSpPr>
          <p:cNvPr id="21" name="Espace réservé du texte 20"/>
          <p:cNvSpPr>
            <a:spLocks noGrp="1"/>
          </p:cNvSpPr>
          <p:nvPr>
            <p:ph type="body" sz="quarter" idx="12"/>
          </p:nvPr>
        </p:nvSpPr>
        <p:spPr>
          <a:xfrm>
            <a:off x="-32" y="6286522"/>
            <a:ext cx="5943632" cy="571478"/>
          </a:xfrm>
          <a:prstGeom prst="rect">
            <a:avLst/>
          </a:prstGeom>
        </p:spPr>
        <p:txBody>
          <a:bodyPr/>
          <a:lstStyle>
            <a:lvl1pPr>
              <a:buNone/>
              <a:defRPr sz="1600">
                <a:solidFill>
                  <a:schemeClr val="bg1"/>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1924659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ERT_points forts 2">
    <p:spTree>
      <p:nvGrpSpPr>
        <p:cNvPr id="1" name=""/>
        <p:cNvGrpSpPr/>
        <p:nvPr/>
      </p:nvGrpSpPr>
      <p:grpSpPr>
        <a:xfrm>
          <a:off x="0" y="0"/>
          <a:ext cx="0" cy="0"/>
          <a:chOff x="0" y="0"/>
          <a:chExt cx="0" cy="0"/>
        </a:xfrm>
      </p:grpSpPr>
      <p:pic>
        <p:nvPicPr>
          <p:cNvPr id="3" name="Image 6" descr="Fond vert.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Image 8" descr="BNQ2100_Blanc.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9" descr="Rangee fleches vertes.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00063" y="557213"/>
            <a:ext cx="279400" cy="537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Espace réservé du texte 16"/>
          <p:cNvSpPr>
            <a:spLocks noGrp="1"/>
          </p:cNvSpPr>
          <p:nvPr>
            <p:ph type="body" sz="quarter" idx="11"/>
          </p:nvPr>
        </p:nvSpPr>
        <p:spPr>
          <a:xfrm>
            <a:off x="785786" y="214290"/>
            <a:ext cx="8215370" cy="6357982"/>
          </a:xfrm>
          <a:prstGeom prst="rect">
            <a:avLst/>
          </a:prstGeom>
        </p:spPr>
        <p:txBody>
          <a:bodyPr anchor="ctr">
            <a:normAutofit/>
          </a:bodyPr>
          <a:lstStyle>
            <a:lvl1pPr marL="0" indent="0">
              <a:lnSpc>
                <a:spcPts val="4300"/>
              </a:lnSpc>
              <a:buFontTx/>
              <a:buNone/>
              <a:defRPr sz="3200" b="1">
                <a:solidFill>
                  <a:schemeClr val="bg1"/>
                </a:solidFill>
                <a:latin typeface="Arial" pitchFamily="34" charset="0"/>
                <a:cs typeface="Arial" pitchFamily="34" charset="0"/>
              </a:defRPr>
            </a:lvl1pPr>
            <a:lvl2pPr marL="349250" indent="-349250">
              <a:lnSpc>
                <a:spcPts val="3400"/>
              </a:lnSpc>
              <a:buFontTx/>
              <a:buBlip>
                <a:blip r:embed="rId5"/>
              </a:buBlip>
              <a:defRPr sz="2800">
                <a:solidFill>
                  <a:schemeClr val="bg1"/>
                </a:solidFill>
              </a:defRPr>
            </a:lvl2pPr>
            <a:lvl3pPr marL="352425" indent="-352425">
              <a:lnSpc>
                <a:spcPts val="3400"/>
              </a:lnSpc>
              <a:buFontTx/>
              <a:buBlip>
                <a:blip r:embed="rId6"/>
              </a:buBlip>
              <a:defRPr sz="2800">
                <a:solidFill>
                  <a:schemeClr val="bg1"/>
                </a:solidFill>
              </a:defRPr>
            </a:lvl3pPr>
            <a:lvl4pPr marL="358775" indent="-358775">
              <a:lnSpc>
                <a:spcPts val="3400"/>
              </a:lnSpc>
              <a:buFontTx/>
              <a:buBlip>
                <a:blip r:embed="rId7"/>
              </a:buBlip>
              <a:defRPr sz="2800">
                <a:solidFill>
                  <a:schemeClr val="bg1"/>
                </a:solidFill>
              </a:defRPr>
            </a:lvl4pPr>
            <a:lvl5pPr marL="355600" indent="-355600">
              <a:lnSpc>
                <a:spcPts val="3400"/>
              </a:lnSpc>
              <a:defRPr sz="2800">
                <a:solidFill>
                  <a:schemeClr val="bg1"/>
                </a:solidFill>
              </a:defRPr>
            </a:lvl5pPr>
          </a:lstStyle>
          <a:p>
            <a:pPr lvl="0"/>
            <a:r>
              <a:rPr lang="fr-FR" dirty="0" smtClean="0"/>
              <a:t>Cliquez pour modifier les styles du texte du masque</a:t>
            </a:r>
          </a:p>
        </p:txBody>
      </p:sp>
    </p:spTree>
    <p:extLst>
      <p:ext uri="{BB962C8B-B14F-4D97-AF65-F5344CB8AC3E}">
        <p14:creationId xmlns:p14="http://schemas.microsoft.com/office/powerpoint/2010/main" val="38199276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NOIR_films">
    <p:spTree>
      <p:nvGrpSpPr>
        <p:cNvPr id="1" name=""/>
        <p:cNvGrpSpPr/>
        <p:nvPr/>
      </p:nvGrpSpPr>
      <p:grpSpPr>
        <a:xfrm>
          <a:off x="0" y="0"/>
          <a:ext cx="0" cy="0"/>
          <a:chOff x="0" y="0"/>
          <a:chExt cx="0" cy="0"/>
        </a:xfrm>
      </p:grpSpPr>
      <p:pic>
        <p:nvPicPr>
          <p:cNvPr id="4" name="Image 6" descr="Fond gris.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7" descr="BNQ2100_Blanc.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Rangee fleches grises.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00063" y="571500"/>
            <a:ext cx="279400" cy="537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Espace réservé de l'élément multimédia 12"/>
          <p:cNvSpPr>
            <a:spLocks noGrp="1"/>
          </p:cNvSpPr>
          <p:nvPr>
            <p:ph type="media" sz="quarter" idx="13"/>
          </p:nvPr>
        </p:nvSpPr>
        <p:spPr>
          <a:xfrm>
            <a:off x="857224" y="1214422"/>
            <a:ext cx="6429401" cy="4500578"/>
          </a:xfrm>
          <a:prstGeom prst="rect">
            <a:avLst/>
          </a:prstGeom>
        </p:spPr>
        <p:txBody>
          <a:bodyPr rtlCol="0">
            <a:normAutofit/>
          </a:bodyPr>
          <a:lstStyle/>
          <a:p>
            <a:pPr lvl="0"/>
            <a:endParaRPr lang="fr-CA" noProof="0" smtClean="0"/>
          </a:p>
        </p:txBody>
      </p:sp>
      <p:sp>
        <p:nvSpPr>
          <p:cNvPr id="18" name="Espace réservé du texte 17"/>
          <p:cNvSpPr>
            <a:spLocks noGrp="1"/>
          </p:cNvSpPr>
          <p:nvPr>
            <p:ph type="body" sz="quarter" idx="14"/>
          </p:nvPr>
        </p:nvSpPr>
        <p:spPr>
          <a:xfrm>
            <a:off x="857270" y="357188"/>
            <a:ext cx="6500812" cy="571500"/>
          </a:xfrm>
          <a:prstGeom prst="rect">
            <a:avLst/>
          </a:prstGeom>
        </p:spPr>
        <p:txBody>
          <a:bodyPr>
            <a:normAutofit/>
          </a:bodyPr>
          <a:lstStyle>
            <a:lvl1pPr>
              <a:lnSpc>
                <a:spcPts val="3400"/>
              </a:lnSpc>
              <a:buNone/>
              <a:defRPr sz="2800" b="1">
                <a:solidFill>
                  <a:schemeClr val="bg1"/>
                </a:solidFill>
                <a:latin typeface="Arial" pitchFamily="34" charset="0"/>
                <a:cs typeface="Arial" pitchFamily="34" charset="0"/>
              </a:defRPr>
            </a:lvl1pPr>
          </a:lstStyle>
          <a:p>
            <a:pPr lvl="0"/>
            <a:r>
              <a:rPr lang="fr-FR" smtClean="0"/>
              <a:t>Cliquez pour modifier les styles du texte du masque</a:t>
            </a:r>
          </a:p>
        </p:txBody>
      </p:sp>
    </p:spTree>
    <p:extLst>
      <p:ext uri="{BB962C8B-B14F-4D97-AF65-F5344CB8AC3E}">
        <p14:creationId xmlns:p14="http://schemas.microsoft.com/office/powerpoint/2010/main" val="30875672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ERT_titre 2 lignes_image">
    <p:spTree>
      <p:nvGrpSpPr>
        <p:cNvPr id="1" name=""/>
        <p:cNvGrpSpPr/>
        <p:nvPr/>
      </p:nvGrpSpPr>
      <p:grpSpPr>
        <a:xfrm>
          <a:off x="0" y="0"/>
          <a:ext cx="0" cy="0"/>
          <a:chOff x="0" y="0"/>
          <a:chExt cx="0" cy="0"/>
        </a:xfrm>
      </p:grpSpPr>
      <p:pic>
        <p:nvPicPr>
          <p:cNvPr id="4" name="Image 6" descr="ligne verte.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357313"/>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7" descr="Bande verte.png"/>
          <p:cNvPicPr>
            <a:picLocks noChangeAspect="1"/>
          </p:cNvPicPr>
          <p:nvPr userDrawn="1"/>
        </p:nvPicPr>
        <p:blipFill>
          <a:blip r:embed="rId3">
            <a:extLst>
              <a:ext uri="{28A0092B-C50C-407E-A947-70E740481C1C}">
                <a14:useLocalDpi xmlns:a14="http://schemas.microsoft.com/office/drawing/2010/main" val="0"/>
              </a:ext>
            </a:extLst>
          </a:blip>
          <a:srcRect l="9" t="19791" r="-4642"/>
          <a:stretch>
            <a:fillRect/>
          </a:stretch>
        </p:blipFill>
        <p:spPr bwMode="auto">
          <a:xfrm>
            <a:off x="0" y="1357313"/>
            <a:ext cx="357188" cy="550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142852"/>
            <a:ext cx="7786742" cy="1143008"/>
          </a:xfrm>
          <a:prstGeom prst="rect">
            <a:avLst/>
          </a:prstGeom>
        </p:spPr>
        <p:txBody>
          <a:bodyPr>
            <a:normAutofit/>
          </a:bodyPr>
          <a:lstStyle>
            <a:lvl1pPr marL="0" indent="0" algn="l" defTabSz="900000">
              <a:lnSpc>
                <a:spcPts val="3400"/>
              </a:lnSpc>
              <a:tabLst>
                <a:tab pos="900000" algn="l"/>
              </a:tabLst>
              <a:defRPr sz="2800" b="1">
                <a:solidFill>
                  <a:srgbClr val="009A00"/>
                </a:solidFill>
                <a:latin typeface="Arial" pitchFamily="34" charset="0"/>
                <a:cs typeface="Arial" pitchFamily="34" charset="0"/>
              </a:defRPr>
            </a:lvl1pPr>
          </a:lstStyle>
          <a:p>
            <a:r>
              <a:rPr lang="fr-FR" dirty="0" smtClean="0"/>
              <a:t>Cliquez pour modifier le style du titre</a:t>
            </a:r>
            <a:endParaRPr lang="fr-CA" dirty="0"/>
          </a:p>
        </p:txBody>
      </p:sp>
      <p:sp>
        <p:nvSpPr>
          <p:cNvPr id="18" name="Espace réservé pour une image  17"/>
          <p:cNvSpPr>
            <a:spLocks noGrp="1"/>
          </p:cNvSpPr>
          <p:nvPr>
            <p:ph type="pic" sz="quarter" idx="13"/>
          </p:nvPr>
        </p:nvSpPr>
        <p:spPr>
          <a:xfrm>
            <a:off x="928688" y="1571624"/>
            <a:ext cx="6000766" cy="5286375"/>
          </a:xfrm>
          <a:prstGeom prst="rect">
            <a:avLst/>
          </a:prstGeom>
        </p:spPr>
        <p:txBody>
          <a:bodyPr rtlCol="0">
            <a:normAutofit/>
          </a:bodyPr>
          <a:lstStyle/>
          <a:p>
            <a:pPr lvl="0"/>
            <a:endParaRPr lang="fr-CA" noProof="0" smtClean="0"/>
          </a:p>
        </p:txBody>
      </p:sp>
    </p:spTree>
    <p:extLst>
      <p:ext uri="{BB962C8B-B14F-4D97-AF65-F5344CB8AC3E}">
        <p14:creationId xmlns:p14="http://schemas.microsoft.com/office/powerpoint/2010/main" val="8629891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VERT_titre 2 lignes_image_fond">
    <p:spTree>
      <p:nvGrpSpPr>
        <p:cNvPr id="1" name=""/>
        <p:cNvGrpSpPr/>
        <p:nvPr/>
      </p:nvGrpSpPr>
      <p:grpSpPr>
        <a:xfrm>
          <a:off x="0" y="0"/>
          <a:ext cx="0" cy="0"/>
          <a:chOff x="0" y="0"/>
          <a:chExt cx="0" cy="0"/>
        </a:xfrm>
      </p:grpSpPr>
      <p:sp>
        <p:nvSpPr>
          <p:cNvPr id="4" name="Rectangle 3"/>
          <p:cNvSpPr/>
          <p:nvPr userDrawn="1"/>
        </p:nvSpPr>
        <p:spPr>
          <a:xfrm>
            <a:off x="285750" y="2500313"/>
            <a:ext cx="8858250" cy="30003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5" name="Image 6" descr="ligne verte.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357313"/>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7" descr="Bande verte.png"/>
          <p:cNvPicPr>
            <a:picLocks noChangeAspect="1"/>
          </p:cNvPicPr>
          <p:nvPr userDrawn="1"/>
        </p:nvPicPr>
        <p:blipFill>
          <a:blip r:embed="rId3">
            <a:extLst>
              <a:ext uri="{28A0092B-C50C-407E-A947-70E740481C1C}">
                <a14:useLocalDpi xmlns:a14="http://schemas.microsoft.com/office/drawing/2010/main" val="0"/>
              </a:ext>
            </a:extLst>
          </a:blip>
          <a:srcRect l="9" t="19791" r="-4642"/>
          <a:stretch>
            <a:fillRect/>
          </a:stretch>
        </p:blipFill>
        <p:spPr bwMode="auto">
          <a:xfrm>
            <a:off x="0" y="1357313"/>
            <a:ext cx="357188" cy="550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8"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142852"/>
            <a:ext cx="7786742" cy="1143008"/>
          </a:xfrm>
          <a:prstGeom prst="rect">
            <a:avLst/>
          </a:prstGeom>
        </p:spPr>
        <p:txBody>
          <a:bodyPr>
            <a:normAutofit/>
          </a:bodyPr>
          <a:lstStyle>
            <a:lvl1pPr marL="0" indent="0" algn="l" defTabSz="900000">
              <a:lnSpc>
                <a:spcPts val="3400"/>
              </a:lnSpc>
              <a:tabLst>
                <a:tab pos="900000" algn="l"/>
              </a:tabLst>
              <a:defRPr sz="2800" b="1">
                <a:solidFill>
                  <a:srgbClr val="009A00"/>
                </a:solidFill>
                <a:latin typeface="Arial" pitchFamily="34" charset="0"/>
                <a:cs typeface="Arial" pitchFamily="34" charset="0"/>
              </a:defRPr>
            </a:lvl1pPr>
          </a:lstStyle>
          <a:p>
            <a:r>
              <a:rPr lang="fr-FR" dirty="0" smtClean="0"/>
              <a:t>Cliquez pour modifier le style du titre</a:t>
            </a:r>
            <a:endParaRPr lang="fr-CA" dirty="0"/>
          </a:p>
        </p:txBody>
      </p:sp>
      <p:sp>
        <p:nvSpPr>
          <p:cNvPr id="18" name="Espace réservé pour une image  17"/>
          <p:cNvSpPr>
            <a:spLocks noGrp="1"/>
          </p:cNvSpPr>
          <p:nvPr>
            <p:ph type="pic" sz="quarter" idx="13"/>
          </p:nvPr>
        </p:nvSpPr>
        <p:spPr>
          <a:xfrm>
            <a:off x="928662" y="1571624"/>
            <a:ext cx="6000766" cy="5286375"/>
          </a:xfrm>
          <a:prstGeom prst="rect">
            <a:avLst/>
          </a:prstGeom>
        </p:spPr>
        <p:txBody>
          <a:bodyPr rtlCol="0">
            <a:normAutofit/>
          </a:bodyPr>
          <a:lstStyle/>
          <a:p>
            <a:pPr lvl="0"/>
            <a:endParaRPr lang="fr-CA" noProof="0" smtClean="0"/>
          </a:p>
        </p:txBody>
      </p:sp>
    </p:spTree>
    <p:extLst>
      <p:ext uri="{BB962C8B-B14F-4D97-AF65-F5344CB8AC3E}">
        <p14:creationId xmlns:p14="http://schemas.microsoft.com/office/powerpoint/2010/main" val="34091643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7855" r:id="rId1"/>
    <p:sldLayoutId id="2147487856" r:id="rId2"/>
    <p:sldLayoutId id="2147487857" r:id="rId3"/>
    <p:sldLayoutId id="2147487858" r:id="rId4"/>
    <p:sldLayoutId id="2147487859" r:id="rId5"/>
    <p:sldLayoutId id="2147487860" r:id="rId6"/>
    <p:sldLayoutId id="2147487861" r:id="rId7"/>
    <p:sldLayoutId id="2147487862" r:id="rId8"/>
    <p:sldLayoutId id="2147487863" r:id="rId9"/>
    <p:sldLayoutId id="2147487864" r:id="rId10"/>
    <p:sldLayoutId id="2147487865" r:id="rId11"/>
    <p:sldLayoutId id="2147487866" r:id="rId12"/>
    <p:sldLayoutId id="2147487867" r:id="rId13"/>
    <p:sldLayoutId id="2147487868" r:id="rId14"/>
    <p:sldLayoutId id="2147487869" r:id="rId15"/>
    <p:sldLayoutId id="2147487870" r:id="rId16"/>
    <p:sldLayoutId id="2147487871" r:id="rId17"/>
    <p:sldLayoutId id="2147487872" r:id="rId18"/>
    <p:sldLayoutId id="2147487873" r:id="rId19"/>
    <p:sldLayoutId id="2147487874" r:id="rId20"/>
    <p:sldLayoutId id="2147487875" r:id="rId21"/>
    <p:sldLayoutId id="2147487876" r:id="rId22"/>
    <p:sldLayoutId id="2147487877" r:id="rId23"/>
    <p:sldLayoutId id="2147487878" r:id="rId24"/>
    <p:sldLayoutId id="2147487879" r:id="rId25"/>
    <p:sldLayoutId id="2147487880" r:id="rId26"/>
    <p:sldLayoutId id="2147487881" r:id="rId27"/>
    <p:sldLayoutId id="2147487882" r:id="rId28"/>
    <p:sldLayoutId id="2147487883" r:id="rId29"/>
    <p:sldLayoutId id="2147487884" r:id="rId30"/>
    <p:sldLayoutId id="2147487885" r:id="rId31"/>
    <p:sldLayoutId id="2147487886" r:id="rId32"/>
    <p:sldLayoutId id="2147487921" r:id="rId33"/>
  </p:sldLayoutIdLst>
  <p:txStyles>
    <p:titleStyle>
      <a:lvl1pPr algn="ctr" rtl="0" eaLnBrk="0" fontAlgn="base" hangingPunct="0">
        <a:spcBef>
          <a:spcPct val="0"/>
        </a:spcBef>
        <a:spcAft>
          <a:spcPct val="0"/>
        </a:spcAft>
        <a:defRPr sz="4400" kern="1200">
          <a:solidFill>
            <a:schemeClr val="tx1"/>
          </a:solidFill>
          <a:latin typeface="+mj-lt"/>
          <a:ea typeface="ヒラギノ角ゴ Pro W3" pitchFamily="43" charset="-128"/>
          <a:cs typeface="ヒラギノ角ゴ Pro W3" pitchFamily="70" charset="-128"/>
        </a:defRPr>
      </a:lvl1pPr>
      <a:lvl2pPr algn="ctr" rtl="0" eaLnBrk="0" fontAlgn="base" hangingPunct="0">
        <a:spcBef>
          <a:spcPct val="0"/>
        </a:spcBef>
        <a:spcAft>
          <a:spcPct val="0"/>
        </a:spcAft>
        <a:defRPr sz="4400">
          <a:solidFill>
            <a:schemeClr val="tx1"/>
          </a:solidFill>
          <a:latin typeface="Calibri" pitchFamily="34" charset="0"/>
          <a:ea typeface="ヒラギノ角ゴ Pro W3" pitchFamily="43" charset="-128"/>
          <a:cs typeface="ヒラギノ角ゴ Pro W3" pitchFamily="70" charset="-128"/>
        </a:defRPr>
      </a:lvl2pPr>
      <a:lvl3pPr algn="ctr" rtl="0" eaLnBrk="0" fontAlgn="base" hangingPunct="0">
        <a:spcBef>
          <a:spcPct val="0"/>
        </a:spcBef>
        <a:spcAft>
          <a:spcPct val="0"/>
        </a:spcAft>
        <a:defRPr sz="4400">
          <a:solidFill>
            <a:schemeClr val="tx1"/>
          </a:solidFill>
          <a:latin typeface="Calibri" pitchFamily="34" charset="0"/>
          <a:ea typeface="ヒラギノ角ゴ Pro W3" pitchFamily="43" charset="-128"/>
          <a:cs typeface="ヒラギノ角ゴ Pro W3" pitchFamily="70" charset="-128"/>
        </a:defRPr>
      </a:lvl3pPr>
      <a:lvl4pPr algn="ctr" rtl="0" eaLnBrk="0" fontAlgn="base" hangingPunct="0">
        <a:spcBef>
          <a:spcPct val="0"/>
        </a:spcBef>
        <a:spcAft>
          <a:spcPct val="0"/>
        </a:spcAft>
        <a:defRPr sz="4400">
          <a:solidFill>
            <a:schemeClr val="tx1"/>
          </a:solidFill>
          <a:latin typeface="Calibri" pitchFamily="34" charset="0"/>
          <a:ea typeface="ヒラギノ角ゴ Pro W3" pitchFamily="43" charset="-128"/>
          <a:cs typeface="ヒラギノ角ゴ Pro W3" pitchFamily="70" charset="-128"/>
        </a:defRPr>
      </a:lvl4pPr>
      <a:lvl5pPr algn="ctr" rtl="0" eaLnBrk="0" fontAlgn="base" hangingPunct="0">
        <a:spcBef>
          <a:spcPct val="0"/>
        </a:spcBef>
        <a:spcAft>
          <a:spcPct val="0"/>
        </a:spcAft>
        <a:defRPr sz="4400">
          <a:solidFill>
            <a:schemeClr val="tx1"/>
          </a:solidFill>
          <a:latin typeface="Calibri" pitchFamily="34" charset="0"/>
          <a:ea typeface="ヒラギノ角ゴ Pro W3" pitchFamily="43" charset="-128"/>
          <a:cs typeface="ヒラギノ角ゴ Pro W3" pitchFamily="70"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ヒラギノ角ゴ Pro W3" pitchFamily="43" charset="-128"/>
          <a:cs typeface="ヒラギノ角ゴ Pro W3" pitchFamily="70" charset="-128"/>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ヒラギノ角ゴ Pro W3" pitchFamily="43" charset="-128"/>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ヒラギノ角ゴ Pro W3" pitchFamily="43" charset="-128"/>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ヒラギノ角ゴ Pro W3" pitchFamily="43" charset="-128"/>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ヒラギノ角ゴ Pro W3" pitchFamily="43"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2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3.xml"/><Relationship Id="rId1" Type="http://schemas.openxmlformats.org/officeDocument/2006/relationships/tags" Target="../tags/tag19.xml"/><Relationship Id="rId5" Type="http://schemas.openxmlformats.org/officeDocument/2006/relationships/image" Target="../media/image25.png"/><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tags" Target="../tags/tag21.xml"/><Relationship Id="rId1" Type="http://schemas.openxmlformats.org/officeDocument/2006/relationships/tags" Target="../tags/tag20.xml"/><Relationship Id="rId5" Type="http://schemas.openxmlformats.org/officeDocument/2006/relationships/image" Target="../media/image26.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tags" Target="../tags/tag22.xml"/></Relationships>
</file>

<file path=ppt/slides/_rels/slide13.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tags" Target="../tags/tag25.xml"/><Relationship Id="rId7" Type="http://schemas.openxmlformats.org/officeDocument/2006/relationships/notesSlide" Target="../notesSlides/notesSlide13.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slideLayout" Target="../slideLayouts/slideLayout33.xml"/><Relationship Id="rId5" Type="http://schemas.openxmlformats.org/officeDocument/2006/relationships/tags" Target="../tags/tag27.xml"/><Relationship Id="rId4" Type="http://schemas.openxmlformats.org/officeDocument/2006/relationships/tags" Target="../tags/tag26.xml"/><Relationship Id="rId9" Type="http://schemas.openxmlformats.org/officeDocument/2006/relationships/image" Target="../media/image28.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28.xml"/></Relationships>
</file>

<file path=ppt/slides/_rels/slide15.xml.rels><?xml version="1.0" encoding="UTF-8" standalone="yes"?>
<Relationships xmlns="http://schemas.openxmlformats.org/package/2006/relationships"><Relationship Id="rId3" Type="http://schemas.openxmlformats.org/officeDocument/2006/relationships/tags" Target="../tags/tag31.xml"/><Relationship Id="rId7" Type="http://schemas.openxmlformats.org/officeDocument/2006/relationships/image" Target="../media/image29.png"/><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notesSlide" Target="../notesSlides/notesSlide15.xml"/><Relationship Id="rId5" Type="http://schemas.openxmlformats.org/officeDocument/2006/relationships/slideLayout" Target="../slideLayouts/slideLayout29.xml"/><Relationship Id="rId4" Type="http://schemas.openxmlformats.org/officeDocument/2006/relationships/tags" Target="../tags/tag32.xml"/></Relationships>
</file>

<file path=ppt/slides/_rels/slide16.xml.rels><?xml version="1.0" encoding="UTF-8" standalone="yes"?>
<Relationships xmlns="http://schemas.openxmlformats.org/package/2006/relationships"><Relationship Id="rId8" Type="http://schemas.openxmlformats.org/officeDocument/2006/relationships/tags" Target="../tags/tag40.xml"/><Relationship Id="rId13" Type="http://schemas.openxmlformats.org/officeDocument/2006/relationships/tags" Target="../tags/tag45.xml"/><Relationship Id="rId18" Type="http://schemas.openxmlformats.org/officeDocument/2006/relationships/tags" Target="../tags/tag50.xml"/><Relationship Id="rId26" Type="http://schemas.openxmlformats.org/officeDocument/2006/relationships/notesSlide" Target="../notesSlides/notesSlide16.xml"/><Relationship Id="rId3" Type="http://schemas.openxmlformats.org/officeDocument/2006/relationships/tags" Target="../tags/tag35.xml"/><Relationship Id="rId21" Type="http://schemas.openxmlformats.org/officeDocument/2006/relationships/tags" Target="../tags/tag53.xml"/><Relationship Id="rId7" Type="http://schemas.openxmlformats.org/officeDocument/2006/relationships/tags" Target="../tags/tag39.xml"/><Relationship Id="rId12" Type="http://schemas.openxmlformats.org/officeDocument/2006/relationships/tags" Target="../tags/tag44.xml"/><Relationship Id="rId17" Type="http://schemas.openxmlformats.org/officeDocument/2006/relationships/tags" Target="../tags/tag49.xml"/><Relationship Id="rId25" Type="http://schemas.openxmlformats.org/officeDocument/2006/relationships/slideLayout" Target="../slideLayouts/slideLayout27.xml"/><Relationship Id="rId2" Type="http://schemas.openxmlformats.org/officeDocument/2006/relationships/tags" Target="../tags/tag34.xml"/><Relationship Id="rId16" Type="http://schemas.openxmlformats.org/officeDocument/2006/relationships/tags" Target="../tags/tag48.xml"/><Relationship Id="rId20" Type="http://schemas.openxmlformats.org/officeDocument/2006/relationships/tags" Target="../tags/tag52.xml"/><Relationship Id="rId1" Type="http://schemas.openxmlformats.org/officeDocument/2006/relationships/tags" Target="../tags/tag33.xml"/><Relationship Id="rId6" Type="http://schemas.openxmlformats.org/officeDocument/2006/relationships/tags" Target="../tags/tag38.xml"/><Relationship Id="rId11" Type="http://schemas.openxmlformats.org/officeDocument/2006/relationships/tags" Target="../tags/tag43.xml"/><Relationship Id="rId24" Type="http://schemas.openxmlformats.org/officeDocument/2006/relationships/tags" Target="../tags/tag56.xml"/><Relationship Id="rId5" Type="http://schemas.openxmlformats.org/officeDocument/2006/relationships/tags" Target="../tags/tag37.xml"/><Relationship Id="rId15" Type="http://schemas.openxmlformats.org/officeDocument/2006/relationships/tags" Target="../tags/tag47.xml"/><Relationship Id="rId23" Type="http://schemas.openxmlformats.org/officeDocument/2006/relationships/tags" Target="../tags/tag55.xml"/><Relationship Id="rId28" Type="http://schemas.openxmlformats.org/officeDocument/2006/relationships/image" Target="../media/image30.png"/><Relationship Id="rId10" Type="http://schemas.openxmlformats.org/officeDocument/2006/relationships/tags" Target="../tags/tag42.xml"/><Relationship Id="rId19" Type="http://schemas.openxmlformats.org/officeDocument/2006/relationships/tags" Target="../tags/tag51.xml"/><Relationship Id="rId4" Type="http://schemas.openxmlformats.org/officeDocument/2006/relationships/tags" Target="../tags/tag36.xml"/><Relationship Id="rId9" Type="http://schemas.openxmlformats.org/officeDocument/2006/relationships/tags" Target="../tags/tag41.xml"/><Relationship Id="rId14" Type="http://schemas.openxmlformats.org/officeDocument/2006/relationships/tags" Target="../tags/tag46.xml"/><Relationship Id="rId22" Type="http://schemas.openxmlformats.org/officeDocument/2006/relationships/tags" Target="../tags/tag54.xml"/><Relationship Id="rId27"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tags" Target="../tags/tag59.xml"/><Relationship Id="rId7" Type="http://schemas.openxmlformats.org/officeDocument/2006/relationships/image" Target="../media/image6.png"/><Relationship Id="rId2" Type="http://schemas.openxmlformats.org/officeDocument/2006/relationships/tags" Target="../tags/tag58.xml"/><Relationship Id="rId1" Type="http://schemas.openxmlformats.org/officeDocument/2006/relationships/tags" Target="../tags/tag57.xml"/><Relationship Id="rId6" Type="http://schemas.openxmlformats.org/officeDocument/2006/relationships/image" Target="../media/image31.png"/><Relationship Id="rId5" Type="http://schemas.openxmlformats.org/officeDocument/2006/relationships/notesSlide" Target="../notesSlides/notesSlide17.xml"/><Relationship Id="rId4" Type="http://schemas.openxmlformats.org/officeDocument/2006/relationships/slideLayout" Target="../slideLayouts/slideLayout33.xml"/></Relationships>
</file>

<file path=ppt/slides/_rels/slide18.xml.rels><?xml version="1.0" encoding="UTF-8" standalone="yes"?>
<Relationships xmlns="http://schemas.openxmlformats.org/package/2006/relationships"><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tags" Target="../tags/tag60.xml"/><Relationship Id="rId6" Type="http://schemas.openxmlformats.org/officeDocument/2006/relationships/image" Target="../media/image32.png"/><Relationship Id="rId5" Type="http://schemas.openxmlformats.org/officeDocument/2006/relationships/notesSlide" Target="../notesSlides/notesSlide18.xml"/><Relationship Id="rId4" Type="http://schemas.openxmlformats.org/officeDocument/2006/relationships/slideLayout" Target="../slideLayouts/slideLayout27.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tags" Target="../tags/tag64.xml"/><Relationship Id="rId1" Type="http://schemas.openxmlformats.org/officeDocument/2006/relationships/tags" Target="../tags/tag63.xml"/><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tags" Target="../tags/tag4.xml"/><Relationship Id="rId1" Type="http://schemas.openxmlformats.org/officeDocument/2006/relationships/tags" Target="../tags/tag3.xml"/><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8" Type="http://schemas.openxmlformats.org/officeDocument/2006/relationships/image" Target="../media/image34.emf"/><Relationship Id="rId3" Type="http://schemas.openxmlformats.org/officeDocument/2006/relationships/tags" Target="../tags/tag67.xml"/><Relationship Id="rId7" Type="http://schemas.openxmlformats.org/officeDocument/2006/relationships/image" Target="../media/image33.wmf"/><Relationship Id="rId2" Type="http://schemas.openxmlformats.org/officeDocument/2006/relationships/tags" Target="../tags/tag66.xml"/><Relationship Id="rId1" Type="http://schemas.openxmlformats.org/officeDocument/2006/relationships/tags" Target="../tags/tag65.xml"/><Relationship Id="rId6" Type="http://schemas.openxmlformats.org/officeDocument/2006/relationships/notesSlide" Target="../notesSlides/notesSlide20.xml"/><Relationship Id="rId5" Type="http://schemas.openxmlformats.org/officeDocument/2006/relationships/slideLayout" Target="../slideLayouts/slideLayout33.xml"/><Relationship Id="rId4" Type="http://schemas.openxmlformats.org/officeDocument/2006/relationships/tags" Target="../tags/tag68.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tags" Target="../tags/tag70.xml"/><Relationship Id="rId1" Type="http://schemas.openxmlformats.org/officeDocument/2006/relationships/tags" Target="../tags/tag69.xml"/><Relationship Id="rId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8" Type="http://schemas.openxmlformats.org/officeDocument/2006/relationships/image" Target="../media/image36.emf"/><Relationship Id="rId3" Type="http://schemas.openxmlformats.org/officeDocument/2006/relationships/tags" Target="../tags/tag73.xml"/><Relationship Id="rId7" Type="http://schemas.openxmlformats.org/officeDocument/2006/relationships/image" Target="../media/image35.emf"/><Relationship Id="rId2" Type="http://schemas.openxmlformats.org/officeDocument/2006/relationships/tags" Target="../tags/tag72.xml"/><Relationship Id="rId1" Type="http://schemas.openxmlformats.org/officeDocument/2006/relationships/tags" Target="../tags/tag71.xml"/><Relationship Id="rId6" Type="http://schemas.openxmlformats.org/officeDocument/2006/relationships/image" Target="../media/image33.wmf"/><Relationship Id="rId5" Type="http://schemas.openxmlformats.org/officeDocument/2006/relationships/notesSlide" Target="../notesSlides/notesSlide22.xml"/><Relationship Id="rId4" Type="http://schemas.openxmlformats.org/officeDocument/2006/relationships/slideLayout" Target="../slideLayouts/slideLayout33.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tags" Target="../tags/tag75.xml"/><Relationship Id="rId1" Type="http://schemas.openxmlformats.org/officeDocument/2006/relationships/tags" Target="../tags/tag74.xml"/><Relationship Id="rId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tags" Target="../tags/tag77.xml"/><Relationship Id="rId1" Type="http://schemas.openxmlformats.org/officeDocument/2006/relationships/tags" Target="../tags/tag76.xml"/><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tags" Target="../tags/tag79.xml"/><Relationship Id="rId1" Type="http://schemas.openxmlformats.org/officeDocument/2006/relationships/tags" Target="../tags/tag78.xml"/><Relationship Id="rId5" Type="http://schemas.openxmlformats.org/officeDocument/2006/relationships/image" Target="../media/image6.png"/><Relationship Id="rId4"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tags" Target="../tags/tag82.xml"/><Relationship Id="rId7" Type="http://schemas.openxmlformats.org/officeDocument/2006/relationships/image" Target="../media/image37.emf"/><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image" Target="../media/image33.wmf"/><Relationship Id="rId5" Type="http://schemas.openxmlformats.org/officeDocument/2006/relationships/notesSlide" Target="../notesSlides/notesSlide26.xml"/><Relationship Id="rId4" Type="http://schemas.openxmlformats.org/officeDocument/2006/relationships/slideLayout" Target="../slideLayouts/slideLayout33.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tags" Target="../tags/tag84.xml"/><Relationship Id="rId1" Type="http://schemas.openxmlformats.org/officeDocument/2006/relationships/tags" Target="../tags/tag83.xml"/><Relationship Id="rId5" Type="http://schemas.openxmlformats.org/officeDocument/2006/relationships/image" Target="../media/image6.png"/><Relationship Id="rId4"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tags" Target="../tags/tag87.xml"/><Relationship Id="rId7" Type="http://schemas.openxmlformats.org/officeDocument/2006/relationships/image" Target="../media/image39.emf"/><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image" Target="../media/image33.wmf"/><Relationship Id="rId5" Type="http://schemas.openxmlformats.org/officeDocument/2006/relationships/notesSlide" Target="../notesSlides/notesSlide28.xml"/><Relationship Id="rId4" Type="http://schemas.openxmlformats.org/officeDocument/2006/relationships/slideLayout" Target="../slideLayouts/slideLayout33.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tags" Target="../tags/tag89.xml"/><Relationship Id="rId1" Type="http://schemas.openxmlformats.org/officeDocument/2006/relationships/tags" Target="../tags/tag88.xml"/><Relationship Id="rId5" Type="http://schemas.openxmlformats.org/officeDocument/2006/relationships/image" Target="../media/image6.png"/><Relationship Id="rId4"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tags" Target="../tags/tag6.xml"/><Relationship Id="rId1" Type="http://schemas.openxmlformats.org/officeDocument/2006/relationships/tags" Target="../tags/tag5.xml"/><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8" Type="http://schemas.openxmlformats.org/officeDocument/2006/relationships/image" Target="../media/image42.emf"/><Relationship Id="rId3" Type="http://schemas.openxmlformats.org/officeDocument/2006/relationships/tags" Target="../tags/tag92.xml"/><Relationship Id="rId7" Type="http://schemas.openxmlformats.org/officeDocument/2006/relationships/image" Target="../media/image41.png"/><Relationship Id="rId2" Type="http://schemas.openxmlformats.org/officeDocument/2006/relationships/tags" Target="../tags/tag91.xml"/><Relationship Id="rId1" Type="http://schemas.openxmlformats.org/officeDocument/2006/relationships/tags" Target="../tags/tag90.xml"/><Relationship Id="rId6" Type="http://schemas.openxmlformats.org/officeDocument/2006/relationships/image" Target="../media/image33.wmf"/><Relationship Id="rId5" Type="http://schemas.openxmlformats.org/officeDocument/2006/relationships/notesSlide" Target="../notesSlides/notesSlide30.xml"/><Relationship Id="rId4" Type="http://schemas.openxmlformats.org/officeDocument/2006/relationships/slideLayout" Target="../slideLayouts/slideLayout33.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tags" Target="../tags/tag94.xml"/><Relationship Id="rId1" Type="http://schemas.openxmlformats.org/officeDocument/2006/relationships/tags" Target="../tags/tag93.xml"/><Relationship Id="rId5" Type="http://schemas.openxmlformats.org/officeDocument/2006/relationships/image" Target="../media/image6.png"/><Relationship Id="rId4"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tags" Target="../tags/tag96.xml"/><Relationship Id="rId1" Type="http://schemas.openxmlformats.org/officeDocument/2006/relationships/tags" Target="../tags/tag95.xml"/><Relationship Id="rId5" Type="http://schemas.openxmlformats.org/officeDocument/2006/relationships/image" Target="../media/image6.png"/><Relationship Id="rId4"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tags" Target="../tags/tag98.xml"/><Relationship Id="rId1" Type="http://schemas.openxmlformats.org/officeDocument/2006/relationships/tags" Target="../tags/tag97.xml"/><Relationship Id="rId4"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8" Type="http://schemas.openxmlformats.org/officeDocument/2006/relationships/image" Target="../media/image44.emf"/><Relationship Id="rId3" Type="http://schemas.openxmlformats.org/officeDocument/2006/relationships/tags" Target="../tags/tag101.xml"/><Relationship Id="rId7" Type="http://schemas.openxmlformats.org/officeDocument/2006/relationships/image" Target="../media/image43.emf"/><Relationship Id="rId2" Type="http://schemas.openxmlformats.org/officeDocument/2006/relationships/tags" Target="../tags/tag100.xml"/><Relationship Id="rId1" Type="http://schemas.openxmlformats.org/officeDocument/2006/relationships/tags" Target="../tags/tag99.xml"/><Relationship Id="rId6" Type="http://schemas.openxmlformats.org/officeDocument/2006/relationships/image" Target="../media/image33.wmf"/><Relationship Id="rId5" Type="http://schemas.openxmlformats.org/officeDocument/2006/relationships/notesSlide" Target="../notesSlides/notesSlide34.xml"/><Relationship Id="rId4" Type="http://schemas.openxmlformats.org/officeDocument/2006/relationships/slideLayout" Target="../slideLayouts/slideLayout33.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tags" Target="../tags/tag103.xml"/><Relationship Id="rId1" Type="http://schemas.openxmlformats.org/officeDocument/2006/relationships/tags" Target="../tags/tag102.xml"/><Relationship Id="rId4"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tags" Target="../tags/tag105.xml"/><Relationship Id="rId1" Type="http://schemas.openxmlformats.org/officeDocument/2006/relationships/tags" Target="../tags/tag104.xml"/><Relationship Id="rId5" Type="http://schemas.openxmlformats.org/officeDocument/2006/relationships/image" Target="../media/image6.png"/><Relationship Id="rId4"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tags" Target="../tags/tag108.xml"/><Relationship Id="rId7" Type="http://schemas.openxmlformats.org/officeDocument/2006/relationships/image" Target="../media/image45.emf"/><Relationship Id="rId2" Type="http://schemas.openxmlformats.org/officeDocument/2006/relationships/tags" Target="../tags/tag107.xml"/><Relationship Id="rId1" Type="http://schemas.openxmlformats.org/officeDocument/2006/relationships/tags" Target="../tags/tag106.xml"/><Relationship Id="rId6" Type="http://schemas.openxmlformats.org/officeDocument/2006/relationships/image" Target="../media/image33.wmf"/><Relationship Id="rId5" Type="http://schemas.openxmlformats.org/officeDocument/2006/relationships/notesSlide" Target="../notesSlides/notesSlide37.xml"/><Relationship Id="rId4" Type="http://schemas.openxmlformats.org/officeDocument/2006/relationships/slideLayout" Target="../slideLayouts/slideLayout33.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tags" Target="../tags/tag110.xml"/><Relationship Id="rId1" Type="http://schemas.openxmlformats.org/officeDocument/2006/relationships/tags" Target="../tags/tag109.xml"/><Relationship Id="rId5" Type="http://schemas.openxmlformats.org/officeDocument/2006/relationships/image" Target="../media/image6.png"/><Relationship Id="rId4"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tags" Target="../tags/tag113.xml"/><Relationship Id="rId7" Type="http://schemas.openxmlformats.org/officeDocument/2006/relationships/image" Target="../media/image47.emf"/><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image" Target="../media/image33.wmf"/><Relationship Id="rId5" Type="http://schemas.openxmlformats.org/officeDocument/2006/relationships/notesSlide" Target="../notesSlides/notesSlide39.xml"/><Relationship Id="rId4" Type="http://schemas.openxmlformats.org/officeDocument/2006/relationships/slideLayout" Target="../slideLayouts/slideLayout3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tags" Target="../tags/tag8.xml"/><Relationship Id="rId1" Type="http://schemas.openxmlformats.org/officeDocument/2006/relationships/tags" Target="../tags/tag7.xml"/><Relationship Id="rId4"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tags" Target="../tags/tag115.xml"/><Relationship Id="rId1" Type="http://schemas.openxmlformats.org/officeDocument/2006/relationships/tags" Target="../tags/tag114.xml"/><Relationship Id="rId4"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tags" Target="../tags/tag117.xml"/><Relationship Id="rId1" Type="http://schemas.openxmlformats.org/officeDocument/2006/relationships/tags" Target="../tags/tag116.xml"/><Relationship Id="rId5" Type="http://schemas.openxmlformats.org/officeDocument/2006/relationships/image" Target="../media/image26.png"/><Relationship Id="rId4"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8" Type="http://schemas.openxmlformats.org/officeDocument/2006/relationships/image" Target="../media/image49.wmf"/><Relationship Id="rId3" Type="http://schemas.openxmlformats.org/officeDocument/2006/relationships/tags" Target="../tags/tag120.xml"/><Relationship Id="rId7" Type="http://schemas.openxmlformats.org/officeDocument/2006/relationships/notesSlide" Target="../notesSlides/notesSlide42.xml"/><Relationship Id="rId2" Type="http://schemas.openxmlformats.org/officeDocument/2006/relationships/tags" Target="../tags/tag119.xml"/><Relationship Id="rId1" Type="http://schemas.openxmlformats.org/officeDocument/2006/relationships/tags" Target="../tags/tag118.xml"/><Relationship Id="rId6" Type="http://schemas.openxmlformats.org/officeDocument/2006/relationships/slideLayout" Target="../slideLayouts/slideLayout33.xml"/><Relationship Id="rId11" Type="http://schemas.openxmlformats.org/officeDocument/2006/relationships/image" Target="../media/image51.png"/><Relationship Id="rId5" Type="http://schemas.openxmlformats.org/officeDocument/2006/relationships/tags" Target="../tags/tag122.xml"/><Relationship Id="rId10" Type="http://schemas.openxmlformats.org/officeDocument/2006/relationships/image" Target="../media/image50.png"/><Relationship Id="rId4" Type="http://schemas.openxmlformats.org/officeDocument/2006/relationships/tags" Target="../tags/tag121.xml"/><Relationship Id="rId9" Type="http://schemas.openxmlformats.org/officeDocument/2006/relationships/image" Target="../media/image33.wmf"/></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tags" Target="../tags/tag124.xml"/><Relationship Id="rId1" Type="http://schemas.openxmlformats.org/officeDocument/2006/relationships/tags" Target="../tags/tag123.xml"/><Relationship Id="rId4"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tags" Target="../tags/tag126.xml"/><Relationship Id="rId1" Type="http://schemas.openxmlformats.org/officeDocument/2006/relationships/tags" Target="../tags/tag125.xml"/><Relationship Id="rId4"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3.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tags" Target="../tags/tag128.xml"/><Relationship Id="rId1" Type="http://schemas.openxmlformats.org/officeDocument/2006/relationships/tags" Target="../tags/tag127.xml"/><Relationship Id="rId4"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tags" Target="../tags/tag130.xml"/><Relationship Id="rId1" Type="http://schemas.openxmlformats.org/officeDocument/2006/relationships/tags" Target="../tags/tag129.xml"/><Relationship Id="rId4"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tags" Target="../tags/tag132.xml"/><Relationship Id="rId1" Type="http://schemas.openxmlformats.org/officeDocument/2006/relationships/tags" Target="../tags/tag131.xml"/><Relationship Id="rId4"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tags" Target="../tags/tag134.xml"/><Relationship Id="rId1" Type="http://schemas.openxmlformats.org/officeDocument/2006/relationships/tags" Target="../tags/tag133.xml"/><Relationship Id="rId4"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tags" Target="../tags/tag10.xml"/><Relationship Id="rId1" Type="http://schemas.openxmlformats.org/officeDocument/2006/relationships/tags" Target="../tags/tag9.xml"/><Relationship Id="rId4"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tags" Target="../tags/tag136.xml"/><Relationship Id="rId1" Type="http://schemas.openxmlformats.org/officeDocument/2006/relationships/tags" Target="../tags/tag135.xml"/><Relationship Id="rId4"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tags" Target="../tags/tag138.xml"/><Relationship Id="rId1" Type="http://schemas.openxmlformats.org/officeDocument/2006/relationships/tags" Target="../tags/tag137.xml"/><Relationship Id="rId4" Type="http://schemas.openxmlformats.org/officeDocument/2006/relationships/notesSlide" Target="../notesSlides/notesSlide51.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tags" Target="../tags/tag12.xml"/><Relationship Id="rId1" Type="http://schemas.openxmlformats.org/officeDocument/2006/relationships/tags" Target="../tags/tag11.xml"/><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hyperlink" Target="http://www.jeansebastientrudel.com/2012/11/livre-BNQ21000.html" TargetMode="External"/><Relationship Id="rId5" Type="http://schemas.openxmlformats.org/officeDocument/2006/relationships/hyperlink" Target="http://www.editionsfides.com/fr/product/editions-fides/essais/societe/manuel-de-gestion-du-developpement-durable-en-entreprise--une-approche-progressive_512.aspx?id_page_parent=14&amp;prevnext=typemodule=1017&amp;globalitemindex=12&amp;aidcategorie=1&amp;sort=TitreASC" TargetMode="External"/><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tags" Target="../tags/tag16.xml"/><Relationship Id="rId1" Type="http://schemas.openxmlformats.org/officeDocument/2006/relationships/tags" Target="../tags/tag15.xml"/><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tags" Target="../tags/tag18.xml"/><Relationship Id="rId1" Type="http://schemas.openxmlformats.org/officeDocument/2006/relationships/tags" Target="../tags/tag17.xml"/><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Espace réservé du texte 3"/>
          <p:cNvSpPr>
            <a:spLocks noGrp="1"/>
          </p:cNvSpPr>
          <p:nvPr>
            <p:ph type="body" sz="quarter" idx="11"/>
            <p:custDataLst>
              <p:tags r:id="rId1"/>
            </p:custDataLst>
          </p:nvPr>
        </p:nvSpPr>
        <p:spPr bwMode="auto">
          <a:xfrm>
            <a:off x="1447800" y="5486400"/>
            <a:ext cx="7696200" cy="6429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p>
            <a:pPr marL="0" indent="0" algn="l">
              <a:spcAft>
                <a:spcPct val="0"/>
              </a:spcAft>
              <a:buFont typeface="Arial" pitchFamily="34" charset="0"/>
              <a:buNone/>
            </a:pPr>
            <a:r>
              <a:rPr lang="fr-CA" sz="3200" b="1" dirty="0" smtClean="0">
                <a:solidFill>
                  <a:srgbClr val="595959"/>
                </a:solidFill>
                <a:ea typeface="ヒラギノ角ゴ Pro W3" pitchFamily="16" charset="-128"/>
              </a:rPr>
              <a:t>Atelier sur la Méthode BNQ 21000 à l’intention du responsable BNQ 21000</a:t>
            </a:r>
          </a:p>
        </p:txBody>
      </p:sp>
      <p:pic>
        <p:nvPicPr>
          <p:cNvPr id="67587" name="Picture 5" descr="BNQ 21000_CMYK.png"/>
          <p:cNvPicPr>
            <a:picLocks noChangeAspect="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5410200" y="381000"/>
            <a:ext cx="3425825" cy="143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ZoneTexte 3"/>
          <p:cNvSpPr txBox="1"/>
          <p:nvPr/>
        </p:nvSpPr>
        <p:spPr>
          <a:xfrm>
            <a:off x="381000" y="6527800"/>
            <a:ext cx="1981200" cy="246063"/>
          </a:xfrm>
          <a:prstGeom prst="rect">
            <a:avLst/>
          </a:prstGeom>
          <a:noFill/>
        </p:spPr>
        <p:txBody>
          <a:bodyPr>
            <a:spAutoFit/>
          </a:bodyPr>
          <a:lstStyle/>
          <a:p>
            <a:pPr>
              <a:defRPr/>
            </a:pPr>
            <a:r>
              <a:rPr lang="fr-CA" sz="1000" i="1" dirty="0">
                <a:solidFill>
                  <a:schemeClr val="bg1">
                    <a:lumMod val="75000"/>
                  </a:schemeClr>
                </a:solidFill>
              </a:rPr>
              <a:t>Mise à jour : 2012-11-19</a:t>
            </a:r>
          </a:p>
        </p:txBody>
      </p:sp>
    </p:spTree>
    <p:extLst>
      <p:ext uri="{BB962C8B-B14F-4D97-AF65-F5344CB8AC3E}">
        <p14:creationId xmlns:p14="http://schemas.microsoft.com/office/powerpoint/2010/main" val="301830748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7800" y="1628800"/>
            <a:ext cx="6658272" cy="41624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3" descr="3 volets"/>
          <p:cNvPicPr>
            <a:picLocks noChangeAspect="1" noChangeArrowheads="1"/>
          </p:cNvPicPr>
          <p:nvPr>
            <p:custDataLst>
              <p:tags r:id="rId1"/>
            </p:custDataLst>
          </p:nvPr>
        </p:nvPicPr>
        <p:blipFill rotWithShape="1">
          <a:blip r:embed="rId5">
            <a:extLst>
              <a:ext uri="{28A0092B-C50C-407E-A947-70E740481C1C}">
                <a14:useLocalDpi xmlns:a14="http://schemas.microsoft.com/office/drawing/2010/main" val="0"/>
              </a:ext>
            </a:extLst>
          </a:blip>
          <a:srcRect r="2041" b="75039"/>
          <a:stretch/>
        </p:blipFill>
        <p:spPr bwMode="auto">
          <a:xfrm>
            <a:off x="629208" y="101875"/>
            <a:ext cx="8295456" cy="100556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pic>
      <p:sp>
        <p:nvSpPr>
          <p:cNvPr id="3" name="Titre 2"/>
          <p:cNvSpPr>
            <a:spLocks noGrp="1"/>
          </p:cNvSpPr>
          <p:nvPr>
            <p:ph type="title"/>
          </p:nvPr>
        </p:nvSpPr>
        <p:spPr/>
        <p:txBody>
          <a:bodyPr/>
          <a:lstStyle/>
          <a:p>
            <a:endParaRPr lang="fr-CA"/>
          </a:p>
        </p:txBody>
      </p:sp>
    </p:spTree>
    <p:extLst>
      <p:ext uri="{BB962C8B-B14F-4D97-AF65-F5344CB8AC3E}">
        <p14:creationId xmlns:p14="http://schemas.microsoft.com/office/powerpoint/2010/main" val="181061358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Titre 1"/>
          <p:cNvSpPr>
            <a:spLocks noGrp="1"/>
          </p:cNvSpPr>
          <p:nvPr>
            <p:ph type="title"/>
            <p:custDataLst>
              <p:tags r:id="rId1"/>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898525">
              <a:tabLst>
                <a:tab pos="898525" algn="l"/>
              </a:tabLst>
            </a:pPr>
            <a:r>
              <a:rPr lang="fr-CA" sz="3200" dirty="0" smtClean="0">
                <a:latin typeface="Arial" charset="0"/>
                <a:ea typeface="ヒラギノ角ゴ Pro W3" pitchFamily="16" charset="-128"/>
                <a:cs typeface="Arial" charset="0"/>
              </a:rPr>
              <a:t>Volet 1 - La démarche BNQ 21000</a:t>
            </a:r>
          </a:p>
        </p:txBody>
      </p:sp>
      <p:pic>
        <p:nvPicPr>
          <p:cNvPr id="4" name="Picture 2"/>
          <p:cNvPicPr>
            <a:picLocks noChangeAspect="1" noChangeArrowheads="1"/>
          </p:cNvPicPr>
          <p:nvPr>
            <p:custDataLst>
              <p:tags r:id="rId2"/>
            </p:custDataLst>
          </p:nvPr>
        </p:nvPicPr>
        <p:blipFill rotWithShape="1">
          <a:blip r:embed="rId5">
            <a:extLst>
              <a:ext uri="{28A0092B-C50C-407E-A947-70E740481C1C}">
                <a14:useLocalDpi xmlns:a14="http://schemas.microsoft.com/office/drawing/2010/main" val="0"/>
              </a:ext>
            </a:extLst>
          </a:blip>
          <a:srcRect l="34400" t="12456" r="12816" b="16701"/>
          <a:stretch/>
        </p:blipFill>
        <p:spPr bwMode="auto">
          <a:xfrm>
            <a:off x="1828800" y="1371600"/>
            <a:ext cx="5791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2076840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p:cNvSpPr>
            <a:spLocks noGrp="1"/>
          </p:cNvSpPr>
          <p:nvPr>
            <p:ph type="body" sz="quarter" idx="11"/>
            <p:custDataLst>
              <p:tags r:id="rId1"/>
            </p:custDataLst>
          </p:nvPr>
        </p:nvSpPr>
        <p:spPr/>
        <p:txBody>
          <a:bodyPr/>
          <a:lstStyle/>
          <a:p>
            <a:pPr algn="ctr"/>
            <a:r>
              <a:rPr lang="fr-CA" dirty="0" smtClean="0">
                <a:solidFill>
                  <a:schemeClr val="tx1">
                    <a:lumMod val="50000"/>
                    <a:lumOff val="50000"/>
                  </a:schemeClr>
                </a:solidFill>
              </a:rPr>
              <a:t>Qu’est-ce qui distingue la Démarche BNQ 21000?</a:t>
            </a:r>
            <a:endParaRPr lang="fr-CA" dirty="0">
              <a:solidFill>
                <a:schemeClr val="tx1">
                  <a:lumMod val="50000"/>
                  <a:lumOff val="50000"/>
                </a:schemeClr>
              </a:solidFill>
            </a:endParaRPr>
          </a:p>
        </p:txBody>
      </p:sp>
    </p:spTree>
    <p:extLst>
      <p:ext uri="{BB962C8B-B14F-4D97-AF65-F5344CB8AC3E}">
        <p14:creationId xmlns:p14="http://schemas.microsoft.com/office/powerpoint/2010/main" val="42117870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DOSSIERSFRANCINE\BNQ-21000\1.GESTION DU PROJET GLOBAL\1.6 LANCEMENT-ACTIVITÉS DE COMMUNICATION\VISUELSBNQ21000\IMAGE ZONE C\Schema_Gouv_fond_gris.png"/>
          <p:cNvPicPr>
            <a:picLocks noChangeAspect="1" noChangeArrowheads="1"/>
          </p:cNvPicPr>
          <p:nvPr>
            <p:custDataLst>
              <p:tags r:id="rId1"/>
            </p:custDataLst>
          </p:nvPr>
        </p:nvPicPr>
        <p:blipFill>
          <a:blip r:embed="rId8" cstate="print">
            <a:extLst>
              <a:ext uri="{28A0092B-C50C-407E-A947-70E740481C1C}">
                <a14:useLocalDpi xmlns:a14="http://schemas.microsoft.com/office/drawing/2010/main" val="0"/>
              </a:ext>
            </a:extLst>
          </a:blip>
          <a:srcRect/>
          <a:stretch>
            <a:fillRect/>
          </a:stretch>
        </p:blipFill>
        <p:spPr bwMode="auto">
          <a:xfrm>
            <a:off x="533400" y="1143000"/>
            <a:ext cx="3397313" cy="267176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descr="tableau entreprise"/>
          <p:cNvPicPr>
            <a:picLocks noChangeAspect="1" noChangeArrowheads="1"/>
          </p:cNvPicPr>
          <p:nvPr>
            <p:custDataLst>
              <p:tags r:id="rId2"/>
            </p:custDataLst>
          </p:nvPr>
        </p:nvPicPr>
        <p:blipFill>
          <a:blip r:embed="rId9">
            <a:extLst>
              <a:ext uri="{28A0092B-C50C-407E-A947-70E740481C1C}">
                <a14:useLocalDpi xmlns:a14="http://schemas.microsoft.com/office/drawing/2010/main" val="0"/>
              </a:ext>
            </a:extLst>
          </a:blip>
          <a:srcRect/>
          <a:stretch>
            <a:fillRect/>
          </a:stretch>
        </p:blipFill>
        <p:spPr bwMode="auto">
          <a:xfrm>
            <a:off x="4543425" y="2478882"/>
            <a:ext cx="4185264" cy="3166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ZoneTexte 8"/>
          <p:cNvSpPr txBox="1"/>
          <p:nvPr>
            <p:custDataLst>
              <p:tags r:id="rId3"/>
            </p:custDataLst>
          </p:nvPr>
        </p:nvSpPr>
        <p:spPr>
          <a:xfrm>
            <a:off x="3429001" y="1371600"/>
            <a:ext cx="5486400" cy="707886"/>
          </a:xfrm>
          <a:prstGeom prst="rect">
            <a:avLst/>
          </a:prstGeom>
          <a:noFill/>
        </p:spPr>
        <p:txBody>
          <a:bodyPr wrap="square" rtlCol="0">
            <a:spAutoFit/>
          </a:bodyPr>
          <a:lstStyle/>
          <a:p>
            <a:r>
              <a:rPr lang="fr-CA" sz="2000" b="1" dirty="0" smtClean="0">
                <a:solidFill>
                  <a:schemeClr val="tx1">
                    <a:lumMod val="50000"/>
                    <a:lumOff val="50000"/>
                  </a:schemeClr>
                </a:solidFill>
              </a:rPr>
              <a:t>Un processus de réflexion qui prend en compte les dimensions extra financières</a:t>
            </a:r>
            <a:endParaRPr lang="fr-CA" sz="2000" b="1" dirty="0">
              <a:solidFill>
                <a:schemeClr val="tx1">
                  <a:lumMod val="50000"/>
                  <a:lumOff val="50000"/>
                </a:schemeClr>
              </a:solidFill>
            </a:endParaRPr>
          </a:p>
        </p:txBody>
      </p:sp>
      <p:sp>
        <p:nvSpPr>
          <p:cNvPr id="10" name="ZoneTexte 9"/>
          <p:cNvSpPr txBox="1"/>
          <p:nvPr>
            <p:custDataLst>
              <p:tags r:id="rId4"/>
            </p:custDataLst>
          </p:nvPr>
        </p:nvSpPr>
        <p:spPr>
          <a:xfrm>
            <a:off x="1343024" y="5857965"/>
            <a:ext cx="5257801" cy="707886"/>
          </a:xfrm>
          <a:prstGeom prst="rect">
            <a:avLst/>
          </a:prstGeom>
          <a:noFill/>
        </p:spPr>
        <p:txBody>
          <a:bodyPr wrap="square" rtlCol="0">
            <a:spAutoFit/>
          </a:bodyPr>
          <a:lstStyle/>
          <a:p>
            <a:r>
              <a:rPr lang="fr-CA" sz="2000" b="1" dirty="0">
                <a:solidFill>
                  <a:schemeClr val="tx1">
                    <a:lumMod val="50000"/>
                    <a:lumOff val="50000"/>
                  </a:schemeClr>
                </a:solidFill>
              </a:rPr>
              <a:t>e</a:t>
            </a:r>
            <a:r>
              <a:rPr lang="fr-CA" sz="2000" b="1" dirty="0" smtClean="0">
                <a:solidFill>
                  <a:schemeClr val="tx1">
                    <a:lumMod val="50000"/>
                    <a:lumOff val="50000"/>
                  </a:schemeClr>
                </a:solidFill>
              </a:rPr>
              <a:t>n intégrant les intérêts des parties prenantes (dialogue)</a:t>
            </a:r>
            <a:endParaRPr lang="fr-CA" sz="2000" b="1" dirty="0">
              <a:solidFill>
                <a:schemeClr val="tx1">
                  <a:lumMod val="50000"/>
                  <a:lumOff val="50000"/>
                </a:schemeClr>
              </a:solidFill>
            </a:endParaRPr>
          </a:p>
        </p:txBody>
      </p:sp>
      <p:sp>
        <p:nvSpPr>
          <p:cNvPr id="11" name="Titre 10"/>
          <p:cNvSpPr>
            <a:spLocks noGrp="1"/>
          </p:cNvSpPr>
          <p:nvPr>
            <p:ph type="title"/>
            <p:custDataLst>
              <p:tags r:id="rId5"/>
            </p:custDataLst>
          </p:nvPr>
        </p:nvSpPr>
        <p:spPr>
          <a:xfrm>
            <a:off x="381000" y="152400"/>
            <a:ext cx="8763000" cy="796908"/>
          </a:xfrm>
        </p:spPr>
        <p:txBody>
          <a:bodyPr>
            <a:noAutofit/>
          </a:bodyPr>
          <a:lstStyle/>
          <a:p>
            <a:r>
              <a:rPr lang="fr-CA" sz="3200" dirty="0" smtClean="0"/>
              <a:t>Transformation du processus décisionnel</a:t>
            </a:r>
            <a:endParaRPr lang="fr-CA" sz="3200" dirty="0"/>
          </a:p>
        </p:txBody>
      </p:sp>
    </p:spTree>
    <p:extLst>
      <p:ext uri="{BB962C8B-B14F-4D97-AF65-F5344CB8AC3E}">
        <p14:creationId xmlns:p14="http://schemas.microsoft.com/office/powerpoint/2010/main" val="395031505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p:cNvSpPr>
            <a:spLocks noGrp="1"/>
          </p:cNvSpPr>
          <p:nvPr>
            <p:ph type="body" sz="quarter" idx="11"/>
            <p:custDataLst>
              <p:tags r:id="rId1"/>
            </p:custDataLst>
          </p:nvPr>
        </p:nvSpPr>
        <p:spPr/>
        <p:txBody>
          <a:bodyPr/>
          <a:lstStyle/>
          <a:p>
            <a:pPr algn="ctr"/>
            <a:r>
              <a:rPr lang="fr-CA" dirty="0" smtClean="0">
                <a:solidFill>
                  <a:schemeClr val="tx1">
                    <a:lumMod val="50000"/>
                    <a:lumOff val="50000"/>
                  </a:schemeClr>
                </a:solidFill>
              </a:rPr>
              <a:t>Quels sont les mécanismes de la démarche qui favorisent la progression?</a:t>
            </a:r>
            <a:endParaRPr lang="fr-CA" dirty="0">
              <a:solidFill>
                <a:schemeClr val="tx1">
                  <a:lumMod val="50000"/>
                  <a:lumOff val="50000"/>
                </a:schemeClr>
              </a:solidFill>
            </a:endParaRPr>
          </a:p>
        </p:txBody>
      </p:sp>
    </p:spTree>
    <p:extLst>
      <p:ext uri="{BB962C8B-B14F-4D97-AF65-F5344CB8AC3E}">
        <p14:creationId xmlns:p14="http://schemas.microsoft.com/office/powerpoint/2010/main" val="318433154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a:spLocks noGrp="1"/>
          </p:cNvSpPr>
          <p:nvPr>
            <p:ph type="title"/>
            <p:custDataLst>
              <p:tags r:id="rId1"/>
            </p:custDataLst>
          </p:nvPr>
        </p:nvSpPr>
        <p:spPr/>
        <p:txBody>
          <a:bodyPr/>
          <a:lstStyle/>
          <a:p>
            <a:endParaRPr lang="fr-CA"/>
          </a:p>
        </p:txBody>
      </p:sp>
      <p:pic>
        <p:nvPicPr>
          <p:cNvPr id="4098" name="Picture 2" descr="C:\Users\CraigF\AppData\Local\Microsoft\Windows\Temporary Internet Files\Low\Content.IE5\CMC36IFF\ModÃ¨le_conceptuel[1].png"/>
          <p:cNvPicPr>
            <a:picLocks noChangeAspect="1" noChangeArrowheads="1"/>
          </p:cNvPicPr>
          <p:nvPr>
            <p:custDataLst>
              <p:tags r:id="rId2"/>
            </p:custDataLst>
          </p:nvPr>
        </p:nvPicPr>
        <p:blipFill>
          <a:blip r:embed="rId7">
            <a:extLst>
              <a:ext uri="{28A0092B-C50C-407E-A947-70E740481C1C}">
                <a14:useLocalDpi xmlns:a14="http://schemas.microsoft.com/office/drawing/2010/main" val="0"/>
              </a:ext>
            </a:extLst>
          </a:blip>
          <a:srcRect/>
          <a:stretch>
            <a:fillRect/>
          </a:stretch>
        </p:blipFill>
        <p:spPr bwMode="auto">
          <a:xfrm>
            <a:off x="304800" y="0"/>
            <a:ext cx="8728677" cy="68580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C:\Users\CraigF\AppData\Local\Microsoft\Windows\Temporary Internet Files\Low\Content.IE5\CMC36IFF\ModÃ¨le_conceptuel[1].png"/>
          <p:cNvPicPr>
            <a:picLocks noChangeAspect="1" noChangeArrowheads="1"/>
          </p:cNvPicPr>
          <p:nvPr>
            <p:custDataLst>
              <p:tags r:id="rId3"/>
            </p:custDataLst>
          </p:nvPr>
        </p:nvPicPr>
        <p:blipFill>
          <a:blip r:embed="rId7">
            <a:extLst>
              <a:ext uri="{28A0092B-C50C-407E-A947-70E740481C1C}">
                <a14:useLocalDpi xmlns:a14="http://schemas.microsoft.com/office/drawing/2010/main" val="0"/>
              </a:ext>
            </a:extLst>
          </a:blip>
          <a:srcRect/>
          <a:stretch>
            <a:fillRect/>
          </a:stretch>
        </p:blipFill>
        <p:spPr bwMode="auto">
          <a:xfrm>
            <a:off x="304800" y="80962"/>
            <a:ext cx="88392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Titre 1"/>
          <p:cNvSpPr txBox="1">
            <a:spLocks/>
          </p:cNvSpPr>
          <p:nvPr>
            <p:custDataLst>
              <p:tags r:id="rId4"/>
            </p:custDataLst>
          </p:nvPr>
        </p:nvSpPr>
        <p:spPr bwMode="auto">
          <a:xfrm>
            <a:off x="0" y="228600"/>
            <a:ext cx="8915400" cy="796908"/>
          </a:xfrm>
          <a:prstGeom prst="rect">
            <a:avLst/>
          </a:prstGeom>
          <a:solidFill>
            <a:schemeClr val="bg1"/>
          </a:solidFill>
          <a:extLst/>
        </p:spPr>
        <p:txBody>
          <a:bodyPr vert="horz" wrap="square" lIns="91440" tIns="45720" rIns="91440" bIns="45720" numCol="1" anchor="t" anchorCtr="0" compatLnSpc="1">
            <a:prstTxWarp prst="textNoShape">
              <a:avLst/>
            </a:prstTxWarp>
            <a:normAutofit/>
          </a:bodyPr>
          <a:lstStyle>
            <a:lvl1pPr marL="0" indent="0" algn="l" defTabSz="900000" rtl="0" eaLnBrk="0" fontAlgn="base" hangingPunct="0">
              <a:lnSpc>
                <a:spcPts val="3400"/>
              </a:lnSpc>
              <a:spcBef>
                <a:spcPct val="0"/>
              </a:spcBef>
              <a:spcAft>
                <a:spcPct val="0"/>
              </a:spcAft>
              <a:tabLst>
                <a:tab pos="900000" algn="l"/>
              </a:tabLst>
              <a:defRPr sz="2800" b="1" kern="1200" baseline="0">
                <a:solidFill>
                  <a:srgbClr val="F68222"/>
                </a:solidFill>
                <a:latin typeface="Arial" pitchFamily="34" charset="0"/>
                <a:ea typeface="ヒラギノ角ゴ Pro W3" pitchFamily="43" charset="-128"/>
                <a:cs typeface="Arial" pitchFamily="34" charset="0"/>
              </a:defRPr>
            </a:lvl1pPr>
            <a:lvl2pPr algn="ctr" rtl="0" eaLnBrk="0" fontAlgn="base" hangingPunct="0">
              <a:spcBef>
                <a:spcPct val="0"/>
              </a:spcBef>
              <a:spcAft>
                <a:spcPct val="0"/>
              </a:spcAft>
              <a:defRPr sz="4400">
                <a:solidFill>
                  <a:schemeClr val="tx1"/>
                </a:solidFill>
                <a:latin typeface="Calibri" pitchFamily="34" charset="0"/>
                <a:ea typeface="ヒラギノ角ゴ Pro W3" pitchFamily="43" charset="-128"/>
                <a:cs typeface="ヒラギノ角ゴ Pro W3" pitchFamily="70" charset="-128"/>
              </a:defRPr>
            </a:lvl2pPr>
            <a:lvl3pPr algn="ctr" rtl="0" eaLnBrk="0" fontAlgn="base" hangingPunct="0">
              <a:spcBef>
                <a:spcPct val="0"/>
              </a:spcBef>
              <a:spcAft>
                <a:spcPct val="0"/>
              </a:spcAft>
              <a:defRPr sz="4400">
                <a:solidFill>
                  <a:schemeClr val="tx1"/>
                </a:solidFill>
                <a:latin typeface="Calibri" pitchFamily="34" charset="0"/>
                <a:ea typeface="ヒラギノ角ゴ Pro W3" pitchFamily="43" charset="-128"/>
                <a:cs typeface="ヒラギノ角ゴ Pro W3" pitchFamily="70" charset="-128"/>
              </a:defRPr>
            </a:lvl3pPr>
            <a:lvl4pPr algn="ctr" rtl="0" eaLnBrk="0" fontAlgn="base" hangingPunct="0">
              <a:spcBef>
                <a:spcPct val="0"/>
              </a:spcBef>
              <a:spcAft>
                <a:spcPct val="0"/>
              </a:spcAft>
              <a:defRPr sz="4400">
                <a:solidFill>
                  <a:schemeClr val="tx1"/>
                </a:solidFill>
                <a:latin typeface="Calibri" pitchFamily="34" charset="0"/>
                <a:ea typeface="ヒラギノ角ゴ Pro W3" pitchFamily="43" charset="-128"/>
                <a:cs typeface="ヒラギノ角ゴ Pro W3" pitchFamily="70" charset="-128"/>
              </a:defRPr>
            </a:lvl4pPr>
            <a:lvl5pPr algn="ctr" rtl="0" eaLnBrk="0" fontAlgn="base" hangingPunct="0">
              <a:spcBef>
                <a:spcPct val="0"/>
              </a:spcBef>
              <a:spcAft>
                <a:spcPct val="0"/>
              </a:spcAft>
              <a:defRPr sz="4400">
                <a:solidFill>
                  <a:schemeClr val="tx1"/>
                </a:solidFill>
                <a:latin typeface="Calibri" pitchFamily="34" charset="0"/>
                <a:ea typeface="ヒラギノ角ゴ Pro W3" pitchFamily="43" charset="-128"/>
                <a:cs typeface="ヒラギノ角ゴ Pro W3" pitchFamily="70"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defTabSz="898525">
              <a:tabLst/>
              <a:defRPr/>
            </a:pPr>
            <a:r>
              <a:rPr lang="fr-CA" sz="3200" dirty="0" smtClean="0">
                <a:ea typeface="ヒラギノ角ゴ Pro W3" pitchFamily="16" charset="-128"/>
              </a:rPr>
              <a:t>   Le modèle de progression BNQ 21000</a:t>
            </a:r>
            <a:endParaRPr lang="fr-CA" sz="3200" i="1" dirty="0" smtClean="0">
              <a:solidFill>
                <a:schemeClr val="tx2"/>
              </a:solidFill>
              <a:effectLst>
                <a:outerShdw blurRad="38100" dist="38100" dir="2700000" algn="tl">
                  <a:srgbClr val="000000">
                    <a:alpha val="43137"/>
                  </a:srgbClr>
                </a:outerShdw>
              </a:effectLst>
              <a:ea typeface="ヒラギノ角ゴ Pro W3" pitchFamily="16" charset="-128"/>
            </a:endParaRPr>
          </a:p>
        </p:txBody>
      </p:sp>
    </p:spTree>
    <p:extLst>
      <p:ext uri="{BB962C8B-B14F-4D97-AF65-F5344CB8AC3E}">
        <p14:creationId xmlns:p14="http://schemas.microsoft.com/office/powerpoint/2010/main" val="243747626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re 1"/>
          <p:cNvSpPr>
            <a:spLocks noGrp="1"/>
          </p:cNvSpPr>
          <p:nvPr>
            <p:ph type="title"/>
            <p:custDataLst>
              <p:tags r:id="rId1"/>
            </p:custDataLst>
          </p:nvPr>
        </p:nvSpPr>
        <p:spPr bwMode="auto">
          <a:xfrm>
            <a:off x="433154" y="228600"/>
            <a:ext cx="8329846" cy="796908"/>
          </a:xfrm>
          <a:extLst/>
        </p:spPr>
        <p:txBody>
          <a:bodyPr vert="horz" wrap="square" lIns="91440" tIns="45720" rIns="91440" bIns="45720" numCol="1" anchor="t" anchorCtr="0" compatLnSpc="1">
            <a:prstTxWarp prst="textNoShape">
              <a:avLst/>
            </a:prstTxWarp>
          </a:bodyPr>
          <a:lstStyle/>
          <a:p>
            <a:pPr defTabSz="898525">
              <a:tabLst>
                <a:tab pos="898525" algn="l"/>
              </a:tabLst>
              <a:defRPr/>
            </a:pPr>
            <a:r>
              <a:rPr lang="fr-CA" sz="3200" dirty="0" smtClean="0">
                <a:ea typeface="ヒラギノ角ゴ Pro W3" pitchFamily="16" charset="-128"/>
              </a:rPr>
              <a:t>Une progression sur 21 enjeux DD</a:t>
            </a:r>
            <a:r>
              <a:rPr lang="fr-CA" dirty="0" smtClean="0">
                <a:ea typeface="ヒラギノ角ゴ Pro W3" pitchFamily="16" charset="-128"/>
              </a:rPr>
              <a:t/>
            </a:r>
            <a:br>
              <a:rPr lang="fr-CA" dirty="0" smtClean="0">
                <a:ea typeface="ヒラギノ角ゴ Pro W3" pitchFamily="16" charset="-128"/>
              </a:rPr>
            </a:br>
            <a:r>
              <a:rPr lang="fr-CA" dirty="0" smtClean="0">
                <a:ea typeface="ヒラギノ角ゴ Pro W3" pitchFamily="16" charset="-128"/>
              </a:rPr>
              <a:t>                              </a:t>
            </a:r>
            <a:endParaRPr lang="fr-CA" sz="3600" i="1" dirty="0" smtClean="0">
              <a:solidFill>
                <a:schemeClr val="tx2"/>
              </a:solidFill>
              <a:effectLst>
                <a:outerShdw blurRad="38100" dist="38100" dir="2700000" algn="tl">
                  <a:srgbClr val="000000">
                    <a:alpha val="43137"/>
                  </a:srgbClr>
                </a:outerShdw>
              </a:effectLst>
              <a:ea typeface="ヒラギノ角ゴ Pro W3" pitchFamily="16" charset="-128"/>
            </a:endParaRPr>
          </a:p>
        </p:txBody>
      </p:sp>
      <p:sp>
        <p:nvSpPr>
          <p:cNvPr id="28" name="Espace réservé du texte 5"/>
          <p:cNvSpPr>
            <a:spLocks noGrp="1"/>
          </p:cNvSpPr>
          <p:nvPr>
            <p:ph type="body" sz="quarter" idx="15"/>
            <p:custDataLst>
              <p:tags r:id="rId2"/>
            </p:custDataLst>
          </p:nvPr>
        </p:nvSpPr>
        <p:spPr/>
        <p:txBody>
          <a:bodyPr rtlCol="0"/>
          <a:lstStyle/>
          <a:p>
            <a:pPr marL="173038" indent="-173038" fontAlgn="auto">
              <a:spcAft>
                <a:spcPts val="0"/>
              </a:spcAft>
              <a:buFont typeface="Arial" pitchFamily="34" charset="0"/>
              <a:buNone/>
              <a:defRPr/>
            </a:pPr>
            <a:endParaRPr lang="en-CA" sz="2400" dirty="0" smtClean="0">
              <a:solidFill>
                <a:srgbClr val="595959"/>
              </a:solidFill>
              <a:latin typeface="Arial" charset="0"/>
              <a:ea typeface="ヒラギノ角ゴ Pro W3" pitchFamily="48" charset="-128"/>
              <a:cs typeface="Arial" charset="0"/>
            </a:endParaRPr>
          </a:p>
          <a:p>
            <a:pPr marL="173038" indent="-173038" fontAlgn="auto">
              <a:spcAft>
                <a:spcPts val="0"/>
              </a:spcAft>
              <a:buFont typeface="Arial" charset="0"/>
              <a:buBlip>
                <a:blip r:embed="rId27"/>
              </a:buBlip>
              <a:defRPr/>
            </a:pPr>
            <a:endParaRPr lang="en-CA" sz="2400" dirty="0" smtClean="0">
              <a:solidFill>
                <a:srgbClr val="595959"/>
              </a:solidFill>
              <a:latin typeface="Arial" charset="0"/>
              <a:ea typeface="ヒラギノ角ゴ Pro W3" pitchFamily="48" charset="-128"/>
              <a:cs typeface="Arial" charset="0"/>
            </a:endParaRPr>
          </a:p>
          <a:p>
            <a:pPr fontAlgn="auto">
              <a:spcAft>
                <a:spcPts val="0"/>
              </a:spcAft>
              <a:buFont typeface="Arial" pitchFamily="34" charset="0"/>
              <a:buNone/>
              <a:defRPr/>
            </a:pPr>
            <a:endParaRPr lang="fr-CA" sz="1700" dirty="0" smtClean="0">
              <a:solidFill>
                <a:srgbClr val="595959"/>
              </a:solidFill>
              <a:latin typeface="Arial" charset="0"/>
              <a:ea typeface="ヒラギノ角ゴ Pro W3" pitchFamily="48" charset="-128"/>
              <a:cs typeface="Arial" charset="0"/>
            </a:endParaRPr>
          </a:p>
        </p:txBody>
      </p:sp>
      <p:pic>
        <p:nvPicPr>
          <p:cNvPr id="46084" name="Picture 3" descr="Schema_Gouv.png"/>
          <p:cNvPicPr>
            <a:picLocks noChangeAspect="1"/>
          </p:cNvPicPr>
          <p:nvPr>
            <p:custDataLst>
              <p:tags r:id="rId3"/>
            </p:custDataLst>
          </p:nvPr>
        </p:nvPicPr>
        <p:blipFill>
          <a:blip r:embed="rId28">
            <a:extLst>
              <a:ext uri="{28A0092B-C50C-407E-A947-70E740481C1C}">
                <a14:useLocalDpi xmlns:a14="http://schemas.microsoft.com/office/drawing/2010/main" val="0"/>
              </a:ext>
            </a:extLst>
          </a:blip>
          <a:srcRect/>
          <a:stretch>
            <a:fillRect/>
          </a:stretch>
        </p:blipFill>
        <p:spPr bwMode="auto">
          <a:xfrm>
            <a:off x="1828800" y="1756056"/>
            <a:ext cx="5827713" cy="435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5" name="ZoneTexte 8"/>
          <p:cNvSpPr txBox="1">
            <a:spLocks noChangeArrowheads="1"/>
          </p:cNvSpPr>
          <p:nvPr>
            <p:custDataLst>
              <p:tags r:id="rId4"/>
            </p:custDataLst>
          </p:nvPr>
        </p:nvSpPr>
        <p:spPr bwMode="auto">
          <a:xfrm>
            <a:off x="4648200" y="1473200"/>
            <a:ext cx="19050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fr-CA" sz="1600" b="1">
                <a:solidFill>
                  <a:srgbClr val="FFC000"/>
                </a:solidFill>
                <a:latin typeface="Calibri" pitchFamily="34" charset="0"/>
                <a:ea typeface="ＭＳ Ｐゴシック" pitchFamily="34" charset="-128"/>
              </a:rPr>
              <a:t>Équité</a:t>
            </a:r>
            <a:endParaRPr lang="fr-CA" sz="1600" b="1">
              <a:solidFill>
                <a:srgbClr val="FFC000"/>
              </a:solidFill>
              <a:latin typeface="Calibri" pitchFamily="34" charset="0"/>
            </a:endParaRPr>
          </a:p>
        </p:txBody>
      </p:sp>
      <p:sp>
        <p:nvSpPr>
          <p:cNvPr id="46086" name="ZoneTexte 9"/>
          <p:cNvSpPr txBox="1">
            <a:spLocks noChangeArrowheads="1"/>
          </p:cNvSpPr>
          <p:nvPr>
            <p:custDataLst>
              <p:tags r:id="rId5"/>
            </p:custDataLst>
          </p:nvPr>
        </p:nvSpPr>
        <p:spPr bwMode="auto">
          <a:xfrm>
            <a:off x="7391400" y="4191000"/>
            <a:ext cx="17526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fr-CA" sz="1600" b="1">
                <a:solidFill>
                  <a:srgbClr val="92D050"/>
                </a:solidFill>
                <a:latin typeface="Calibri" pitchFamily="34" charset="0"/>
              </a:rPr>
              <a:t>Gestion de l’énergie</a:t>
            </a:r>
          </a:p>
        </p:txBody>
      </p:sp>
      <p:sp>
        <p:nvSpPr>
          <p:cNvPr id="46087" name="ZoneTexte 10"/>
          <p:cNvSpPr txBox="1">
            <a:spLocks noChangeArrowheads="1"/>
          </p:cNvSpPr>
          <p:nvPr>
            <p:custDataLst>
              <p:tags r:id="rId6"/>
            </p:custDataLst>
          </p:nvPr>
        </p:nvSpPr>
        <p:spPr bwMode="auto">
          <a:xfrm>
            <a:off x="304800" y="4849565"/>
            <a:ext cx="21034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588"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r-CA" sz="1600" b="1" dirty="0" smtClean="0">
                <a:solidFill>
                  <a:srgbClr val="33CCFF"/>
                </a:solidFill>
                <a:latin typeface="Calibri" pitchFamily="34" charset="0"/>
                <a:ea typeface="ＭＳ Ｐゴシック" pitchFamily="34" charset="-128"/>
              </a:rPr>
              <a:t>Pratiques</a:t>
            </a:r>
          </a:p>
          <a:p>
            <a:pPr algn="ctr" eaLnBrk="1" hangingPunct="1"/>
            <a:r>
              <a:rPr lang="fr-CA" sz="1600" b="1" dirty="0" smtClean="0">
                <a:solidFill>
                  <a:srgbClr val="33CCFF"/>
                </a:solidFill>
                <a:latin typeface="Calibri" pitchFamily="34" charset="0"/>
                <a:ea typeface="ＭＳ Ｐゴシック" pitchFamily="34" charset="-128"/>
              </a:rPr>
              <a:t>d’investissement</a:t>
            </a:r>
            <a:endParaRPr lang="fr-CA" sz="1600" b="1" dirty="0">
              <a:solidFill>
                <a:srgbClr val="33CCFF"/>
              </a:solidFill>
              <a:latin typeface="Calibri" pitchFamily="34" charset="0"/>
              <a:ea typeface="ＭＳ Ｐゴシック" pitchFamily="34" charset="-128"/>
            </a:endParaRPr>
          </a:p>
        </p:txBody>
      </p:sp>
      <p:sp>
        <p:nvSpPr>
          <p:cNvPr id="46089" name="ZoneTexte 12"/>
          <p:cNvSpPr txBox="1">
            <a:spLocks noChangeArrowheads="1"/>
          </p:cNvSpPr>
          <p:nvPr>
            <p:custDataLst>
              <p:tags r:id="rId7"/>
            </p:custDataLst>
          </p:nvPr>
        </p:nvSpPr>
        <p:spPr bwMode="auto">
          <a:xfrm>
            <a:off x="6781800" y="3835400"/>
            <a:ext cx="21145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588"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r-CA" sz="1600" b="1">
                <a:solidFill>
                  <a:srgbClr val="92D050"/>
                </a:solidFill>
                <a:latin typeface="Calibri" pitchFamily="34" charset="0"/>
                <a:ea typeface="ＭＳ Ｐゴシック" pitchFamily="34" charset="-128"/>
              </a:rPr>
              <a:t>Gestion des PGMR</a:t>
            </a:r>
          </a:p>
        </p:txBody>
      </p:sp>
      <p:sp>
        <p:nvSpPr>
          <p:cNvPr id="35" name="ZoneTexte 13"/>
          <p:cNvSpPr txBox="1">
            <a:spLocks noChangeArrowheads="1"/>
          </p:cNvSpPr>
          <p:nvPr>
            <p:custDataLst>
              <p:tags r:id="rId8"/>
            </p:custDataLst>
          </p:nvPr>
        </p:nvSpPr>
        <p:spPr bwMode="auto">
          <a:xfrm>
            <a:off x="6096000" y="3395663"/>
            <a:ext cx="2667000" cy="338137"/>
          </a:xfrm>
          <a:prstGeom prst="rect">
            <a:avLst/>
          </a:prstGeom>
          <a:noFill/>
          <a:ln w="9525">
            <a:noFill/>
            <a:miter lim="800000"/>
            <a:headEnd/>
            <a:tailEnd/>
          </a:ln>
        </p:spPr>
        <p:txBody>
          <a:bodyPr>
            <a:spAutoFit/>
          </a:bodyPr>
          <a:lstStyle/>
          <a:p>
            <a:pPr>
              <a:defRPr/>
            </a:pPr>
            <a:r>
              <a:rPr lang="fr-CA" sz="1600" b="1" dirty="0">
                <a:solidFill>
                  <a:schemeClr val="tx1">
                    <a:lumMod val="50000"/>
                    <a:lumOff val="50000"/>
                  </a:schemeClr>
                </a:solidFill>
                <a:latin typeface="Calibri" pitchFamily="34" charset="0"/>
                <a:cs typeface="Arial" charset="0"/>
              </a:rPr>
              <a:t>Mission, </a:t>
            </a:r>
            <a:r>
              <a:rPr lang="fr-CA" sz="1600" b="1" dirty="0" smtClean="0">
                <a:solidFill>
                  <a:schemeClr val="tx1">
                    <a:lumMod val="50000"/>
                    <a:lumOff val="50000"/>
                  </a:schemeClr>
                </a:solidFill>
                <a:latin typeface="Calibri" pitchFamily="34" charset="0"/>
                <a:cs typeface="Arial" charset="0"/>
              </a:rPr>
              <a:t>vision et </a:t>
            </a:r>
            <a:r>
              <a:rPr lang="fr-CA" sz="1600" b="1" dirty="0">
                <a:solidFill>
                  <a:schemeClr val="tx1">
                    <a:lumMod val="50000"/>
                    <a:lumOff val="50000"/>
                  </a:schemeClr>
                </a:solidFill>
                <a:latin typeface="Calibri" pitchFamily="34" charset="0"/>
                <a:cs typeface="Arial" charset="0"/>
              </a:rPr>
              <a:t>valeurs</a:t>
            </a:r>
          </a:p>
        </p:txBody>
      </p:sp>
      <p:sp>
        <p:nvSpPr>
          <p:cNvPr id="46091" name="ZoneTexte 14"/>
          <p:cNvSpPr txBox="1">
            <a:spLocks noChangeArrowheads="1"/>
          </p:cNvSpPr>
          <p:nvPr>
            <p:custDataLst>
              <p:tags r:id="rId9"/>
            </p:custDataLst>
          </p:nvPr>
        </p:nvSpPr>
        <p:spPr bwMode="auto">
          <a:xfrm>
            <a:off x="1295400" y="1549400"/>
            <a:ext cx="16764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588"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r-CA" sz="1600" b="1" dirty="0">
                <a:solidFill>
                  <a:srgbClr val="FFC000"/>
                </a:solidFill>
                <a:latin typeface="Calibri" pitchFamily="34" charset="0"/>
                <a:ea typeface="ＭＳ Ｐゴシック" pitchFamily="34" charset="-128"/>
              </a:rPr>
              <a:t>Conditions de travail</a:t>
            </a:r>
          </a:p>
        </p:txBody>
      </p:sp>
      <p:sp>
        <p:nvSpPr>
          <p:cNvPr id="37" name="ZoneTexte 16"/>
          <p:cNvSpPr txBox="1">
            <a:spLocks noChangeArrowheads="1"/>
          </p:cNvSpPr>
          <p:nvPr>
            <p:custDataLst>
              <p:tags r:id="rId10"/>
            </p:custDataLst>
          </p:nvPr>
        </p:nvSpPr>
        <p:spPr bwMode="auto">
          <a:xfrm>
            <a:off x="1524000" y="3073400"/>
            <a:ext cx="1905000" cy="584775"/>
          </a:xfrm>
          <a:prstGeom prst="rect">
            <a:avLst/>
          </a:prstGeom>
          <a:noFill/>
          <a:ln w="9525">
            <a:noFill/>
            <a:miter lim="800000"/>
            <a:headEnd/>
            <a:tailEnd/>
          </a:ln>
        </p:spPr>
        <p:txBody>
          <a:bodyPr>
            <a:spAutoFit/>
          </a:bodyPr>
          <a:lstStyle/>
          <a:p>
            <a:pPr indent="1588" algn="ctr">
              <a:defRPr/>
            </a:pPr>
            <a:r>
              <a:rPr lang="fr-CA" sz="1600" b="1" dirty="0">
                <a:solidFill>
                  <a:schemeClr val="tx1">
                    <a:lumMod val="50000"/>
                    <a:lumOff val="50000"/>
                  </a:schemeClr>
                </a:solidFill>
                <a:latin typeface="Calibri" pitchFamily="34" charset="0"/>
                <a:ea typeface="ＭＳ Ｐゴシック" pitchFamily="34" charset="-128"/>
                <a:cs typeface="Arial" charset="0"/>
              </a:rPr>
              <a:t>Stratégie </a:t>
            </a:r>
            <a:r>
              <a:rPr lang="fr-CA" sz="1600" b="1" dirty="0" smtClean="0">
                <a:solidFill>
                  <a:schemeClr val="tx1">
                    <a:lumMod val="50000"/>
                    <a:lumOff val="50000"/>
                  </a:schemeClr>
                </a:solidFill>
                <a:latin typeface="Calibri" pitchFamily="34" charset="0"/>
                <a:ea typeface="ＭＳ Ｐゴシック" pitchFamily="34" charset="-128"/>
                <a:cs typeface="Arial" charset="0"/>
              </a:rPr>
              <a:t>de l’organisation</a:t>
            </a:r>
            <a:endParaRPr lang="fr-CA" sz="1600" b="1" dirty="0">
              <a:solidFill>
                <a:schemeClr val="tx1">
                  <a:lumMod val="50000"/>
                  <a:lumOff val="50000"/>
                </a:schemeClr>
              </a:solidFill>
              <a:latin typeface="Calibri" pitchFamily="34" charset="0"/>
              <a:ea typeface="ＭＳ Ｐゴシック" pitchFamily="34" charset="-128"/>
              <a:cs typeface="Arial" charset="0"/>
            </a:endParaRPr>
          </a:p>
        </p:txBody>
      </p:sp>
      <p:sp>
        <p:nvSpPr>
          <p:cNvPr id="46093" name="ZoneTexte 8"/>
          <p:cNvSpPr txBox="1">
            <a:spLocks noChangeArrowheads="1"/>
          </p:cNvSpPr>
          <p:nvPr>
            <p:custDataLst>
              <p:tags r:id="rId11"/>
            </p:custDataLst>
          </p:nvPr>
        </p:nvSpPr>
        <p:spPr bwMode="auto">
          <a:xfrm>
            <a:off x="2971800" y="5884014"/>
            <a:ext cx="216058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fr-CA" sz="1600" b="1" dirty="0" smtClean="0">
                <a:solidFill>
                  <a:srgbClr val="92D050"/>
                </a:solidFill>
                <a:latin typeface="Calibri" pitchFamily="34" charset="0"/>
              </a:rPr>
              <a:t>Gestion de l’impact environnemental </a:t>
            </a:r>
            <a:r>
              <a:rPr lang="fr-CA" sz="1600" b="1" dirty="0">
                <a:solidFill>
                  <a:srgbClr val="92D050"/>
                </a:solidFill>
                <a:latin typeface="Calibri" pitchFamily="34" charset="0"/>
              </a:rPr>
              <a:t>local</a:t>
            </a:r>
          </a:p>
        </p:txBody>
      </p:sp>
      <p:sp>
        <p:nvSpPr>
          <p:cNvPr id="46094" name="ZoneTexte 14"/>
          <p:cNvSpPr txBox="1">
            <a:spLocks noChangeArrowheads="1"/>
          </p:cNvSpPr>
          <p:nvPr>
            <p:custDataLst>
              <p:tags r:id="rId12"/>
            </p:custDataLst>
          </p:nvPr>
        </p:nvSpPr>
        <p:spPr bwMode="auto">
          <a:xfrm>
            <a:off x="2209800" y="2235200"/>
            <a:ext cx="16764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588"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r-CA" sz="1600" b="1" dirty="0" smtClean="0">
                <a:solidFill>
                  <a:srgbClr val="FFC000"/>
                </a:solidFill>
                <a:latin typeface="Calibri" pitchFamily="34" charset="0"/>
                <a:ea typeface="ＭＳ Ｐゴシック" pitchFamily="34" charset="-128"/>
              </a:rPr>
              <a:t>Santé et sécurité </a:t>
            </a:r>
            <a:r>
              <a:rPr lang="fr-CA" sz="1600" b="1" dirty="0">
                <a:solidFill>
                  <a:srgbClr val="FFC000"/>
                </a:solidFill>
                <a:latin typeface="Calibri" pitchFamily="34" charset="0"/>
                <a:ea typeface="ＭＳ Ｐゴシック" pitchFamily="34" charset="-128"/>
              </a:rPr>
              <a:t>au travail</a:t>
            </a:r>
          </a:p>
        </p:txBody>
      </p:sp>
      <p:sp>
        <p:nvSpPr>
          <p:cNvPr id="46095" name="ZoneTexte 10"/>
          <p:cNvSpPr txBox="1">
            <a:spLocks noChangeArrowheads="1"/>
          </p:cNvSpPr>
          <p:nvPr>
            <p:custDataLst>
              <p:tags r:id="rId13"/>
            </p:custDataLst>
          </p:nvPr>
        </p:nvSpPr>
        <p:spPr bwMode="auto">
          <a:xfrm>
            <a:off x="1234281" y="6196401"/>
            <a:ext cx="21034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588"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r-CA" sz="1600" b="1" dirty="0" smtClean="0">
                <a:solidFill>
                  <a:srgbClr val="33CCFF"/>
                </a:solidFill>
                <a:latin typeface="Calibri" pitchFamily="34" charset="0"/>
                <a:ea typeface="ＭＳ Ｐゴシック" pitchFamily="34" charset="-128"/>
              </a:rPr>
              <a:t>Effet sur le développement </a:t>
            </a:r>
            <a:r>
              <a:rPr lang="fr-CA" sz="1600" b="1" dirty="0">
                <a:solidFill>
                  <a:srgbClr val="33CCFF"/>
                </a:solidFill>
                <a:latin typeface="Calibri" pitchFamily="34" charset="0"/>
                <a:ea typeface="ＭＳ Ｐゴシック" pitchFamily="34" charset="-128"/>
              </a:rPr>
              <a:t>local</a:t>
            </a:r>
          </a:p>
        </p:txBody>
      </p:sp>
      <p:sp>
        <p:nvSpPr>
          <p:cNvPr id="41" name="ZoneTexte 40"/>
          <p:cNvSpPr txBox="1">
            <a:spLocks noChangeArrowheads="1"/>
          </p:cNvSpPr>
          <p:nvPr>
            <p:custDataLst>
              <p:tags r:id="rId14"/>
            </p:custDataLst>
          </p:nvPr>
        </p:nvSpPr>
        <p:spPr bwMode="auto">
          <a:xfrm>
            <a:off x="533400" y="2692400"/>
            <a:ext cx="1905000" cy="338138"/>
          </a:xfrm>
          <a:prstGeom prst="rect">
            <a:avLst/>
          </a:prstGeom>
          <a:noFill/>
          <a:ln w="9525">
            <a:noFill/>
            <a:miter lim="800000"/>
            <a:headEnd/>
            <a:tailEnd/>
          </a:ln>
        </p:spPr>
        <p:txBody>
          <a:bodyPr>
            <a:spAutoFit/>
          </a:bodyPr>
          <a:lstStyle/>
          <a:p>
            <a:pPr indent="1588" algn="ctr">
              <a:defRPr/>
            </a:pPr>
            <a:r>
              <a:rPr lang="fr-CA" sz="1600" b="1" dirty="0">
                <a:solidFill>
                  <a:schemeClr val="tx1">
                    <a:lumMod val="50000"/>
                    <a:lumOff val="50000"/>
                  </a:schemeClr>
                </a:solidFill>
                <a:latin typeface="Calibri" pitchFamily="34" charset="0"/>
                <a:ea typeface="ＭＳ Ｐゴシック" pitchFamily="34" charset="-128"/>
                <a:cs typeface="Arial" charset="0"/>
              </a:rPr>
              <a:t>Éthique des affaires</a:t>
            </a:r>
          </a:p>
        </p:txBody>
      </p:sp>
      <p:sp>
        <p:nvSpPr>
          <p:cNvPr id="42" name="ZoneTexte 41"/>
          <p:cNvSpPr txBox="1">
            <a:spLocks noChangeArrowheads="1"/>
          </p:cNvSpPr>
          <p:nvPr>
            <p:custDataLst>
              <p:tags r:id="rId15"/>
            </p:custDataLst>
          </p:nvPr>
        </p:nvSpPr>
        <p:spPr bwMode="auto">
          <a:xfrm>
            <a:off x="6441141" y="2811463"/>
            <a:ext cx="2286000" cy="584200"/>
          </a:xfrm>
          <a:prstGeom prst="rect">
            <a:avLst/>
          </a:prstGeom>
          <a:noFill/>
          <a:ln w="9525">
            <a:noFill/>
            <a:miter lim="800000"/>
            <a:headEnd/>
            <a:tailEnd/>
          </a:ln>
        </p:spPr>
        <p:txBody>
          <a:bodyPr>
            <a:spAutoFit/>
          </a:bodyPr>
          <a:lstStyle/>
          <a:p>
            <a:pPr indent="1588" algn="ctr">
              <a:defRPr/>
            </a:pPr>
            <a:r>
              <a:rPr lang="fr-CA" sz="1600" b="1" dirty="0">
                <a:solidFill>
                  <a:schemeClr val="tx1">
                    <a:lumMod val="50000"/>
                    <a:lumOff val="50000"/>
                  </a:schemeClr>
                </a:solidFill>
                <a:latin typeface="Calibri" pitchFamily="34" charset="0"/>
                <a:ea typeface="ＭＳ Ｐゴシック" pitchFamily="34" charset="-128"/>
                <a:cs typeface="Arial" charset="0"/>
              </a:rPr>
              <a:t>Responsabilité sur les produits </a:t>
            </a:r>
            <a:r>
              <a:rPr lang="fr-CA" sz="1600" b="1" dirty="0" smtClean="0">
                <a:solidFill>
                  <a:schemeClr val="tx1">
                    <a:lumMod val="50000"/>
                    <a:lumOff val="50000"/>
                  </a:schemeClr>
                </a:solidFill>
                <a:latin typeface="Calibri" pitchFamily="34" charset="0"/>
                <a:ea typeface="ＭＳ Ｐゴシック" pitchFamily="34" charset="-128"/>
                <a:cs typeface="Arial" charset="0"/>
              </a:rPr>
              <a:t>et les </a:t>
            </a:r>
            <a:r>
              <a:rPr lang="fr-CA" sz="1600" b="1" dirty="0">
                <a:solidFill>
                  <a:schemeClr val="tx1">
                    <a:lumMod val="50000"/>
                    <a:lumOff val="50000"/>
                  </a:schemeClr>
                </a:solidFill>
                <a:latin typeface="Calibri" pitchFamily="34" charset="0"/>
                <a:ea typeface="ＭＳ Ｐゴシック" pitchFamily="34" charset="-128"/>
                <a:cs typeface="Arial" charset="0"/>
              </a:rPr>
              <a:t>services</a:t>
            </a:r>
          </a:p>
        </p:txBody>
      </p:sp>
      <p:sp>
        <p:nvSpPr>
          <p:cNvPr id="46098" name="ZoneTexte 18"/>
          <p:cNvSpPr txBox="1">
            <a:spLocks noChangeArrowheads="1"/>
          </p:cNvSpPr>
          <p:nvPr>
            <p:custDataLst>
              <p:tags r:id="rId16"/>
            </p:custDataLst>
          </p:nvPr>
        </p:nvSpPr>
        <p:spPr bwMode="auto">
          <a:xfrm>
            <a:off x="381000" y="4140200"/>
            <a:ext cx="1905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588"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r-CA" sz="1600" b="1">
                <a:solidFill>
                  <a:srgbClr val="00B0F0"/>
                </a:solidFill>
                <a:latin typeface="Calibri" pitchFamily="34" charset="0"/>
                <a:ea typeface="ＭＳ Ｐゴシック" pitchFamily="34" charset="-128"/>
              </a:rPr>
              <a:t>Contrôle de la rentabilité</a:t>
            </a:r>
          </a:p>
        </p:txBody>
      </p:sp>
      <p:sp>
        <p:nvSpPr>
          <p:cNvPr id="46099" name="ZoneTexte 19"/>
          <p:cNvSpPr txBox="1">
            <a:spLocks noChangeArrowheads="1"/>
          </p:cNvSpPr>
          <p:nvPr>
            <p:custDataLst>
              <p:tags r:id="rId17"/>
            </p:custDataLst>
          </p:nvPr>
        </p:nvSpPr>
        <p:spPr bwMode="auto">
          <a:xfrm>
            <a:off x="228600" y="3530600"/>
            <a:ext cx="1905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588"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r-CA" sz="1600" b="1">
                <a:solidFill>
                  <a:srgbClr val="00B0F0"/>
                </a:solidFill>
                <a:latin typeface="Calibri" pitchFamily="34" charset="0"/>
                <a:ea typeface="ＭＳ Ｐゴシック" pitchFamily="34" charset="-128"/>
              </a:rPr>
              <a:t>Pérennité de l’organisation</a:t>
            </a:r>
          </a:p>
        </p:txBody>
      </p:sp>
      <p:sp>
        <p:nvSpPr>
          <p:cNvPr id="46100" name="ZoneTexte 10"/>
          <p:cNvSpPr txBox="1">
            <a:spLocks noChangeArrowheads="1"/>
          </p:cNvSpPr>
          <p:nvPr>
            <p:custDataLst>
              <p:tags r:id="rId18"/>
            </p:custDataLst>
          </p:nvPr>
        </p:nvSpPr>
        <p:spPr bwMode="auto">
          <a:xfrm>
            <a:off x="448235" y="5616108"/>
            <a:ext cx="21336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588"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r-CA" sz="1600" b="1" dirty="0" smtClean="0">
                <a:solidFill>
                  <a:srgbClr val="33CCFF"/>
                </a:solidFill>
                <a:latin typeface="Calibri" pitchFamily="34" charset="0"/>
                <a:ea typeface="ＭＳ Ｐゴシック" pitchFamily="34" charset="-128"/>
              </a:rPr>
              <a:t>Pratiques d’achat ou </a:t>
            </a:r>
          </a:p>
          <a:p>
            <a:pPr algn="ctr" eaLnBrk="1" hangingPunct="1"/>
            <a:r>
              <a:rPr lang="fr-CA" sz="1600" b="1" dirty="0">
                <a:solidFill>
                  <a:srgbClr val="33CCFF"/>
                </a:solidFill>
                <a:latin typeface="Calibri" pitchFamily="34" charset="0"/>
                <a:ea typeface="ＭＳ Ｐゴシック" pitchFamily="34" charset="-128"/>
              </a:rPr>
              <a:t>d</a:t>
            </a:r>
            <a:r>
              <a:rPr lang="fr-CA" sz="1600" b="1" dirty="0" smtClean="0">
                <a:solidFill>
                  <a:srgbClr val="33CCFF"/>
                </a:solidFill>
                <a:latin typeface="Calibri" pitchFamily="34" charset="0"/>
                <a:ea typeface="ＭＳ Ｐゴシック" pitchFamily="34" charset="-128"/>
              </a:rPr>
              <a:t>’approvisionnement </a:t>
            </a:r>
            <a:endParaRPr lang="fr-CA" sz="1600" b="1" dirty="0">
              <a:solidFill>
                <a:srgbClr val="33CCFF"/>
              </a:solidFill>
              <a:latin typeface="Calibri" pitchFamily="34" charset="0"/>
              <a:ea typeface="ＭＳ Ｐゴシック" pitchFamily="34" charset="-128"/>
            </a:endParaRPr>
          </a:p>
        </p:txBody>
      </p:sp>
      <p:sp>
        <p:nvSpPr>
          <p:cNvPr id="46101" name="ZoneTexte 14"/>
          <p:cNvSpPr txBox="1">
            <a:spLocks noChangeArrowheads="1"/>
          </p:cNvSpPr>
          <p:nvPr>
            <p:custDataLst>
              <p:tags r:id="rId19"/>
            </p:custDataLst>
          </p:nvPr>
        </p:nvSpPr>
        <p:spPr bwMode="auto">
          <a:xfrm>
            <a:off x="6705600" y="1549400"/>
            <a:ext cx="16764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588"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r-CA" sz="1600" b="1">
                <a:solidFill>
                  <a:srgbClr val="FFC000"/>
                </a:solidFill>
                <a:latin typeface="Calibri" pitchFamily="34" charset="0"/>
                <a:ea typeface="ＭＳ Ｐゴシック" pitchFamily="34" charset="-128"/>
              </a:rPr>
              <a:t>Développement des compétences</a:t>
            </a:r>
          </a:p>
        </p:txBody>
      </p:sp>
      <p:sp>
        <p:nvSpPr>
          <p:cNvPr id="46102" name="ZoneTexte 8"/>
          <p:cNvSpPr txBox="1">
            <a:spLocks noChangeArrowheads="1"/>
          </p:cNvSpPr>
          <p:nvPr>
            <p:custDataLst>
              <p:tags r:id="rId20"/>
            </p:custDataLst>
          </p:nvPr>
        </p:nvSpPr>
        <p:spPr bwMode="auto">
          <a:xfrm>
            <a:off x="6291543" y="2183825"/>
            <a:ext cx="204787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fr-CA" sz="1600" b="1" dirty="0">
                <a:solidFill>
                  <a:srgbClr val="FFC000"/>
                </a:solidFill>
                <a:latin typeface="Calibri" pitchFamily="34" charset="0"/>
              </a:rPr>
              <a:t>Participation et </a:t>
            </a:r>
            <a:endParaRPr lang="fr-CA" sz="1600" b="1" dirty="0" smtClean="0">
              <a:solidFill>
                <a:srgbClr val="FFC000"/>
              </a:solidFill>
              <a:latin typeface="Calibri" pitchFamily="34" charset="0"/>
            </a:endParaRPr>
          </a:p>
          <a:p>
            <a:pPr eaLnBrk="1" hangingPunct="1"/>
            <a:r>
              <a:rPr lang="fr-CA" sz="1600" b="1" dirty="0" smtClean="0">
                <a:solidFill>
                  <a:srgbClr val="FFC000"/>
                </a:solidFill>
                <a:latin typeface="Calibri" pitchFamily="34" charset="0"/>
              </a:rPr>
              <a:t>relations </a:t>
            </a:r>
            <a:r>
              <a:rPr lang="fr-CA" sz="1600" b="1" dirty="0">
                <a:solidFill>
                  <a:srgbClr val="FFC000"/>
                </a:solidFill>
                <a:latin typeface="Calibri" pitchFamily="34" charset="0"/>
              </a:rPr>
              <a:t>de travail</a:t>
            </a:r>
          </a:p>
        </p:txBody>
      </p:sp>
      <p:sp>
        <p:nvSpPr>
          <p:cNvPr id="46103" name="ZoneTexte 9"/>
          <p:cNvSpPr txBox="1">
            <a:spLocks noChangeArrowheads="1"/>
          </p:cNvSpPr>
          <p:nvPr>
            <p:custDataLst>
              <p:tags r:id="rId21"/>
            </p:custDataLst>
          </p:nvPr>
        </p:nvSpPr>
        <p:spPr bwMode="auto">
          <a:xfrm>
            <a:off x="7391400" y="4876800"/>
            <a:ext cx="17526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fr-CA" sz="1600" b="1">
                <a:solidFill>
                  <a:srgbClr val="92D050"/>
                </a:solidFill>
                <a:latin typeface="Calibri" pitchFamily="34" charset="0"/>
              </a:rPr>
              <a:t>Gestion de l’eau</a:t>
            </a:r>
          </a:p>
        </p:txBody>
      </p:sp>
      <p:sp>
        <p:nvSpPr>
          <p:cNvPr id="46104" name="ZoneTexte 9"/>
          <p:cNvSpPr txBox="1">
            <a:spLocks noChangeArrowheads="1"/>
          </p:cNvSpPr>
          <p:nvPr>
            <p:custDataLst>
              <p:tags r:id="rId22"/>
            </p:custDataLst>
          </p:nvPr>
        </p:nvSpPr>
        <p:spPr bwMode="auto">
          <a:xfrm>
            <a:off x="7315200" y="5257800"/>
            <a:ext cx="17526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fr-CA" sz="1600" b="1">
                <a:solidFill>
                  <a:srgbClr val="92D050"/>
                </a:solidFill>
                <a:latin typeface="Calibri" pitchFamily="34" charset="0"/>
              </a:rPr>
              <a:t>Gestion des GES</a:t>
            </a:r>
          </a:p>
        </p:txBody>
      </p:sp>
      <p:sp>
        <p:nvSpPr>
          <p:cNvPr id="46105" name="ZoneTexte 8"/>
          <p:cNvSpPr txBox="1">
            <a:spLocks noChangeArrowheads="1"/>
          </p:cNvSpPr>
          <p:nvPr>
            <p:custDataLst>
              <p:tags r:id="rId23"/>
            </p:custDataLst>
          </p:nvPr>
        </p:nvSpPr>
        <p:spPr bwMode="auto">
          <a:xfrm>
            <a:off x="5255465" y="5762625"/>
            <a:ext cx="21605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fr-CA" sz="1600" b="1" dirty="0">
                <a:solidFill>
                  <a:srgbClr val="92D050"/>
                </a:solidFill>
                <a:latin typeface="Calibri" pitchFamily="34" charset="0"/>
              </a:rPr>
              <a:t>Gestion </a:t>
            </a:r>
            <a:r>
              <a:rPr lang="fr-CA" sz="1600" b="1" dirty="0" smtClean="0">
                <a:solidFill>
                  <a:srgbClr val="92D050"/>
                </a:solidFill>
                <a:latin typeface="Calibri" pitchFamily="34" charset="0"/>
              </a:rPr>
              <a:t>des autres </a:t>
            </a:r>
            <a:r>
              <a:rPr lang="fr-CA" sz="1600" b="1" dirty="0">
                <a:solidFill>
                  <a:srgbClr val="92D050"/>
                </a:solidFill>
                <a:latin typeface="Calibri" pitchFamily="34" charset="0"/>
              </a:rPr>
              <a:t>types de pollution</a:t>
            </a:r>
          </a:p>
        </p:txBody>
      </p:sp>
      <p:sp>
        <p:nvSpPr>
          <p:cNvPr id="26" name="ZoneTexte 25"/>
          <p:cNvSpPr txBox="1">
            <a:spLocks noChangeArrowheads="1"/>
          </p:cNvSpPr>
          <p:nvPr>
            <p:custDataLst>
              <p:tags r:id="rId24"/>
            </p:custDataLst>
          </p:nvPr>
        </p:nvSpPr>
        <p:spPr bwMode="auto">
          <a:xfrm>
            <a:off x="404019" y="2235200"/>
            <a:ext cx="1905000" cy="338138"/>
          </a:xfrm>
          <a:prstGeom prst="rect">
            <a:avLst/>
          </a:prstGeom>
          <a:noFill/>
          <a:ln w="9525">
            <a:noFill/>
            <a:miter lim="800000"/>
            <a:headEnd/>
            <a:tailEnd/>
          </a:ln>
        </p:spPr>
        <p:txBody>
          <a:bodyPr>
            <a:spAutoFit/>
          </a:bodyPr>
          <a:lstStyle/>
          <a:p>
            <a:pPr indent="1588" algn="ctr">
              <a:defRPr/>
            </a:pPr>
            <a:r>
              <a:rPr lang="fr-CA" sz="1600" b="1" dirty="0" smtClean="0">
                <a:solidFill>
                  <a:schemeClr val="tx1">
                    <a:lumMod val="50000"/>
                    <a:lumOff val="50000"/>
                  </a:schemeClr>
                </a:solidFill>
                <a:latin typeface="Calibri" pitchFamily="34" charset="0"/>
                <a:ea typeface="ＭＳ Ｐゴシック" pitchFamily="34" charset="-128"/>
              </a:rPr>
              <a:t>Gouvernance</a:t>
            </a:r>
            <a:endParaRPr lang="fr-CA" sz="1600" b="1" dirty="0">
              <a:solidFill>
                <a:schemeClr val="tx1">
                  <a:lumMod val="50000"/>
                  <a:lumOff val="50000"/>
                </a:schemeClr>
              </a:solidFill>
              <a:latin typeface="Calibri" pitchFamily="34" charset="0"/>
              <a:ea typeface="ＭＳ Ｐゴシック" pitchFamily="34" charset="-128"/>
              <a:cs typeface="Arial" charset="0"/>
            </a:endParaRPr>
          </a:p>
        </p:txBody>
      </p:sp>
    </p:spTree>
    <p:extLst>
      <p:ext uri="{BB962C8B-B14F-4D97-AF65-F5344CB8AC3E}">
        <p14:creationId xmlns:p14="http://schemas.microsoft.com/office/powerpoint/2010/main" val="395627123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custDataLst>
              <p:tags r:id="rId1"/>
            </p:custDataLst>
          </p:nvPr>
        </p:nvSpPr>
        <p:spPr>
          <a:xfrm>
            <a:off x="342900" y="304800"/>
            <a:ext cx="8534399" cy="796908"/>
          </a:xfrm>
        </p:spPr>
        <p:txBody>
          <a:bodyPr>
            <a:normAutofit/>
          </a:bodyPr>
          <a:lstStyle/>
          <a:p>
            <a:r>
              <a:rPr lang="fr-CA" sz="3200" dirty="0" smtClean="0"/>
              <a:t>Volet 2  ̶  Les outils de gestion stratégique  </a:t>
            </a:r>
            <a:endParaRPr lang="fr-CA" sz="3200" dirty="0"/>
          </a:p>
        </p:txBody>
      </p:sp>
      <p:pic>
        <p:nvPicPr>
          <p:cNvPr id="7" name="Picture 9"/>
          <p:cNvPicPr>
            <a:picLocks noChangeAspect="1" noChangeArrowheads="1"/>
          </p:cNvPicPr>
          <p:nvPr>
            <p:custDataLst>
              <p:tags r:id="rId2"/>
            </p:custDataLst>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t="15549" b="9297"/>
          <a:stretch>
            <a:fillRect/>
          </a:stretch>
        </p:blipFill>
        <p:spPr bwMode="auto">
          <a:xfrm>
            <a:off x="2133600" y="1143000"/>
            <a:ext cx="4648200"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ZoneTexte 4"/>
          <p:cNvSpPr txBox="1"/>
          <p:nvPr>
            <p:custDataLst>
              <p:tags r:id="rId3"/>
            </p:custDataLst>
          </p:nvPr>
        </p:nvSpPr>
        <p:spPr>
          <a:xfrm>
            <a:off x="2108200" y="4120624"/>
            <a:ext cx="5410200" cy="1938992"/>
          </a:xfrm>
          <a:prstGeom prst="rect">
            <a:avLst/>
          </a:prstGeom>
          <a:noFill/>
        </p:spPr>
        <p:txBody>
          <a:bodyPr wrap="square" rtlCol="0">
            <a:spAutoFit/>
          </a:bodyPr>
          <a:lstStyle/>
          <a:p>
            <a:endParaRPr lang="fr-CA" sz="2400" b="1" dirty="0" smtClean="0">
              <a:solidFill>
                <a:schemeClr val="tx1">
                  <a:lumMod val="50000"/>
                  <a:lumOff val="50000"/>
                </a:schemeClr>
              </a:solidFill>
              <a:latin typeface="Arial" pitchFamily="34" charset="0"/>
              <a:cs typeface="Arial" pitchFamily="34" charset="0"/>
            </a:endParaRPr>
          </a:p>
          <a:p>
            <a:pPr marL="342900" indent="-342900">
              <a:buBlip>
                <a:blip r:embed="rId7"/>
              </a:buBlip>
            </a:pPr>
            <a:r>
              <a:rPr lang="fr-CA" sz="2400" dirty="0" smtClean="0">
                <a:solidFill>
                  <a:schemeClr val="tx1">
                    <a:lumMod val="50000"/>
                    <a:lumOff val="50000"/>
                  </a:schemeClr>
                </a:solidFill>
                <a:latin typeface="Arial" pitchFamily="34" charset="0"/>
                <a:cs typeface="Arial" pitchFamily="34" charset="0"/>
              </a:rPr>
              <a:t>Plus de 30 gabarits (modèles)</a:t>
            </a:r>
          </a:p>
          <a:p>
            <a:pPr marL="342900" indent="-342900">
              <a:buBlip>
                <a:blip r:embed="rId7"/>
              </a:buBlip>
            </a:pPr>
            <a:r>
              <a:rPr lang="fr-CA" sz="2400" dirty="0">
                <a:solidFill>
                  <a:schemeClr val="tx1">
                    <a:lumMod val="50000"/>
                    <a:lumOff val="50000"/>
                  </a:schemeClr>
                </a:solidFill>
                <a:latin typeface="Arial" pitchFamily="34" charset="0"/>
                <a:cs typeface="Arial" pitchFamily="34" charset="0"/>
              </a:rPr>
              <a:t>Guides </a:t>
            </a:r>
            <a:r>
              <a:rPr lang="fr-CA" sz="2400" dirty="0" smtClean="0">
                <a:solidFill>
                  <a:schemeClr val="tx1">
                    <a:lumMod val="50000"/>
                    <a:lumOff val="50000"/>
                  </a:schemeClr>
                </a:solidFill>
                <a:latin typeface="Arial" pitchFamily="34" charset="0"/>
                <a:cs typeface="Arial" pitchFamily="34" charset="0"/>
              </a:rPr>
              <a:t>d’utilisation</a:t>
            </a:r>
          </a:p>
          <a:p>
            <a:pPr marL="342900" indent="-342900">
              <a:buBlip>
                <a:blip r:embed="rId7"/>
              </a:buBlip>
            </a:pPr>
            <a:r>
              <a:rPr lang="fr-CA" sz="2400" dirty="0" smtClean="0">
                <a:solidFill>
                  <a:schemeClr val="tx1">
                    <a:lumMod val="50000"/>
                    <a:lumOff val="50000"/>
                  </a:schemeClr>
                </a:solidFill>
                <a:latin typeface="Arial" pitchFamily="34" charset="0"/>
                <a:cs typeface="Arial" pitchFamily="34" charset="0"/>
              </a:rPr>
              <a:t>Exemples</a:t>
            </a:r>
          </a:p>
          <a:p>
            <a:pPr marL="342900" indent="-342900">
              <a:buBlip>
                <a:blip r:embed="rId7"/>
              </a:buBlip>
            </a:pPr>
            <a:r>
              <a:rPr lang="fr-CA" sz="2400" dirty="0" smtClean="0">
                <a:solidFill>
                  <a:schemeClr val="tx1">
                    <a:lumMod val="50000"/>
                    <a:lumOff val="50000"/>
                  </a:schemeClr>
                </a:solidFill>
                <a:latin typeface="Arial" pitchFamily="34" charset="0"/>
                <a:cs typeface="Arial" pitchFamily="34" charset="0"/>
              </a:rPr>
              <a:t>Outils de référence</a:t>
            </a:r>
            <a:endParaRPr lang="fr-CA" sz="2400" dirty="0">
              <a:solidFill>
                <a:schemeClr val="tx1">
                  <a:lumMod val="50000"/>
                  <a:lumOff val="50000"/>
                </a:schemeClr>
              </a:solidFill>
              <a:latin typeface="Arial" pitchFamily="34" charset="0"/>
              <a:cs typeface="Arial" pitchFamily="34" charset="0"/>
            </a:endParaRPr>
          </a:p>
        </p:txBody>
      </p:sp>
    </p:spTree>
    <p:extLst>
      <p:ext uri="{BB962C8B-B14F-4D97-AF65-F5344CB8AC3E}">
        <p14:creationId xmlns:p14="http://schemas.microsoft.com/office/powerpoint/2010/main" val="264888967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304800" y="304800"/>
            <a:ext cx="8610600" cy="796908"/>
          </a:xfrm>
        </p:spPr>
        <p:txBody>
          <a:bodyPr/>
          <a:lstStyle/>
          <a:p>
            <a:r>
              <a:rPr lang="fr-CA" sz="3200" dirty="0" smtClean="0"/>
              <a:t>L’implantation de la Démarche BNQ 21000, étape par étape</a:t>
            </a:r>
            <a:endParaRPr lang="fr-CA" sz="3200" dirty="0"/>
          </a:p>
        </p:txBody>
      </p:sp>
      <p:sp>
        <p:nvSpPr>
          <p:cNvPr id="3" name="ZoneTexte 2"/>
          <p:cNvSpPr txBox="1"/>
          <p:nvPr>
            <p:custDataLst>
              <p:tags r:id="rId2"/>
            </p:custDataLst>
          </p:nvPr>
        </p:nvSpPr>
        <p:spPr>
          <a:xfrm>
            <a:off x="0" y="0"/>
            <a:ext cx="3810000" cy="1270000"/>
          </a:xfrm>
          <a:prstGeom prst="rect">
            <a:avLst/>
          </a:prstGeom>
          <a:noFill/>
        </p:spPr>
        <p:txBody>
          <a:bodyPr vert="horz" rtlCol="0">
            <a:spAutoFit/>
          </a:bodyPr>
          <a:lstStyle/>
          <a:p>
            <a:endParaRPr lang="fr-CA"/>
          </a:p>
        </p:txBody>
      </p:sp>
      <p:sp>
        <p:nvSpPr>
          <p:cNvPr id="4" name="ZoneTexte 3"/>
          <p:cNvSpPr txBox="1"/>
          <p:nvPr>
            <p:custDataLst>
              <p:tags r:id="rId3"/>
            </p:custDataLst>
          </p:nvPr>
        </p:nvSpPr>
        <p:spPr>
          <a:xfrm>
            <a:off x="0" y="0"/>
            <a:ext cx="3810000" cy="1270000"/>
          </a:xfrm>
          <a:prstGeom prst="rect">
            <a:avLst/>
          </a:prstGeom>
          <a:noFill/>
        </p:spPr>
        <p:txBody>
          <a:bodyPr vert="horz" rtlCol="0">
            <a:spAutoFit/>
          </a:bodyPr>
          <a:lstStyle/>
          <a:p>
            <a:endParaRPr lang="fr-CA"/>
          </a:p>
        </p:txBody>
      </p:sp>
      <p:pic>
        <p:nvPicPr>
          <p:cNvPr id="102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3400" y="1524000"/>
            <a:ext cx="8461375" cy="4972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894910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p:txBody>
          <a:bodyPr/>
          <a:lstStyle/>
          <a:p>
            <a:r>
              <a:rPr lang="fr-CA" sz="3200" dirty="0" smtClean="0"/>
              <a:t>Pour chacune des étapes</a:t>
            </a:r>
            <a:endParaRPr lang="fr-CA" sz="3200" dirty="0"/>
          </a:p>
        </p:txBody>
      </p:sp>
      <p:sp>
        <p:nvSpPr>
          <p:cNvPr id="3" name="Espace réservé du texte 2"/>
          <p:cNvSpPr>
            <a:spLocks noGrp="1"/>
          </p:cNvSpPr>
          <p:nvPr>
            <p:ph type="body" sz="quarter" idx="15"/>
            <p:custDataLst>
              <p:tags r:id="rId2"/>
            </p:custDataLst>
          </p:nvPr>
        </p:nvSpPr>
        <p:spPr>
          <a:xfrm>
            <a:off x="457200" y="1295400"/>
            <a:ext cx="8286750" cy="3981437"/>
          </a:xfrm>
        </p:spPr>
        <p:txBody>
          <a:bodyPr>
            <a:noAutofit/>
          </a:bodyPr>
          <a:lstStyle/>
          <a:p>
            <a:r>
              <a:rPr lang="fr-CA" sz="2400" dirty="0" smtClean="0">
                <a:solidFill>
                  <a:schemeClr val="tx1">
                    <a:lumMod val="50000"/>
                    <a:lumOff val="50000"/>
                  </a:schemeClr>
                </a:solidFill>
              </a:rPr>
              <a:t>Prendre connaissance de l’information permettant de mieux comprendre chacune des étapes et les activités.</a:t>
            </a:r>
          </a:p>
          <a:p>
            <a:r>
              <a:rPr lang="fr-CA" sz="2400" dirty="0" smtClean="0">
                <a:solidFill>
                  <a:schemeClr val="tx1">
                    <a:lumMod val="50000"/>
                    <a:lumOff val="50000"/>
                  </a:schemeClr>
                </a:solidFill>
              </a:rPr>
              <a:t>Pour chacune des activités à réaliser, prendre connaissance des outils, comme les guides d’utilisation et les exemples disponibles. </a:t>
            </a:r>
            <a:r>
              <a:rPr lang="fr-CA" sz="2400" b="1" dirty="0" smtClean="0">
                <a:solidFill>
                  <a:schemeClr val="tx1">
                    <a:lumMod val="50000"/>
                    <a:lumOff val="50000"/>
                  </a:schemeClr>
                </a:solidFill>
              </a:rPr>
              <a:t>Les numéros correspondent à chacune des activités de la Démarche BNQ 21000</a:t>
            </a:r>
            <a:r>
              <a:rPr lang="fr-CA" sz="2400" dirty="0" smtClean="0">
                <a:solidFill>
                  <a:schemeClr val="tx1">
                    <a:lumMod val="50000"/>
                    <a:lumOff val="50000"/>
                  </a:schemeClr>
                </a:solidFill>
              </a:rPr>
              <a:t>.</a:t>
            </a:r>
          </a:p>
          <a:p>
            <a:r>
              <a:rPr lang="fr-CA" sz="2400" dirty="0" smtClean="0">
                <a:solidFill>
                  <a:schemeClr val="tx1">
                    <a:lumMod val="50000"/>
                    <a:lumOff val="50000"/>
                  </a:schemeClr>
                </a:solidFill>
              </a:rPr>
              <a:t>Utiliser les outils de référence pour tout besoin d’information complémentaire.</a:t>
            </a:r>
          </a:p>
          <a:p>
            <a:r>
              <a:rPr lang="fr-CA" sz="2400" dirty="0" smtClean="0">
                <a:solidFill>
                  <a:schemeClr val="tx1">
                    <a:lumMod val="50000"/>
                    <a:lumOff val="50000"/>
                  </a:schemeClr>
                </a:solidFill>
              </a:rPr>
              <a:t>Réaliser chacune des étapes et assumer pleinement le rôle de responsable BNQ 21000.</a:t>
            </a:r>
          </a:p>
        </p:txBody>
      </p:sp>
    </p:spTree>
    <p:extLst>
      <p:ext uri="{BB962C8B-B14F-4D97-AF65-F5344CB8AC3E}">
        <p14:creationId xmlns:p14="http://schemas.microsoft.com/office/powerpoint/2010/main" val="10535288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381000" y="214290"/>
            <a:ext cx="8334404" cy="796908"/>
          </a:xfrm>
        </p:spPr>
        <p:txBody>
          <a:bodyPr>
            <a:normAutofit/>
          </a:bodyPr>
          <a:lstStyle/>
          <a:p>
            <a:r>
              <a:rPr lang="fr-CA" sz="3200" dirty="0" smtClean="0"/>
              <a:t>Objectifs de l’atelier</a:t>
            </a:r>
            <a:endParaRPr lang="fr-CA" sz="3200" dirty="0"/>
          </a:p>
        </p:txBody>
      </p:sp>
      <p:sp>
        <p:nvSpPr>
          <p:cNvPr id="5" name="Espace réservé du texte 4"/>
          <p:cNvSpPr>
            <a:spLocks noGrp="1"/>
          </p:cNvSpPr>
          <p:nvPr>
            <p:ph type="body" sz="quarter" idx="15"/>
            <p:custDataLst>
              <p:tags r:id="rId2"/>
            </p:custDataLst>
          </p:nvPr>
        </p:nvSpPr>
        <p:spPr>
          <a:xfrm>
            <a:off x="457200" y="1828800"/>
            <a:ext cx="8286750" cy="2895600"/>
          </a:xfrm>
        </p:spPr>
        <p:txBody>
          <a:bodyPr>
            <a:normAutofit fontScale="85000" lnSpcReduction="10000"/>
          </a:bodyPr>
          <a:lstStyle/>
          <a:p>
            <a:r>
              <a:rPr lang="fr-CA" dirty="0" smtClean="0">
                <a:solidFill>
                  <a:schemeClr val="tx1">
                    <a:lumMod val="50000"/>
                    <a:lumOff val="50000"/>
                  </a:schemeClr>
                </a:solidFill>
              </a:rPr>
              <a:t>S’approprier le rôle de responsable BNQ 21000.</a:t>
            </a:r>
          </a:p>
          <a:p>
            <a:r>
              <a:rPr lang="fr-CA" dirty="0" smtClean="0">
                <a:solidFill>
                  <a:schemeClr val="tx1">
                    <a:lumMod val="50000"/>
                    <a:lumOff val="50000"/>
                  </a:schemeClr>
                </a:solidFill>
              </a:rPr>
              <a:t>Connaitre les outils de soutien</a:t>
            </a:r>
            <a:r>
              <a:rPr lang="fr-CA" dirty="0">
                <a:solidFill>
                  <a:schemeClr val="tx1">
                    <a:lumMod val="50000"/>
                    <a:lumOff val="50000"/>
                  </a:schemeClr>
                </a:solidFill>
              </a:rPr>
              <a:t> </a:t>
            </a:r>
            <a:r>
              <a:rPr lang="fr-CA" dirty="0" smtClean="0">
                <a:solidFill>
                  <a:schemeClr val="tx1">
                    <a:lumMod val="50000"/>
                    <a:lumOff val="50000"/>
                  </a:schemeClr>
                </a:solidFill>
              </a:rPr>
              <a:t>offerts.</a:t>
            </a:r>
          </a:p>
          <a:p>
            <a:r>
              <a:rPr lang="fr-CA" dirty="0" smtClean="0">
                <a:solidFill>
                  <a:schemeClr val="tx1">
                    <a:lumMod val="50000"/>
                    <a:lumOff val="50000"/>
                  </a:schemeClr>
                </a:solidFill>
              </a:rPr>
              <a:t>Préciser les responsabilités pour chacune des étapes de l’implantation de la Démarche BNQ 21000.</a:t>
            </a:r>
          </a:p>
          <a:p>
            <a:r>
              <a:rPr lang="fr-CA" dirty="0" smtClean="0">
                <a:solidFill>
                  <a:schemeClr val="tx1">
                    <a:lumMod val="50000"/>
                    <a:lumOff val="50000"/>
                  </a:schemeClr>
                </a:solidFill>
              </a:rPr>
              <a:t>Proposer des façons de faire.</a:t>
            </a:r>
          </a:p>
          <a:p>
            <a:endParaRPr lang="fr-CA" dirty="0"/>
          </a:p>
        </p:txBody>
      </p:sp>
    </p:spTree>
    <p:extLst>
      <p:ext uri="{BB962C8B-B14F-4D97-AF65-F5344CB8AC3E}">
        <p14:creationId xmlns:p14="http://schemas.microsoft.com/office/powerpoint/2010/main" val="207438078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304800" y="152400"/>
            <a:ext cx="8686800" cy="796908"/>
          </a:xfrm>
        </p:spPr>
        <p:txBody>
          <a:bodyPr>
            <a:noAutofit/>
          </a:bodyPr>
          <a:lstStyle/>
          <a:p>
            <a:r>
              <a:rPr lang="fr-CA" dirty="0" smtClean="0"/>
              <a:t>Étape 0 : Planification de la Démarche BNQ 21000</a:t>
            </a:r>
            <a:endParaRPr lang="fr-CA" dirty="0"/>
          </a:p>
        </p:txBody>
      </p:sp>
      <p:pic>
        <p:nvPicPr>
          <p:cNvPr id="8" name="Picture 11" descr="C:\Users\CraigF\AppData\Local\Microsoft\Windows\Temporary Internet Files\Content.IE5\NZQ05CAH\MC900349175[1].wmf"/>
          <p:cNvPicPr>
            <a:picLocks noChangeAspect="1" noChangeArrowheads="1"/>
          </p:cNvPicPr>
          <p:nvPr>
            <p:custDataLst>
              <p:tags r:id="rId2"/>
            </p:custDataLst>
          </p:nvPr>
        </p:nvPicPr>
        <p:blipFill>
          <a:blip r:embed="rId7" cstate="print">
            <a:extLst>
              <a:ext uri="{28A0092B-C50C-407E-A947-70E740481C1C}">
                <a14:useLocalDpi xmlns:a14="http://schemas.microsoft.com/office/drawing/2010/main" val="0"/>
              </a:ext>
            </a:extLst>
          </a:blip>
          <a:srcRect/>
          <a:stretch>
            <a:fillRect/>
          </a:stretch>
        </p:blipFill>
        <p:spPr bwMode="auto">
          <a:xfrm>
            <a:off x="485775" y="5501516"/>
            <a:ext cx="1647825" cy="1023109"/>
          </a:xfrm>
          <a:prstGeom prst="rect">
            <a:avLst/>
          </a:prstGeom>
          <a:noFill/>
          <a:extLst>
            <a:ext uri="{909E8E84-426E-40DD-AFC4-6F175D3DCCD1}">
              <a14:hiddenFill xmlns:a14="http://schemas.microsoft.com/office/drawing/2010/main">
                <a:solidFill>
                  <a:srgbClr val="FFFFFF"/>
                </a:solidFill>
              </a14:hiddenFill>
            </a:ext>
          </a:extLst>
        </p:spPr>
      </p:pic>
      <p:sp>
        <p:nvSpPr>
          <p:cNvPr id="9" name="ZoneTexte 8"/>
          <p:cNvSpPr txBox="1"/>
          <p:nvPr>
            <p:custDataLst>
              <p:tags r:id="rId3"/>
            </p:custDataLst>
          </p:nvPr>
        </p:nvSpPr>
        <p:spPr>
          <a:xfrm>
            <a:off x="794021" y="5798934"/>
            <a:ext cx="1059906" cy="369332"/>
          </a:xfrm>
          <a:prstGeom prst="rect">
            <a:avLst/>
          </a:prstGeom>
          <a:noFill/>
        </p:spPr>
        <p:txBody>
          <a:bodyPr wrap="none" rtlCol="0">
            <a:spAutoFit/>
          </a:bodyPr>
          <a:lstStyle/>
          <a:p>
            <a:r>
              <a:rPr lang="fr-CA" b="1" dirty="0" smtClean="0">
                <a:solidFill>
                  <a:schemeClr val="tx1">
                    <a:lumMod val="50000"/>
                    <a:lumOff val="50000"/>
                  </a:schemeClr>
                </a:solidFill>
              </a:rPr>
              <a:t>1</a:t>
            </a:r>
            <a:r>
              <a:rPr lang="fr-CA" b="1" baseline="30000" dirty="0" smtClean="0">
                <a:solidFill>
                  <a:schemeClr val="tx1">
                    <a:lumMod val="50000"/>
                    <a:lumOff val="50000"/>
                  </a:schemeClr>
                </a:solidFill>
              </a:rPr>
              <a:t>er</a:t>
            </a:r>
            <a:r>
              <a:rPr lang="fr-CA" b="1" dirty="0" smtClean="0">
                <a:solidFill>
                  <a:schemeClr val="tx1">
                    <a:lumMod val="50000"/>
                    <a:lumOff val="50000"/>
                  </a:schemeClr>
                </a:solidFill>
              </a:rPr>
              <a:t> mois</a:t>
            </a:r>
            <a:endParaRPr lang="fr-CA" b="1" dirty="0">
              <a:solidFill>
                <a:schemeClr val="tx1">
                  <a:lumMod val="50000"/>
                  <a:lumOff val="50000"/>
                </a:schemeClr>
              </a:solidFill>
            </a:endParaRPr>
          </a:p>
        </p:txBody>
      </p:sp>
      <p:pic>
        <p:nvPicPr>
          <p:cNvPr id="7"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57600" y="1126898"/>
            <a:ext cx="4811712" cy="4549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itre 1"/>
          <p:cNvSpPr txBox="1">
            <a:spLocks/>
          </p:cNvSpPr>
          <p:nvPr>
            <p:custDataLst>
              <p:tags r:id="rId4"/>
            </p:custDataLst>
          </p:nvPr>
        </p:nvSpPr>
        <p:spPr>
          <a:xfrm>
            <a:off x="587148" y="1121455"/>
            <a:ext cx="2841852" cy="796908"/>
          </a:xfrm>
          <a:prstGeom prst="rect">
            <a:avLst/>
          </a:prstGeom>
        </p:spPr>
        <p:txBody>
          <a:bodyPr>
            <a:noAutofit/>
          </a:bodyPr>
          <a:lstStyle>
            <a:lvl1pPr marL="0" indent="0" algn="l" defTabSz="900000" rtl="0" eaLnBrk="0" fontAlgn="base" hangingPunct="0">
              <a:lnSpc>
                <a:spcPts val="3400"/>
              </a:lnSpc>
              <a:spcBef>
                <a:spcPct val="0"/>
              </a:spcBef>
              <a:spcAft>
                <a:spcPct val="0"/>
              </a:spcAft>
              <a:tabLst>
                <a:tab pos="900000" algn="l"/>
              </a:tabLst>
              <a:defRPr sz="2800" b="1" kern="1200">
                <a:solidFill>
                  <a:srgbClr val="F68222"/>
                </a:solidFill>
                <a:latin typeface="Arial" pitchFamily="34" charset="0"/>
                <a:ea typeface="ヒラギノ角ゴ Pro W3" pitchFamily="43" charset="-128"/>
                <a:cs typeface="Arial" pitchFamily="34" charset="0"/>
              </a:defRPr>
            </a:lvl1pPr>
            <a:lvl2pPr algn="ctr" rtl="0" eaLnBrk="0" fontAlgn="base" hangingPunct="0">
              <a:spcBef>
                <a:spcPct val="0"/>
              </a:spcBef>
              <a:spcAft>
                <a:spcPct val="0"/>
              </a:spcAft>
              <a:defRPr sz="4400">
                <a:solidFill>
                  <a:schemeClr val="tx1"/>
                </a:solidFill>
                <a:latin typeface="Calibri" pitchFamily="34" charset="0"/>
                <a:ea typeface="ヒラギノ角ゴ Pro W3" pitchFamily="43" charset="-128"/>
                <a:cs typeface="ヒラギノ角ゴ Pro W3" pitchFamily="70" charset="-128"/>
              </a:defRPr>
            </a:lvl2pPr>
            <a:lvl3pPr algn="ctr" rtl="0" eaLnBrk="0" fontAlgn="base" hangingPunct="0">
              <a:spcBef>
                <a:spcPct val="0"/>
              </a:spcBef>
              <a:spcAft>
                <a:spcPct val="0"/>
              </a:spcAft>
              <a:defRPr sz="4400">
                <a:solidFill>
                  <a:schemeClr val="tx1"/>
                </a:solidFill>
                <a:latin typeface="Calibri" pitchFamily="34" charset="0"/>
                <a:ea typeface="ヒラギノ角ゴ Pro W3" pitchFamily="43" charset="-128"/>
                <a:cs typeface="ヒラギノ角ゴ Pro W3" pitchFamily="70" charset="-128"/>
              </a:defRPr>
            </a:lvl3pPr>
            <a:lvl4pPr algn="ctr" rtl="0" eaLnBrk="0" fontAlgn="base" hangingPunct="0">
              <a:spcBef>
                <a:spcPct val="0"/>
              </a:spcBef>
              <a:spcAft>
                <a:spcPct val="0"/>
              </a:spcAft>
              <a:defRPr sz="4400">
                <a:solidFill>
                  <a:schemeClr val="tx1"/>
                </a:solidFill>
                <a:latin typeface="Calibri" pitchFamily="34" charset="0"/>
                <a:ea typeface="ヒラギノ角ゴ Pro W3" pitchFamily="43" charset="-128"/>
                <a:cs typeface="ヒラギノ角ゴ Pro W3" pitchFamily="70" charset="-128"/>
              </a:defRPr>
            </a:lvl4pPr>
            <a:lvl5pPr algn="ctr" rtl="0" eaLnBrk="0" fontAlgn="base" hangingPunct="0">
              <a:spcBef>
                <a:spcPct val="0"/>
              </a:spcBef>
              <a:spcAft>
                <a:spcPct val="0"/>
              </a:spcAft>
              <a:defRPr sz="4400">
                <a:solidFill>
                  <a:schemeClr val="tx1"/>
                </a:solidFill>
                <a:latin typeface="Calibri" pitchFamily="34" charset="0"/>
                <a:ea typeface="ヒラギノ角ゴ Pro W3" pitchFamily="43" charset="-128"/>
                <a:cs typeface="ヒラギノ角ゴ Pro W3" pitchFamily="70"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fr-CA" smtClean="0">
                <a:solidFill>
                  <a:schemeClr val="bg2">
                    <a:lumMod val="75000"/>
                  </a:schemeClr>
                </a:solidFill>
              </a:rPr>
              <a:t>Étape 0 – Planification de la Démarche BNQ 21000</a:t>
            </a:r>
            <a:endParaRPr lang="fr-CA" dirty="0">
              <a:solidFill>
                <a:schemeClr val="bg2">
                  <a:lumMod val="75000"/>
                </a:schemeClr>
              </a:solidFill>
            </a:endParaRPr>
          </a:p>
        </p:txBody>
      </p:sp>
    </p:spTree>
    <p:extLst>
      <p:ext uri="{BB962C8B-B14F-4D97-AF65-F5344CB8AC3E}">
        <p14:creationId xmlns:p14="http://schemas.microsoft.com/office/powerpoint/2010/main" val="189765001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381000" y="214290"/>
            <a:ext cx="8334404" cy="796908"/>
          </a:xfrm>
        </p:spPr>
        <p:txBody>
          <a:bodyPr/>
          <a:lstStyle/>
          <a:p>
            <a:r>
              <a:rPr lang="fr-CA" dirty="0" smtClean="0"/>
              <a:t> Marche à suivre – étape 0</a:t>
            </a:r>
            <a:endParaRPr lang="fr-CA" dirty="0"/>
          </a:p>
        </p:txBody>
      </p:sp>
      <p:sp>
        <p:nvSpPr>
          <p:cNvPr id="3" name="Espace réservé du texte 2"/>
          <p:cNvSpPr>
            <a:spLocks noGrp="1"/>
          </p:cNvSpPr>
          <p:nvPr>
            <p:ph type="body" sz="quarter" idx="15"/>
            <p:custDataLst>
              <p:tags r:id="rId2"/>
            </p:custDataLst>
          </p:nvPr>
        </p:nvSpPr>
        <p:spPr>
          <a:xfrm>
            <a:off x="457200" y="1143000"/>
            <a:ext cx="8686800" cy="5562600"/>
          </a:xfrm>
        </p:spPr>
        <p:txBody>
          <a:bodyPr>
            <a:normAutofit fontScale="55000" lnSpcReduction="20000"/>
          </a:bodyPr>
          <a:lstStyle/>
          <a:p>
            <a:pPr marL="0" indent="0">
              <a:buNone/>
            </a:pPr>
            <a:r>
              <a:rPr lang="fr-CA" sz="3200" b="1" dirty="0">
                <a:solidFill>
                  <a:schemeClr val="tx1">
                    <a:lumMod val="50000"/>
                    <a:lumOff val="50000"/>
                  </a:schemeClr>
                </a:solidFill>
              </a:rPr>
              <a:t>Si le responsable BNQ 21000 a été nommé avant la réalisation de l’étape </a:t>
            </a:r>
            <a:r>
              <a:rPr lang="fr-CA" sz="3200" b="1" dirty="0" smtClean="0">
                <a:solidFill>
                  <a:schemeClr val="tx1">
                    <a:lumMod val="50000"/>
                    <a:lumOff val="50000"/>
                  </a:schemeClr>
                </a:solidFill>
              </a:rPr>
              <a:t>0 :</a:t>
            </a:r>
            <a:endParaRPr lang="fr-CA" sz="3200" b="1" dirty="0">
              <a:solidFill>
                <a:schemeClr val="tx1">
                  <a:lumMod val="50000"/>
                  <a:lumOff val="50000"/>
                </a:schemeClr>
              </a:solidFill>
            </a:endParaRPr>
          </a:p>
          <a:p>
            <a:pPr marL="0" indent="0">
              <a:buNone/>
            </a:pPr>
            <a:r>
              <a:rPr lang="fr-CA" sz="3200" dirty="0">
                <a:solidFill>
                  <a:schemeClr val="tx1">
                    <a:lumMod val="50000"/>
                    <a:lumOff val="50000"/>
                  </a:schemeClr>
                </a:solidFill>
              </a:rPr>
              <a:t>p</a:t>
            </a:r>
            <a:r>
              <a:rPr lang="fr-CA" sz="3200" dirty="0" smtClean="0">
                <a:solidFill>
                  <a:schemeClr val="tx1">
                    <a:lumMod val="50000"/>
                    <a:lumOff val="50000"/>
                  </a:schemeClr>
                </a:solidFill>
              </a:rPr>
              <a:t>lanifier </a:t>
            </a:r>
            <a:r>
              <a:rPr lang="fr-CA" sz="3200" dirty="0">
                <a:solidFill>
                  <a:schemeClr val="tx1">
                    <a:lumMod val="50000"/>
                    <a:lumOff val="50000"/>
                  </a:schemeClr>
                </a:solidFill>
              </a:rPr>
              <a:t>une rencontre avec le plus haut dirigeant de l’organisation pour réaliser les activités de </a:t>
            </a:r>
            <a:r>
              <a:rPr lang="fr-CA" sz="3200" dirty="0" smtClean="0">
                <a:solidFill>
                  <a:schemeClr val="tx1">
                    <a:lumMod val="50000"/>
                    <a:lumOff val="50000"/>
                  </a:schemeClr>
                </a:solidFill>
              </a:rPr>
              <a:t>cette étape.</a:t>
            </a:r>
            <a:endParaRPr lang="fr-CA" sz="3200" dirty="0">
              <a:solidFill>
                <a:schemeClr val="tx1">
                  <a:lumMod val="50000"/>
                  <a:lumOff val="50000"/>
                </a:schemeClr>
              </a:solidFill>
            </a:endParaRPr>
          </a:p>
          <a:p>
            <a:pPr marL="444500" indent="0">
              <a:buNone/>
            </a:pPr>
            <a:r>
              <a:rPr lang="fr-CA" sz="3200" dirty="0">
                <a:solidFill>
                  <a:schemeClr val="tx1">
                    <a:lumMod val="50000"/>
                    <a:lumOff val="50000"/>
                  </a:schemeClr>
                </a:solidFill>
              </a:rPr>
              <a:t>0.1	Recueillir l’information nécessaire au démarrage</a:t>
            </a:r>
          </a:p>
          <a:p>
            <a:pPr marL="914400" indent="-469900">
              <a:buNone/>
            </a:pPr>
            <a:r>
              <a:rPr lang="fr-CA" sz="3200" dirty="0">
                <a:solidFill>
                  <a:schemeClr val="tx1">
                    <a:lumMod val="50000"/>
                    <a:lumOff val="50000"/>
                  </a:schemeClr>
                </a:solidFill>
              </a:rPr>
              <a:t>0.3	Réaliser une planification détaillée des </a:t>
            </a:r>
            <a:r>
              <a:rPr lang="fr-CA" sz="3200" dirty="0" smtClean="0">
                <a:solidFill>
                  <a:schemeClr val="tx1">
                    <a:lumMod val="50000"/>
                    <a:lumOff val="50000"/>
                  </a:schemeClr>
                </a:solidFill>
              </a:rPr>
              <a:t>activités, en général et la planification spécifique aux activités de communications</a:t>
            </a:r>
            <a:endParaRPr lang="fr-CA" sz="3200" dirty="0">
              <a:solidFill>
                <a:schemeClr val="tx1">
                  <a:lumMod val="50000"/>
                  <a:lumOff val="50000"/>
                </a:schemeClr>
              </a:solidFill>
            </a:endParaRPr>
          </a:p>
          <a:p>
            <a:pPr marL="0" indent="0">
              <a:buNone/>
            </a:pPr>
            <a:endParaRPr lang="fr-CA" sz="3200" dirty="0" smtClean="0">
              <a:solidFill>
                <a:schemeClr val="tx1">
                  <a:lumMod val="50000"/>
                  <a:lumOff val="50000"/>
                </a:schemeClr>
              </a:solidFill>
            </a:endParaRPr>
          </a:p>
          <a:p>
            <a:pPr marL="0" indent="0">
              <a:buNone/>
            </a:pPr>
            <a:r>
              <a:rPr lang="fr-CA" sz="3200" dirty="0" smtClean="0">
                <a:solidFill>
                  <a:schemeClr val="tx1">
                    <a:lumMod val="50000"/>
                    <a:lumOff val="50000"/>
                  </a:schemeClr>
                </a:solidFill>
              </a:rPr>
              <a:t>Si le responsable BNQ 21000 n’a pas participé aux échanges de l’étape 0 :</a:t>
            </a:r>
          </a:p>
          <a:p>
            <a:r>
              <a:rPr lang="fr-CA" sz="3200" dirty="0">
                <a:solidFill>
                  <a:schemeClr val="tx1">
                    <a:lumMod val="50000"/>
                    <a:lumOff val="50000"/>
                  </a:schemeClr>
                </a:solidFill>
              </a:rPr>
              <a:t>p</a:t>
            </a:r>
            <a:r>
              <a:rPr lang="fr-CA" sz="3200" dirty="0" smtClean="0">
                <a:solidFill>
                  <a:schemeClr val="tx1">
                    <a:lumMod val="50000"/>
                    <a:lumOff val="50000"/>
                  </a:schemeClr>
                </a:solidFill>
              </a:rPr>
              <a:t>rendre connaissance de toutes les informations recueillies lors de cette étape et s’assurer d’une bonne compréhension (activités 0.1 et 0.3); </a:t>
            </a:r>
          </a:p>
          <a:p>
            <a:r>
              <a:rPr lang="fr-CA" sz="3200" dirty="0">
                <a:solidFill>
                  <a:schemeClr val="tx1">
                    <a:lumMod val="50000"/>
                    <a:lumOff val="50000"/>
                  </a:schemeClr>
                </a:solidFill>
              </a:rPr>
              <a:t>v</a:t>
            </a:r>
            <a:r>
              <a:rPr lang="fr-CA" sz="3200" dirty="0" smtClean="0">
                <a:solidFill>
                  <a:schemeClr val="tx1">
                    <a:lumMod val="50000"/>
                    <a:lumOff val="50000"/>
                  </a:schemeClr>
                </a:solidFill>
              </a:rPr>
              <a:t>alider et compléter l’information si nécessaire.</a:t>
            </a:r>
            <a:endParaRPr lang="fr-CA" dirty="0">
              <a:solidFill>
                <a:schemeClr val="tx1">
                  <a:lumMod val="50000"/>
                  <a:lumOff val="50000"/>
                </a:schemeClr>
              </a:solidFill>
            </a:endParaRPr>
          </a:p>
          <a:p>
            <a:pPr marL="0" indent="0">
              <a:buNone/>
            </a:pPr>
            <a:endParaRPr lang="fr-CA" dirty="0"/>
          </a:p>
        </p:txBody>
      </p:sp>
    </p:spTree>
    <p:extLst>
      <p:ext uri="{BB962C8B-B14F-4D97-AF65-F5344CB8AC3E}">
        <p14:creationId xmlns:p14="http://schemas.microsoft.com/office/powerpoint/2010/main" val="137541443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381000" y="214290"/>
            <a:ext cx="8334404" cy="796908"/>
          </a:xfrm>
        </p:spPr>
        <p:txBody>
          <a:bodyPr>
            <a:normAutofit/>
          </a:bodyPr>
          <a:lstStyle/>
          <a:p>
            <a:r>
              <a:rPr lang="fr-CA" sz="3200" dirty="0" smtClean="0"/>
              <a:t>Étape 1: Partager votre vision</a:t>
            </a:r>
            <a:endParaRPr lang="fr-CA" sz="3200" dirty="0"/>
          </a:p>
        </p:txBody>
      </p:sp>
      <p:pic>
        <p:nvPicPr>
          <p:cNvPr id="5" name="Picture 11" descr="C:\Users\CraigF\AppData\Local\Microsoft\Windows\Temporary Internet Files\Content.IE5\NZQ05CAH\MC900349175[1].wmf"/>
          <p:cNvPicPr>
            <a:picLocks noChangeAspect="1" noChangeArrowheads="1"/>
          </p:cNvPicPr>
          <p:nvPr>
            <p:custDataLst>
              <p:tags r:id="rId2"/>
            </p:custDataLst>
          </p:nvPr>
        </p:nvPicPr>
        <p:blipFill>
          <a:blip r:embed="rId6" cstate="print">
            <a:extLst>
              <a:ext uri="{28A0092B-C50C-407E-A947-70E740481C1C}">
                <a14:useLocalDpi xmlns:a14="http://schemas.microsoft.com/office/drawing/2010/main" val="0"/>
              </a:ext>
            </a:extLst>
          </a:blip>
          <a:srcRect/>
          <a:stretch>
            <a:fillRect/>
          </a:stretch>
        </p:blipFill>
        <p:spPr bwMode="auto">
          <a:xfrm>
            <a:off x="485775" y="5501516"/>
            <a:ext cx="1647825" cy="1023109"/>
          </a:xfrm>
          <a:prstGeom prst="rect">
            <a:avLst/>
          </a:prstGeom>
          <a:noFill/>
          <a:extLst>
            <a:ext uri="{909E8E84-426E-40DD-AFC4-6F175D3DCCD1}">
              <a14:hiddenFill xmlns:a14="http://schemas.microsoft.com/office/drawing/2010/main">
                <a:solidFill>
                  <a:srgbClr val="FFFFFF"/>
                </a:solidFill>
              </a14:hiddenFill>
            </a:ext>
          </a:extLst>
        </p:spPr>
      </p:pic>
      <p:sp>
        <p:nvSpPr>
          <p:cNvPr id="4" name="ZoneTexte 3"/>
          <p:cNvSpPr txBox="1"/>
          <p:nvPr>
            <p:custDataLst>
              <p:tags r:id="rId3"/>
            </p:custDataLst>
          </p:nvPr>
        </p:nvSpPr>
        <p:spPr>
          <a:xfrm>
            <a:off x="794021" y="5798934"/>
            <a:ext cx="1059906" cy="369332"/>
          </a:xfrm>
          <a:prstGeom prst="rect">
            <a:avLst/>
          </a:prstGeom>
          <a:noFill/>
        </p:spPr>
        <p:txBody>
          <a:bodyPr wrap="none" rtlCol="0">
            <a:spAutoFit/>
          </a:bodyPr>
          <a:lstStyle/>
          <a:p>
            <a:r>
              <a:rPr lang="fr-CA" b="1" dirty="0" smtClean="0">
                <a:solidFill>
                  <a:schemeClr val="tx1">
                    <a:lumMod val="50000"/>
                    <a:lumOff val="50000"/>
                  </a:schemeClr>
                </a:solidFill>
              </a:rPr>
              <a:t>1</a:t>
            </a:r>
            <a:r>
              <a:rPr lang="fr-CA" b="1" baseline="30000" dirty="0" smtClean="0">
                <a:solidFill>
                  <a:schemeClr val="tx1">
                    <a:lumMod val="50000"/>
                    <a:lumOff val="50000"/>
                  </a:schemeClr>
                </a:solidFill>
              </a:rPr>
              <a:t>er</a:t>
            </a:r>
            <a:r>
              <a:rPr lang="fr-CA" b="1" dirty="0" smtClean="0">
                <a:solidFill>
                  <a:schemeClr val="tx1">
                    <a:lumMod val="50000"/>
                    <a:lumOff val="50000"/>
                  </a:schemeClr>
                </a:solidFill>
              </a:rPr>
              <a:t> mois</a:t>
            </a:r>
            <a:endParaRPr lang="fr-CA" b="1" dirty="0">
              <a:solidFill>
                <a:schemeClr val="tx1">
                  <a:lumMod val="50000"/>
                  <a:lumOff val="50000"/>
                </a:schemeClr>
              </a:solidFill>
            </a:endParaRPr>
          </a:p>
        </p:txBody>
      </p:sp>
      <p:pic>
        <p:nvPicPr>
          <p:cNvPr id="7"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62200" y="1203121"/>
            <a:ext cx="6324600" cy="4595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9176" y="1188834"/>
            <a:ext cx="1537855" cy="1467472"/>
          </a:xfrm>
          <a:prstGeom prst="rect">
            <a:avLst/>
          </a:prstGeom>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1120874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457200" y="214290"/>
            <a:ext cx="8258204" cy="796908"/>
          </a:xfrm>
        </p:spPr>
        <p:txBody>
          <a:bodyPr/>
          <a:lstStyle/>
          <a:p>
            <a:r>
              <a:rPr lang="fr-CA" dirty="0" smtClean="0"/>
              <a:t>Marche à suivre – Étape 1</a:t>
            </a:r>
            <a:endParaRPr lang="fr-CA" dirty="0"/>
          </a:p>
        </p:txBody>
      </p:sp>
      <p:sp>
        <p:nvSpPr>
          <p:cNvPr id="3" name="Espace réservé du texte 2"/>
          <p:cNvSpPr>
            <a:spLocks noGrp="1"/>
          </p:cNvSpPr>
          <p:nvPr>
            <p:ph type="body" sz="quarter" idx="15"/>
            <p:custDataLst>
              <p:tags r:id="rId2"/>
            </p:custDataLst>
          </p:nvPr>
        </p:nvSpPr>
        <p:spPr>
          <a:xfrm>
            <a:off x="381000" y="914400"/>
            <a:ext cx="8610600" cy="5410200"/>
          </a:xfrm>
        </p:spPr>
        <p:txBody>
          <a:bodyPr>
            <a:normAutofit fontScale="70000" lnSpcReduction="20000"/>
          </a:bodyPr>
          <a:lstStyle/>
          <a:p>
            <a:pPr marL="0" indent="0">
              <a:buNone/>
            </a:pPr>
            <a:r>
              <a:rPr lang="fr-CA" dirty="0">
                <a:solidFill>
                  <a:schemeClr val="tx1">
                    <a:lumMod val="50000"/>
                    <a:lumOff val="50000"/>
                  </a:schemeClr>
                </a:solidFill>
              </a:rPr>
              <a:t>Cette étape est réalisée dans le cadre d’une </a:t>
            </a:r>
            <a:r>
              <a:rPr lang="fr-CA" dirty="0" smtClean="0">
                <a:solidFill>
                  <a:schemeClr val="tx1">
                    <a:lumMod val="50000"/>
                    <a:lumOff val="50000"/>
                  </a:schemeClr>
                </a:solidFill>
              </a:rPr>
              <a:t>rencontre et prépare la Démarche BNQ 21000. Cette rencontre d’environ trois heures se fait avec les intervenants clés de l’organisation.</a:t>
            </a:r>
          </a:p>
          <a:p>
            <a:pPr marL="514350" indent="-514350">
              <a:buAutoNum type="arabicParenR"/>
            </a:pPr>
            <a:r>
              <a:rPr lang="fr-CA" dirty="0" smtClean="0">
                <a:solidFill>
                  <a:schemeClr val="tx1">
                    <a:lumMod val="50000"/>
                    <a:lumOff val="50000"/>
                  </a:schemeClr>
                </a:solidFill>
              </a:rPr>
              <a:t>Nommer les intervenants clés de l’organisation et faire approuver le choix par la direction :</a:t>
            </a:r>
          </a:p>
          <a:p>
            <a:pPr lvl="1"/>
            <a:r>
              <a:rPr lang="fr-CA" dirty="0" smtClean="0">
                <a:solidFill>
                  <a:schemeClr val="tx1">
                    <a:lumMod val="50000"/>
                    <a:lumOff val="50000"/>
                  </a:schemeClr>
                </a:solidFill>
              </a:rPr>
              <a:t>Sélectionner un maximum de 7 personnes;</a:t>
            </a:r>
          </a:p>
          <a:p>
            <a:pPr lvl="1"/>
            <a:r>
              <a:rPr lang="fr-CA" dirty="0" smtClean="0">
                <a:solidFill>
                  <a:schemeClr val="tx1">
                    <a:lumMod val="50000"/>
                    <a:lumOff val="50000"/>
                  </a:schemeClr>
                </a:solidFill>
              </a:rPr>
              <a:t>Habituellement,  on y inclut  le  président-directeur général ou le directeur général, les différents responsables des unités (opérations, GRH, ventes et marketing, finances, etc.);</a:t>
            </a:r>
          </a:p>
          <a:p>
            <a:pPr lvl="1"/>
            <a:r>
              <a:rPr lang="fr-CA" dirty="0" smtClean="0">
                <a:solidFill>
                  <a:schemeClr val="tx1">
                    <a:lumMod val="50000"/>
                    <a:lumOff val="50000"/>
                  </a:schemeClr>
                </a:solidFill>
              </a:rPr>
              <a:t>Peut inclure </a:t>
            </a:r>
            <a:r>
              <a:rPr lang="fr-CA" dirty="0">
                <a:solidFill>
                  <a:schemeClr val="tx1">
                    <a:lumMod val="50000"/>
                    <a:lumOff val="50000"/>
                  </a:schemeClr>
                </a:solidFill>
              </a:rPr>
              <a:t>t</a:t>
            </a:r>
            <a:r>
              <a:rPr lang="fr-CA" dirty="0" smtClean="0">
                <a:solidFill>
                  <a:schemeClr val="tx1">
                    <a:lumMod val="50000"/>
                    <a:lumOff val="50000"/>
                  </a:schemeClr>
                </a:solidFill>
              </a:rPr>
              <a:t>out autre membre de la direction jugé pertinent.</a:t>
            </a:r>
          </a:p>
          <a:p>
            <a:pPr marL="0" indent="0">
              <a:buNone/>
            </a:pPr>
            <a:endParaRPr lang="fr-CA" dirty="0" smtClean="0"/>
          </a:p>
          <a:p>
            <a:endParaRPr lang="fr-CA" dirty="0"/>
          </a:p>
          <a:p>
            <a:endParaRPr lang="fr-CA" dirty="0"/>
          </a:p>
        </p:txBody>
      </p:sp>
    </p:spTree>
    <p:extLst>
      <p:ext uri="{BB962C8B-B14F-4D97-AF65-F5344CB8AC3E}">
        <p14:creationId xmlns:p14="http://schemas.microsoft.com/office/powerpoint/2010/main" val="423856184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381000" y="214290"/>
            <a:ext cx="8334404" cy="796908"/>
          </a:xfrm>
        </p:spPr>
        <p:txBody>
          <a:bodyPr/>
          <a:lstStyle/>
          <a:p>
            <a:r>
              <a:rPr lang="fr-CA" dirty="0" smtClean="0"/>
              <a:t>Marche à suivre – Étape 1 (suite)</a:t>
            </a:r>
            <a:endParaRPr lang="fr-CA" dirty="0"/>
          </a:p>
        </p:txBody>
      </p:sp>
      <p:sp>
        <p:nvSpPr>
          <p:cNvPr id="3" name="Espace réservé du texte 2"/>
          <p:cNvSpPr>
            <a:spLocks noGrp="1"/>
          </p:cNvSpPr>
          <p:nvPr>
            <p:ph type="body" sz="quarter" idx="15"/>
            <p:custDataLst>
              <p:tags r:id="rId2"/>
            </p:custDataLst>
          </p:nvPr>
        </p:nvSpPr>
        <p:spPr>
          <a:xfrm>
            <a:off x="428625" y="1295400"/>
            <a:ext cx="8286750" cy="5257800"/>
          </a:xfrm>
        </p:spPr>
        <p:txBody>
          <a:bodyPr>
            <a:normAutofit/>
          </a:bodyPr>
          <a:lstStyle/>
          <a:p>
            <a:pPr marL="400050" indent="-400050">
              <a:buNone/>
            </a:pPr>
            <a:r>
              <a:rPr lang="fr-CA" sz="2400" dirty="0" smtClean="0">
                <a:solidFill>
                  <a:schemeClr val="tx1">
                    <a:lumMod val="50000"/>
                    <a:lumOff val="50000"/>
                  </a:schemeClr>
                </a:solidFill>
              </a:rPr>
              <a:t>2) Proposer une date.</a:t>
            </a:r>
          </a:p>
          <a:p>
            <a:pPr marL="400050" indent="-400050">
              <a:buNone/>
            </a:pPr>
            <a:r>
              <a:rPr lang="fr-CA" sz="2400" dirty="0" smtClean="0">
                <a:solidFill>
                  <a:schemeClr val="tx1">
                    <a:lumMod val="50000"/>
                    <a:lumOff val="50000"/>
                  </a:schemeClr>
                </a:solidFill>
              </a:rPr>
              <a:t>3) Demander à la direction de solliciter les intervenants clés sélectionnés pour participer à la rencontre (pour donner toute la légitimité à cette initiative). </a:t>
            </a:r>
          </a:p>
          <a:p>
            <a:pPr marL="400050" indent="-400050">
              <a:buNone/>
            </a:pPr>
            <a:r>
              <a:rPr lang="fr-CA" sz="2400" dirty="0">
                <a:solidFill>
                  <a:schemeClr val="tx1">
                    <a:lumMod val="50000"/>
                    <a:lumOff val="50000"/>
                  </a:schemeClr>
                </a:solidFill>
              </a:rPr>
              <a:t>4</a:t>
            </a:r>
            <a:r>
              <a:rPr lang="fr-CA" sz="2400" dirty="0" smtClean="0">
                <a:solidFill>
                  <a:schemeClr val="tx1">
                    <a:lumMod val="50000"/>
                    <a:lumOff val="50000"/>
                  </a:schemeClr>
                </a:solidFill>
              </a:rPr>
              <a:t>) Convoquer les participants à la rencontre. Faire parvenir l’ordre du jour et inviter les intervenants clés, par la même occasion, à télécharger le Guide BNQ 21000 pour en faire la lecture avant la rencontre.</a:t>
            </a:r>
          </a:p>
          <a:p>
            <a:pPr marL="400050" indent="-400050">
              <a:buNone/>
            </a:pPr>
            <a:r>
              <a:rPr lang="fr-CA" sz="2400" dirty="0" smtClean="0">
                <a:solidFill>
                  <a:schemeClr val="tx1">
                    <a:lumMod val="50000"/>
                    <a:lumOff val="50000"/>
                  </a:schemeClr>
                </a:solidFill>
              </a:rPr>
              <a:t>5) Préparer le matériel de présentation. </a:t>
            </a:r>
          </a:p>
          <a:p>
            <a:pPr marL="400050" indent="-400050">
              <a:buNone/>
            </a:pPr>
            <a:r>
              <a:rPr lang="fr-CA" sz="2400" dirty="0" smtClean="0">
                <a:solidFill>
                  <a:schemeClr val="tx1">
                    <a:lumMod val="50000"/>
                    <a:lumOff val="50000"/>
                  </a:schemeClr>
                </a:solidFill>
              </a:rPr>
              <a:t>6) Animer la rencontre.</a:t>
            </a:r>
            <a:endParaRPr lang="fr-CA" sz="2400" dirty="0">
              <a:solidFill>
                <a:schemeClr val="tx1">
                  <a:lumMod val="50000"/>
                  <a:lumOff val="50000"/>
                </a:schemeClr>
              </a:solidFill>
            </a:endParaRPr>
          </a:p>
        </p:txBody>
      </p:sp>
    </p:spTree>
    <p:extLst>
      <p:ext uri="{BB962C8B-B14F-4D97-AF65-F5344CB8AC3E}">
        <p14:creationId xmlns:p14="http://schemas.microsoft.com/office/powerpoint/2010/main" val="311758394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457200" y="214290"/>
            <a:ext cx="8534400" cy="796908"/>
          </a:xfrm>
        </p:spPr>
        <p:txBody>
          <a:bodyPr>
            <a:normAutofit/>
          </a:bodyPr>
          <a:lstStyle/>
          <a:p>
            <a:r>
              <a:rPr lang="fr-CA" dirty="0" smtClean="0"/>
              <a:t>Ordre du jour – Étape 1 (rencontre de 3 heures)</a:t>
            </a:r>
            <a:endParaRPr lang="fr-CA" dirty="0"/>
          </a:p>
        </p:txBody>
      </p:sp>
      <p:sp>
        <p:nvSpPr>
          <p:cNvPr id="3" name="Espace réservé du texte 2"/>
          <p:cNvSpPr>
            <a:spLocks noGrp="1"/>
          </p:cNvSpPr>
          <p:nvPr>
            <p:ph type="body" sz="quarter" idx="15"/>
            <p:custDataLst>
              <p:tags r:id="rId2"/>
            </p:custDataLst>
          </p:nvPr>
        </p:nvSpPr>
        <p:spPr>
          <a:xfrm>
            <a:off x="428624" y="1066800"/>
            <a:ext cx="8486776" cy="5638800"/>
          </a:xfrm>
        </p:spPr>
        <p:txBody>
          <a:bodyPr>
            <a:normAutofit fontScale="77500" lnSpcReduction="20000"/>
          </a:bodyPr>
          <a:lstStyle/>
          <a:p>
            <a:pPr marL="0" indent="0">
              <a:buNone/>
            </a:pPr>
            <a:r>
              <a:rPr lang="fr-CA" dirty="0" smtClean="0">
                <a:solidFill>
                  <a:schemeClr val="tx1">
                    <a:lumMod val="50000"/>
                    <a:lumOff val="50000"/>
                  </a:schemeClr>
                </a:solidFill>
              </a:rPr>
              <a:t>Transmettre les objectifs de la rencontre:</a:t>
            </a:r>
          </a:p>
          <a:p>
            <a:pPr>
              <a:lnSpc>
                <a:spcPct val="120000"/>
              </a:lnSpc>
              <a:buBlip>
                <a:blip r:embed="rId5"/>
              </a:buBlip>
            </a:pPr>
            <a:r>
              <a:rPr lang="fr-CA" dirty="0" smtClean="0">
                <a:solidFill>
                  <a:schemeClr val="tx1">
                    <a:lumMod val="50000"/>
                    <a:lumOff val="50000"/>
                  </a:schemeClr>
                </a:solidFill>
              </a:rPr>
              <a:t>Partager </a:t>
            </a:r>
            <a:r>
              <a:rPr lang="fr-CA" dirty="0">
                <a:solidFill>
                  <a:schemeClr val="tx1">
                    <a:lumMod val="50000"/>
                    <a:lumOff val="50000"/>
                  </a:schemeClr>
                </a:solidFill>
              </a:rPr>
              <a:t>les informations de la Méthode BNQ 21000 aux </a:t>
            </a:r>
            <a:r>
              <a:rPr lang="fr-CA" dirty="0" smtClean="0">
                <a:solidFill>
                  <a:schemeClr val="tx1">
                    <a:lumMod val="50000"/>
                    <a:lumOff val="50000"/>
                  </a:schemeClr>
                </a:solidFill>
              </a:rPr>
              <a:t>intervenants </a:t>
            </a:r>
            <a:r>
              <a:rPr lang="fr-CA" dirty="0">
                <a:solidFill>
                  <a:schemeClr val="tx1">
                    <a:lumMod val="50000"/>
                    <a:lumOff val="50000"/>
                  </a:schemeClr>
                </a:solidFill>
              </a:rPr>
              <a:t>clés de </a:t>
            </a:r>
            <a:r>
              <a:rPr lang="fr-CA" dirty="0" smtClean="0">
                <a:solidFill>
                  <a:schemeClr val="tx1">
                    <a:lumMod val="50000"/>
                    <a:lumOff val="50000"/>
                  </a:schemeClr>
                </a:solidFill>
              </a:rPr>
              <a:t>l’organisation;</a:t>
            </a:r>
            <a:endParaRPr lang="fr-CA" dirty="0">
              <a:solidFill>
                <a:schemeClr val="tx1">
                  <a:lumMod val="50000"/>
                  <a:lumOff val="50000"/>
                </a:schemeClr>
              </a:solidFill>
            </a:endParaRPr>
          </a:p>
          <a:p>
            <a:pPr>
              <a:lnSpc>
                <a:spcPct val="120000"/>
              </a:lnSpc>
              <a:buBlip>
                <a:blip r:embed="rId5"/>
              </a:buBlip>
            </a:pPr>
            <a:r>
              <a:rPr lang="fr-CA" dirty="0">
                <a:solidFill>
                  <a:schemeClr val="tx1">
                    <a:lumMod val="50000"/>
                    <a:lumOff val="50000"/>
                  </a:schemeClr>
                </a:solidFill>
              </a:rPr>
              <a:t>Faire </a:t>
            </a:r>
            <a:r>
              <a:rPr lang="fr-CA" dirty="0" smtClean="0">
                <a:solidFill>
                  <a:schemeClr val="tx1">
                    <a:lumMod val="50000"/>
                    <a:lumOff val="50000"/>
                  </a:schemeClr>
                </a:solidFill>
              </a:rPr>
              <a:t>un consensus </a:t>
            </a:r>
            <a:r>
              <a:rPr lang="fr-CA" dirty="0">
                <a:solidFill>
                  <a:schemeClr val="tx1">
                    <a:lumMod val="50000"/>
                    <a:lumOff val="50000"/>
                  </a:schemeClr>
                </a:solidFill>
              </a:rPr>
              <a:t>sur les objectifs visés par l’implantation de la </a:t>
            </a:r>
            <a:r>
              <a:rPr lang="fr-CA" dirty="0" smtClean="0">
                <a:solidFill>
                  <a:schemeClr val="tx1">
                    <a:lumMod val="50000"/>
                    <a:lumOff val="50000"/>
                  </a:schemeClr>
                </a:solidFill>
              </a:rPr>
              <a:t>Démarche </a:t>
            </a:r>
            <a:r>
              <a:rPr lang="fr-CA" dirty="0">
                <a:solidFill>
                  <a:schemeClr val="tx1">
                    <a:lumMod val="50000"/>
                    <a:lumOff val="50000"/>
                  </a:schemeClr>
                </a:solidFill>
              </a:rPr>
              <a:t>BNQ </a:t>
            </a:r>
            <a:r>
              <a:rPr lang="fr-CA" dirty="0" smtClean="0">
                <a:solidFill>
                  <a:schemeClr val="tx1">
                    <a:lumMod val="50000"/>
                    <a:lumOff val="50000"/>
                  </a:schemeClr>
                </a:solidFill>
              </a:rPr>
              <a:t>21000.</a:t>
            </a:r>
            <a:endParaRPr lang="fr-CA" dirty="0">
              <a:solidFill>
                <a:schemeClr val="tx1">
                  <a:lumMod val="50000"/>
                  <a:lumOff val="50000"/>
                </a:schemeClr>
              </a:solidFill>
            </a:endParaRPr>
          </a:p>
          <a:p>
            <a:pPr marL="0" indent="0">
              <a:lnSpc>
                <a:spcPct val="120000"/>
              </a:lnSpc>
              <a:buNone/>
            </a:pPr>
            <a:r>
              <a:rPr lang="fr-CA" dirty="0" smtClean="0">
                <a:solidFill>
                  <a:schemeClr val="tx1">
                    <a:lumMod val="50000"/>
                    <a:lumOff val="50000"/>
                  </a:schemeClr>
                </a:solidFill>
              </a:rPr>
              <a:t>1.1	Présenter </a:t>
            </a:r>
            <a:r>
              <a:rPr lang="fr-CA" dirty="0">
                <a:solidFill>
                  <a:schemeClr val="tx1">
                    <a:lumMod val="50000"/>
                    <a:lumOff val="50000"/>
                  </a:schemeClr>
                </a:solidFill>
              </a:rPr>
              <a:t>la </a:t>
            </a:r>
            <a:r>
              <a:rPr lang="fr-CA" dirty="0" smtClean="0">
                <a:solidFill>
                  <a:schemeClr val="tx1">
                    <a:lumMod val="50000"/>
                    <a:lumOff val="50000"/>
                  </a:schemeClr>
                </a:solidFill>
              </a:rPr>
              <a:t>Méthode BNQ 21000 </a:t>
            </a:r>
            <a:r>
              <a:rPr lang="fr-CA" dirty="0">
                <a:solidFill>
                  <a:schemeClr val="tx1">
                    <a:lumMod val="50000"/>
                    <a:lumOff val="50000"/>
                  </a:schemeClr>
                </a:solidFill>
              </a:rPr>
              <a:t>(30 </a:t>
            </a:r>
            <a:r>
              <a:rPr lang="fr-CA" dirty="0" smtClean="0">
                <a:solidFill>
                  <a:schemeClr val="tx1">
                    <a:lumMod val="50000"/>
                    <a:lumOff val="50000"/>
                  </a:schemeClr>
                </a:solidFill>
              </a:rPr>
              <a:t>min)</a:t>
            </a:r>
          </a:p>
          <a:p>
            <a:pPr marL="914400" indent="-914400">
              <a:lnSpc>
                <a:spcPct val="120000"/>
              </a:lnSpc>
              <a:buNone/>
            </a:pPr>
            <a:r>
              <a:rPr lang="fr-CA" dirty="0" smtClean="0">
                <a:solidFill>
                  <a:schemeClr val="tx1">
                    <a:lumMod val="50000"/>
                    <a:lumOff val="50000"/>
                  </a:schemeClr>
                </a:solidFill>
              </a:rPr>
              <a:t>1.2	Réaliser l’exercice de la grille d’autoévaluation (80 min)</a:t>
            </a:r>
          </a:p>
          <a:p>
            <a:pPr marL="0" indent="0">
              <a:lnSpc>
                <a:spcPct val="120000"/>
              </a:lnSpc>
              <a:buNone/>
            </a:pPr>
            <a:r>
              <a:rPr lang="fr-CA" dirty="0" smtClean="0">
                <a:solidFill>
                  <a:schemeClr val="tx1">
                    <a:lumMod val="50000"/>
                    <a:lumOff val="50000"/>
                  </a:schemeClr>
                </a:solidFill>
              </a:rPr>
              <a:t>1.3	Identifier votre périmètre interne (10 min)</a:t>
            </a:r>
          </a:p>
          <a:p>
            <a:pPr marL="0" indent="0">
              <a:lnSpc>
                <a:spcPct val="120000"/>
              </a:lnSpc>
              <a:buNone/>
            </a:pPr>
            <a:r>
              <a:rPr lang="fr-CA" dirty="0" smtClean="0">
                <a:solidFill>
                  <a:schemeClr val="tx1">
                    <a:lumMod val="50000"/>
                    <a:lumOff val="50000"/>
                  </a:schemeClr>
                </a:solidFill>
              </a:rPr>
              <a:t>1.4 	Sélectionner vos principales parties prenantes (30 min)</a:t>
            </a:r>
          </a:p>
          <a:p>
            <a:pPr marL="914400" indent="-914400">
              <a:lnSpc>
                <a:spcPct val="120000"/>
              </a:lnSpc>
              <a:buNone/>
            </a:pPr>
            <a:r>
              <a:rPr lang="fr-CA" dirty="0" smtClean="0">
                <a:solidFill>
                  <a:schemeClr val="tx1">
                    <a:lumMod val="50000"/>
                    <a:lumOff val="50000"/>
                  </a:schemeClr>
                </a:solidFill>
              </a:rPr>
              <a:t>1.5	Confirmer l’engagement et déterminer les éléments à intégrer dans la communication (20 min)</a:t>
            </a:r>
          </a:p>
          <a:p>
            <a:pPr marL="0" indent="0">
              <a:lnSpc>
                <a:spcPct val="120000"/>
              </a:lnSpc>
              <a:buNone/>
            </a:pPr>
            <a:r>
              <a:rPr lang="fr-CA" dirty="0" smtClean="0">
                <a:solidFill>
                  <a:schemeClr val="tx1">
                    <a:lumMod val="50000"/>
                    <a:lumOff val="50000"/>
                  </a:schemeClr>
                </a:solidFill>
              </a:rPr>
              <a:t>1.6	Communiquer les prochaines étapes (10 min)</a:t>
            </a:r>
            <a:endParaRPr lang="fr-CA" dirty="0">
              <a:solidFill>
                <a:schemeClr val="tx1">
                  <a:lumMod val="50000"/>
                  <a:lumOff val="50000"/>
                </a:schemeClr>
              </a:solidFill>
            </a:endParaRPr>
          </a:p>
        </p:txBody>
      </p:sp>
    </p:spTree>
    <p:extLst>
      <p:ext uri="{BB962C8B-B14F-4D97-AF65-F5344CB8AC3E}">
        <p14:creationId xmlns:p14="http://schemas.microsoft.com/office/powerpoint/2010/main" val="172621656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457200" y="214290"/>
            <a:ext cx="8258204" cy="796908"/>
          </a:xfrm>
        </p:spPr>
        <p:txBody>
          <a:bodyPr>
            <a:normAutofit/>
          </a:bodyPr>
          <a:lstStyle/>
          <a:p>
            <a:r>
              <a:rPr lang="fr-CA" sz="3200" dirty="0" smtClean="0"/>
              <a:t>Étape 2 : Consulter vos parties prenantes</a:t>
            </a:r>
            <a:endParaRPr lang="fr-CA" sz="3200" dirty="0"/>
          </a:p>
        </p:txBody>
      </p:sp>
      <p:pic>
        <p:nvPicPr>
          <p:cNvPr id="5" name="Picture 11" descr="C:\Users\CraigF\AppData\Local\Microsoft\Windows\Temporary Internet Files\Content.IE5\NZQ05CAH\MC900349175[1].wmf"/>
          <p:cNvPicPr>
            <a:picLocks noChangeAspect="1" noChangeArrowheads="1"/>
          </p:cNvPicPr>
          <p:nvPr>
            <p:custDataLst>
              <p:tags r:id="rId2"/>
            </p:custDataLst>
          </p:nvPr>
        </p:nvPicPr>
        <p:blipFill>
          <a:blip r:embed="rId6" cstate="print">
            <a:extLst>
              <a:ext uri="{28A0092B-C50C-407E-A947-70E740481C1C}">
                <a14:useLocalDpi xmlns:a14="http://schemas.microsoft.com/office/drawing/2010/main" val="0"/>
              </a:ext>
            </a:extLst>
          </a:blip>
          <a:srcRect/>
          <a:stretch>
            <a:fillRect/>
          </a:stretch>
        </p:blipFill>
        <p:spPr bwMode="auto">
          <a:xfrm>
            <a:off x="485775" y="5501516"/>
            <a:ext cx="1647825" cy="1023109"/>
          </a:xfrm>
          <a:prstGeom prst="rect">
            <a:avLst/>
          </a:prstGeom>
          <a:noFill/>
          <a:extLst>
            <a:ext uri="{909E8E84-426E-40DD-AFC4-6F175D3DCCD1}">
              <a14:hiddenFill xmlns:a14="http://schemas.microsoft.com/office/drawing/2010/main">
                <a:solidFill>
                  <a:srgbClr val="FFFFFF"/>
                </a:solidFill>
              </a14:hiddenFill>
            </a:ext>
          </a:extLst>
        </p:spPr>
      </p:pic>
      <p:sp>
        <p:nvSpPr>
          <p:cNvPr id="4" name="ZoneTexte 3"/>
          <p:cNvSpPr txBox="1"/>
          <p:nvPr>
            <p:custDataLst>
              <p:tags r:id="rId3"/>
            </p:custDataLst>
          </p:nvPr>
        </p:nvSpPr>
        <p:spPr>
          <a:xfrm>
            <a:off x="896391" y="5673649"/>
            <a:ext cx="1008609" cy="646331"/>
          </a:xfrm>
          <a:prstGeom prst="rect">
            <a:avLst/>
          </a:prstGeom>
          <a:noFill/>
        </p:spPr>
        <p:txBody>
          <a:bodyPr wrap="none" rtlCol="0">
            <a:spAutoFit/>
          </a:bodyPr>
          <a:lstStyle/>
          <a:p>
            <a:pPr algn="ctr"/>
            <a:r>
              <a:rPr lang="fr-CA" b="1" dirty="0" smtClean="0">
                <a:solidFill>
                  <a:schemeClr val="tx1">
                    <a:lumMod val="50000"/>
                    <a:lumOff val="50000"/>
                  </a:schemeClr>
                </a:solidFill>
              </a:rPr>
              <a:t>2</a:t>
            </a:r>
            <a:r>
              <a:rPr lang="fr-CA" b="1" baseline="30000" dirty="0" smtClean="0">
                <a:solidFill>
                  <a:schemeClr val="tx1">
                    <a:lumMod val="50000"/>
                    <a:lumOff val="50000"/>
                  </a:schemeClr>
                </a:solidFill>
              </a:rPr>
              <a:t>e</a:t>
            </a:r>
            <a:r>
              <a:rPr lang="fr-CA" b="1" dirty="0" smtClean="0">
                <a:solidFill>
                  <a:schemeClr val="tx1">
                    <a:lumMod val="50000"/>
                    <a:lumOff val="50000"/>
                  </a:schemeClr>
                </a:solidFill>
              </a:rPr>
              <a:t> et 3</a:t>
            </a:r>
            <a:r>
              <a:rPr lang="fr-CA" b="1" baseline="30000" dirty="0" smtClean="0">
                <a:solidFill>
                  <a:schemeClr val="tx1">
                    <a:lumMod val="50000"/>
                    <a:lumOff val="50000"/>
                  </a:schemeClr>
                </a:solidFill>
              </a:rPr>
              <a:t>e</a:t>
            </a:r>
            <a:r>
              <a:rPr lang="fr-CA" b="1" dirty="0" smtClean="0">
                <a:solidFill>
                  <a:schemeClr val="tx1">
                    <a:lumMod val="50000"/>
                    <a:lumOff val="50000"/>
                  </a:schemeClr>
                </a:solidFill>
              </a:rPr>
              <a:t> </a:t>
            </a:r>
          </a:p>
          <a:p>
            <a:pPr algn="ctr"/>
            <a:r>
              <a:rPr lang="fr-CA" b="1" dirty="0" smtClean="0">
                <a:solidFill>
                  <a:schemeClr val="tx1">
                    <a:lumMod val="50000"/>
                    <a:lumOff val="50000"/>
                  </a:schemeClr>
                </a:solidFill>
              </a:rPr>
              <a:t>mois</a:t>
            </a:r>
            <a:endParaRPr lang="fr-CA" b="1" dirty="0">
              <a:solidFill>
                <a:schemeClr val="tx1">
                  <a:lumMod val="50000"/>
                  <a:lumOff val="50000"/>
                </a:schemeClr>
              </a:solidFill>
            </a:endParaRPr>
          </a:p>
        </p:txBody>
      </p:sp>
      <p:pic>
        <p:nvPicPr>
          <p:cNvPr id="7"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95600" y="1398057"/>
            <a:ext cx="5791200" cy="4297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3966" y="1169194"/>
            <a:ext cx="1728544" cy="1271588"/>
          </a:xfrm>
          <a:prstGeom prst="rect">
            <a:avLst/>
          </a:prstGeom>
          <a:noFill/>
          <a:ln>
            <a:noFill/>
          </a:ln>
          <a:effectLst/>
          <a:extLst/>
        </p:spPr>
      </p:pic>
    </p:spTree>
    <p:extLst>
      <p:ext uri="{BB962C8B-B14F-4D97-AF65-F5344CB8AC3E}">
        <p14:creationId xmlns:p14="http://schemas.microsoft.com/office/powerpoint/2010/main" val="127449565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p:txBody>
          <a:bodyPr/>
          <a:lstStyle/>
          <a:p>
            <a:r>
              <a:rPr lang="fr-CA" dirty="0" smtClean="0"/>
              <a:t>Marche à suivre – étape 2</a:t>
            </a:r>
            <a:endParaRPr lang="fr-CA" dirty="0"/>
          </a:p>
        </p:txBody>
      </p:sp>
      <p:sp>
        <p:nvSpPr>
          <p:cNvPr id="3" name="Espace réservé du texte 2"/>
          <p:cNvSpPr>
            <a:spLocks noGrp="1"/>
          </p:cNvSpPr>
          <p:nvPr>
            <p:ph type="body" sz="quarter" idx="15"/>
            <p:custDataLst>
              <p:tags r:id="rId2"/>
            </p:custDataLst>
          </p:nvPr>
        </p:nvSpPr>
        <p:spPr>
          <a:xfrm>
            <a:off x="428625" y="1143000"/>
            <a:ext cx="8286750" cy="5257800"/>
          </a:xfrm>
        </p:spPr>
        <p:txBody>
          <a:bodyPr>
            <a:normAutofit fontScale="85000" lnSpcReduction="10000"/>
          </a:bodyPr>
          <a:lstStyle/>
          <a:p>
            <a:pPr marL="0" indent="0">
              <a:buNone/>
            </a:pPr>
            <a:r>
              <a:rPr lang="fr-CA" dirty="0" smtClean="0">
                <a:solidFill>
                  <a:schemeClr val="tx1">
                    <a:lumMod val="50000"/>
                    <a:lumOff val="50000"/>
                  </a:schemeClr>
                </a:solidFill>
              </a:rPr>
              <a:t>Cette étape consiste à réaliser la collecte de renseignements dans le cadre du diagnostic auprès de vos parties prenantes. Le responsable BNQ 21000 devra :</a:t>
            </a:r>
          </a:p>
          <a:p>
            <a:pPr marL="914400" indent="-647700">
              <a:buNone/>
            </a:pPr>
            <a:r>
              <a:rPr lang="fr-CA" dirty="0" smtClean="0">
                <a:solidFill>
                  <a:schemeClr val="tx1">
                    <a:lumMod val="50000"/>
                    <a:lumOff val="50000"/>
                  </a:schemeClr>
                </a:solidFill>
              </a:rPr>
              <a:t>2.1	</a:t>
            </a:r>
            <a:r>
              <a:rPr lang="fr-CA" dirty="0">
                <a:solidFill>
                  <a:schemeClr val="tx1">
                    <a:lumMod val="50000"/>
                    <a:lumOff val="50000"/>
                  </a:schemeClr>
                </a:solidFill>
              </a:rPr>
              <a:t>D</a:t>
            </a:r>
            <a:r>
              <a:rPr lang="fr-CA" dirty="0" smtClean="0">
                <a:solidFill>
                  <a:schemeClr val="tx1">
                    <a:lumMod val="50000"/>
                    <a:lumOff val="50000"/>
                  </a:schemeClr>
                </a:solidFill>
              </a:rPr>
              <a:t>éterminer les catégories de parties prenantes et le nom des parties prenantes qui seront consultées;</a:t>
            </a:r>
          </a:p>
          <a:p>
            <a:pPr marL="914400" indent="-647700">
              <a:buNone/>
            </a:pPr>
            <a:r>
              <a:rPr lang="fr-CA" dirty="0" smtClean="0">
                <a:solidFill>
                  <a:schemeClr val="tx1">
                    <a:lumMod val="50000"/>
                    <a:lumOff val="50000"/>
                  </a:schemeClr>
                </a:solidFill>
              </a:rPr>
              <a:t>2.2	Réaliser la consultation à l’aide des questionnaires en format papier ou en format Web.</a:t>
            </a:r>
          </a:p>
          <a:p>
            <a:pPr>
              <a:buBlip>
                <a:blip r:embed="rId5"/>
              </a:buBlip>
            </a:pPr>
            <a:r>
              <a:rPr lang="fr-CA" spc="-10" dirty="0" smtClean="0">
                <a:solidFill>
                  <a:schemeClr val="tx1">
                    <a:lumMod val="50000"/>
                    <a:lumOff val="50000"/>
                  </a:schemeClr>
                </a:solidFill>
              </a:rPr>
              <a:t>L’exercice de consultation peut durer de 2 à 3 semaines.</a:t>
            </a:r>
          </a:p>
          <a:p>
            <a:pPr>
              <a:buBlip>
                <a:blip r:embed="rId5"/>
              </a:buBlip>
            </a:pPr>
            <a:r>
              <a:rPr lang="fr-CA" dirty="0" smtClean="0">
                <a:solidFill>
                  <a:schemeClr val="tx1">
                    <a:lumMod val="50000"/>
                    <a:lumOff val="50000"/>
                  </a:schemeClr>
                </a:solidFill>
              </a:rPr>
              <a:t>Il faut prévoir suffisamment de temps pour assurer la logistique de la consultation.</a:t>
            </a:r>
          </a:p>
          <a:p>
            <a:pPr marL="0" indent="0">
              <a:buNone/>
            </a:pPr>
            <a:endParaRPr lang="fr-CA" dirty="0">
              <a:solidFill>
                <a:schemeClr val="tx1">
                  <a:lumMod val="50000"/>
                  <a:lumOff val="50000"/>
                </a:schemeClr>
              </a:solidFill>
            </a:endParaRPr>
          </a:p>
        </p:txBody>
      </p:sp>
    </p:spTree>
    <p:extLst>
      <p:ext uri="{BB962C8B-B14F-4D97-AF65-F5344CB8AC3E}">
        <p14:creationId xmlns:p14="http://schemas.microsoft.com/office/powerpoint/2010/main" val="6916337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381000" y="214290"/>
            <a:ext cx="8610600" cy="796908"/>
          </a:xfrm>
        </p:spPr>
        <p:txBody>
          <a:bodyPr>
            <a:noAutofit/>
          </a:bodyPr>
          <a:lstStyle/>
          <a:p>
            <a:r>
              <a:rPr lang="fr-CA" sz="3200" dirty="0"/>
              <a:t>Étape </a:t>
            </a:r>
            <a:r>
              <a:rPr lang="fr-CA" sz="3200" dirty="0" smtClean="0"/>
              <a:t>3 : </a:t>
            </a:r>
            <a:r>
              <a:rPr lang="fr-CA" sz="3200" dirty="0"/>
              <a:t>Constater votre situation présente</a:t>
            </a:r>
          </a:p>
        </p:txBody>
      </p:sp>
      <p:pic>
        <p:nvPicPr>
          <p:cNvPr id="5" name="Picture 11" descr="C:\Users\CraigF\AppData\Local\Microsoft\Windows\Temporary Internet Files\Content.IE5\NZQ05CAH\MC900349175[1].wmf"/>
          <p:cNvPicPr>
            <a:picLocks noChangeAspect="1" noChangeArrowheads="1"/>
          </p:cNvPicPr>
          <p:nvPr>
            <p:custDataLst>
              <p:tags r:id="rId2"/>
            </p:custDataLst>
          </p:nvPr>
        </p:nvPicPr>
        <p:blipFill>
          <a:blip r:embed="rId6" cstate="print">
            <a:extLst>
              <a:ext uri="{28A0092B-C50C-407E-A947-70E740481C1C}">
                <a14:useLocalDpi xmlns:a14="http://schemas.microsoft.com/office/drawing/2010/main" val="0"/>
              </a:ext>
            </a:extLst>
          </a:blip>
          <a:srcRect/>
          <a:stretch>
            <a:fillRect/>
          </a:stretch>
        </p:blipFill>
        <p:spPr bwMode="auto">
          <a:xfrm>
            <a:off x="485775" y="5501516"/>
            <a:ext cx="1647825" cy="1023109"/>
          </a:xfrm>
          <a:prstGeom prst="rect">
            <a:avLst/>
          </a:prstGeom>
          <a:noFill/>
          <a:extLst>
            <a:ext uri="{909E8E84-426E-40DD-AFC4-6F175D3DCCD1}">
              <a14:hiddenFill xmlns:a14="http://schemas.microsoft.com/office/drawing/2010/main">
                <a:solidFill>
                  <a:srgbClr val="FFFFFF"/>
                </a:solidFill>
              </a14:hiddenFill>
            </a:ext>
          </a:extLst>
        </p:spPr>
      </p:pic>
      <p:sp>
        <p:nvSpPr>
          <p:cNvPr id="4" name="ZoneTexte 3"/>
          <p:cNvSpPr txBox="1"/>
          <p:nvPr>
            <p:custDataLst>
              <p:tags r:id="rId3"/>
            </p:custDataLst>
          </p:nvPr>
        </p:nvSpPr>
        <p:spPr>
          <a:xfrm>
            <a:off x="809389" y="5826436"/>
            <a:ext cx="1000595" cy="369332"/>
          </a:xfrm>
          <a:prstGeom prst="rect">
            <a:avLst/>
          </a:prstGeom>
          <a:noFill/>
        </p:spPr>
        <p:txBody>
          <a:bodyPr wrap="none" rtlCol="0">
            <a:spAutoFit/>
          </a:bodyPr>
          <a:lstStyle/>
          <a:p>
            <a:r>
              <a:rPr lang="fr-CA" b="1" dirty="0" smtClean="0">
                <a:solidFill>
                  <a:schemeClr val="tx1">
                    <a:lumMod val="50000"/>
                    <a:lumOff val="50000"/>
                  </a:schemeClr>
                </a:solidFill>
              </a:rPr>
              <a:t>4</a:t>
            </a:r>
            <a:r>
              <a:rPr lang="fr-CA" b="1" baseline="30000" dirty="0" smtClean="0">
                <a:solidFill>
                  <a:schemeClr val="tx1">
                    <a:lumMod val="50000"/>
                    <a:lumOff val="50000"/>
                  </a:schemeClr>
                </a:solidFill>
              </a:rPr>
              <a:t>e</a:t>
            </a:r>
            <a:r>
              <a:rPr lang="fr-CA" b="1" dirty="0" smtClean="0">
                <a:solidFill>
                  <a:schemeClr val="tx1">
                    <a:lumMod val="50000"/>
                    <a:lumOff val="50000"/>
                  </a:schemeClr>
                </a:solidFill>
              </a:rPr>
              <a:t> mois</a:t>
            </a:r>
            <a:endParaRPr lang="fr-CA" b="1" dirty="0">
              <a:solidFill>
                <a:schemeClr val="tx1">
                  <a:lumMod val="50000"/>
                  <a:lumOff val="50000"/>
                </a:schemeClr>
              </a:solidFill>
            </a:endParaRPr>
          </a:p>
        </p:txBody>
      </p:sp>
      <p:pic>
        <p:nvPicPr>
          <p:cNvPr id="7"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71800" y="1114425"/>
            <a:ext cx="5507037" cy="4627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9446" y="1161035"/>
            <a:ext cx="1798583" cy="1313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3809459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457200" y="214290"/>
            <a:ext cx="8258204" cy="796908"/>
          </a:xfrm>
        </p:spPr>
        <p:txBody>
          <a:bodyPr/>
          <a:lstStyle/>
          <a:p>
            <a:r>
              <a:rPr lang="fr-CA" dirty="0" smtClean="0"/>
              <a:t>Marche à suivre – étape 3</a:t>
            </a:r>
            <a:endParaRPr lang="fr-CA" dirty="0"/>
          </a:p>
        </p:txBody>
      </p:sp>
      <p:sp>
        <p:nvSpPr>
          <p:cNvPr id="3" name="Espace réservé du texte 2"/>
          <p:cNvSpPr>
            <a:spLocks noGrp="1"/>
          </p:cNvSpPr>
          <p:nvPr>
            <p:ph type="body" sz="quarter" idx="15"/>
            <p:custDataLst>
              <p:tags r:id="rId2"/>
            </p:custDataLst>
          </p:nvPr>
        </p:nvSpPr>
        <p:spPr>
          <a:xfrm>
            <a:off x="428624" y="1066800"/>
            <a:ext cx="8486775" cy="5334000"/>
          </a:xfrm>
        </p:spPr>
        <p:txBody>
          <a:bodyPr>
            <a:normAutofit fontScale="85000" lnSpcReduction="10000"/>
          </a:bodyPr>
          <a:lstStyle/>
          <a:p>
            <a:pPr marL="0" indent="0">
              <a:buNone/>
            </a:pPr>
            <a:r>
              <a:rPr lang="fr-CA" dirty="0" smtClean="0">
                <a:solidFill>
                  <a:schemeClr val="tx1">
                    <a:lumMod val="50000"/>
                    <a:lumOff val="50000"/>
                  </a:schemeClr>
                </a:solidFill>
              </a:rPr>
              <a:t>Cette étape consiste à analyser les données recueillies à l’aide des sondages, à en faire l’analyse et à rédiger le rapport.  </a:t>
            </a:r>
            <a:endParaRPr lang="fr-CA" dirty="0">
              <a:solidFill>
                <a:schemeClr val="tx1">
                  <a:lumMod val="50000"/>
                  <a:lumOff val="50000"/>
                </a:schemeClr>
              </a:solidFill>
            </a:endParaRPr>
          </a:p>
          <a:p>
            <a:pPr marL="266700" indent="0">
              <a:buNone/>
            </a:pPr>
            <a:r>
              <a:rPr lang="fr-CA" dirty="0" smtClean="0">
                <a:solidFill>
                  <a:schemeClr val="tx1">
                    <a:lumMod val="50000"/>
                    <a:lumOff val="50000"/>
                  </a:schemeClr>
                </a:solidFill>
              </a:rPr>
              <a:t>3.1	Analyser les données</a:t>
            </a:r>
          </a:p>
          <a:p>
            <a:pPr marL="266700" indent="0">
              <a:buNone/>
            </a:pPr>
            <a:r>
              <a:rPr lang="fr-CA" dirty="0" smtClean="0">
                <a:solidFill>
                  <a:schemeClr val="tx1">
                    <a:lumMod val="50000"/>
                    <a:lumOff val="50000"/>
                  </a:schemeClr>
                </a:solidFill>
              </a:rPr>
              <a:t>3.2</a:t>
            </a:r>
            <a:r>
              <a:rPr lang="fr-CA" dirty="0">
                <a:solidFill>
                  <a:schemeClr val="tx1">
                    <a:lumMod val="50000"/>
                    <a:lumOff val="50000"/>
                  </a:schemeClr>
                </a:solidFill>
              </a:rPr>
              <a:t>	</a:t>
            </a:r>
            <a:r>
              <a:rPr lang="fr-CA" dirty="0" smtClean="0">
                <a:solidFill>
                  <a:schemeClr val="tx1">
                    <a:lumMod val="50000"/>
                    <a:lumOff val="50000"/>
                  </a:schemeClr>
                </a:solidFill>
              </a:rPr>
              <a:t>Réaliser une étude comparative </a:t>
            </a:r>
          </a:p>
          <a:p>
            <a:pPr marL="266700" indent="0">
              <a:buNone/>
            </a:pPr>
            <a:r>
              <a:rPr lang="fr-CA" dirty="0" smtClean="0">
                <a:solidFill>
                  <a:schemeClr val="tx1">
                    <a:lumMod val="50000"/>
                    <a:lumOff val="50000"/>
                  </a:schemeClr>
                </a:solidFill>
              </a:rPr>
              <a:t>3.3	Élaborer le rapport d’analyse </a:t>
            </a:r>
          </a:p>
          <a:p>
            <a:pPr>
              <a:buBlip>
                <a:blip r:embed="rId5"/>
              </a:buBlip>
            </a:pPr>
            <a:r>
              <a:rPr lang="fr-CA" dirty="0" smtClean="0">
                <a:solidFill>
                  <a:schemeClr val="tx1">
                    <a:lumMod val="50000"/>
                    <a:lumOff val="50000"/>
                  </a:schemeClr>
                </a:solidFill>
              </a:rPr>
              <a:t>L’élaboration du rapport requiert des notions de base concernant Excel pour réaliser des tableaux statistiques.</a:t>
            </a:r>
          </a:p>
          <a:p>
            <a:pPr>
              <a:buBlip>
                <a:blip r:embed="rId5"/>
              </a:buBlip>
            </a:pPr>
            <a:r>
              <a:rPr lang="fr-CA" dirty="0" smtClean="0">
                <a:solidFill>
                  <a:schemeClr val="tx1">
                    <a:lumMod val="50000"/>
                    <a:lumOff val="50000"/>
                  </a:schemeClr>
                </a:solidFill>
              </a:rPr>
              <a:t>Utiliser d’abord le modèle de rapport BNQ 21000 et faire ensuite le rapport BNQ 21000 (simplifié) pour la présentation.</a:t>
            </a:r>
          </a:p>
          <a:p>
            <a:pPr marL="0" indent="0">
              <a:buNone/>
            </a:pPr>
            <a:endParaRPr lang="fr-CA" dirty="0" smtClean="0"/>
          </a:p>
          <a:p>
            <a:pPr marL="0" indent="0">
              <a:buNone/>
            </a:pPr>
            <a:endParaRPr lang="fr-CA" dirty="0"/>
          </a:p>
        </p:txBody>
      </p:sp>
    </p:spTree>
    <p:extLst>
      <p:ext uri="{BB962C8B-B14F-4D97-AF65-F5344CB8AC3E}">
        <p14:creationId xmlns:p14="http://schemas.microsoft.com/office/powerpoint/2010/main" val="11402621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381000" y="152400"/>
            <a:ext cx="7786742" cy="796908"/>
          </a:xfrm>
        </p:spPr>
        <p:txBody>
          <a:bodyPr/>
          <a:lstStyle/>
          <a:p>
            <a:r>
              <a:rPr lang="fr-CA" sz="3200" dirty="0" smtClean="0"/>
              <a:t>Le rôle du responsable BNQ 21000</a:t>
            </a:r>
            <a:endParaRPr lang="fr-CA" sz="3200" dirty="0"/>
          </a:p>
        </p:txBody>
      </p:sp>
      <p:sp>
        <p:nvSpPr>
          <p:cNvPr id="3" name="Espace réservé du texte 2"/>
          <p:cNvSpPr>
            <a:spLocks noGrp="1"/>
          </p:cNvSpPr>
          <p:nvPr>
            <p:ph type="body" sz="quarter" idx="15"/>
            <p:custDataLst>
              <p:tags r:id="rId2"/>
            </p:custDataLst>
          </p:nvPr>
        </p:nvSpPr>
        <p:spPr>
          <a:xfrm>
            <a:off x="533400" y="1600200"/>
            <a:ext cx="8286750" cy="3733800"/>
          </a:xfrm>
        </p:spPr>
        <p:txBody>
          <a:bodyPr>
            <a:normAutofit fontScale="85000" lnSpcReduction="10000"/>
          </a:bodyPr>
          <a:lstStyle/>
          <a:p>
            <a:r>
              <a:rPr lang="fr-CA" dirty="0" smtClean="0">
                <a:solidFill>
                  <a:schemeClr val="tx1">
                    <a:lumMod val="50000"/>
                    <a:lumOff val="50000"/>
                  </a:schemeClr>
                </a:solidFill>
              </a:rPr>
              <a:t>Préparer l’implantation de la Démarche BNQ 21000.</a:t>
            </a:r>
          </a:p>
          <a:p>
            <a:r>
              <a:rPr lang="fr-CA" dirty="0" smtClean="0">
                <a:solidFill>
                  <a:schemeClr val="tx1">
                    <a:lumMod val="50000"/>
                    <a:lumOff val="50000"/>
                  </a:schemeClr>
                </a:solidFill>
              </a:rPr>
              <a:t>Assurer la coordination de chacune des étapes et des activités s’y associant. </a:t>
            </a:r>
          </a:p>
          <a:p>
            <a:r>
              <a:rPr lang="fr-CA" dirty="0" smtClean="0">
                <a:solidFill>
                  <a:schemeClr val="tx1">
                    <a:lumMod val="50000"/>
                    <a:lumOff val="50000"/>
                  </a:schemeClr>
                </a:solidFill>
              </a:rPr>
              <a:t>Présenter l’avancement </a:t>
            </a:r>
            <a:r>
              <a:rPr lang="fr-CA" dirty="0">
                <a:solidFill>
                  <a:schemeClr val="tx1">
                    <a:lumMod val="50000"/>
                    <a:lumOff val="50000"/>
                  </a:schemeClr>
                </a:solidFill>
              </a:rPr>
              <a:t>des travaux </a:t>
            </a:r>
            <a:r>
              <a:rPr lang="fr-CA" dirty="0" smtClean="0">
                <a:solidFill>
                  <a:schemeClr val="tx1">
                    <a:lumMod val="50000"/>
                    <a:lumOff val="50000"/>
                  </a:schemeClr>
                </a:solidFill>
              </a:rPr>
              <a:t>à la haute direction. </a:t>
            </a:r>
          </a:p>
          <a:p>
            <a:r>
              <a:rPr lang="fr-CA" dirty="0" smtClean="0">
                <a:solidFill>
                  <a:schemeClr val="tx1">
                    <a:lumMod val="50000"/>
                    <a:lumOff val="50000"/>
                  </a:schemeClr>
                </a:solidFill>
              </a:rPr>
              <a:t>Porter et promouvoir la Démarche BNQ 21000 au sein de l’organisation.</a:t>
            </a:r>
          </a:p>
          <a:p>
            <a:endParaRPr lang="fr-CA" dirty="0"/>
          </a:p>
        </p:txBody>
      </p:sp>
    </p:spTree>
    <p:extLst>
      <p:ext uri="{BB962C8B-B14F-4D97-AF65-F5344CB8AC3E}">
        <p14:creationId xmlns:p14="http://schemas.microsoft.com/office/powerpoint/2010/main" val="380984089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457200" y="214290"/>
            <a:ext cx="8534400" cy="796908"/>
          </a:xfrm>
        </p:spPr>
        <p:txBody>
          <a:bodyPr>
            <a:noAutofit/>
          </a:bodyPr>
          <a:lstStyle/>
          <a:p>
            <a:r>
              <a:rPr lang="fr-CA" sz="3200" dirty="0"/>
              <a:t>Étape 4: Identifier vos enjeux</a:t>
            </a:r>
          </a:p>
        </p:txBody>
      </p:sp>
      <p:pic>
        <p:nvPicPr>
          <p:cNvPr id="6" name="Picture 11" descr="C:\Users\CraigF\AppData\Local\Microsoft\Windows\Temporary Internet Files\Content.IE5\NZQ05CAH\MC900349175[1].wmf"/>
          <p:cNvPicPr>
            <a:picLocks noChangeAspect="1" noChangeArrowheads="1"/>
          </p:cNvPicPr>
          <p:nvPr>
            <p:custDataLst>
              <p:tags r:id="rId2"/>
            </p:custDataLst>
          </p:nvPr>
        </p:nvPicPr>
        <p:blipFill>
          <a:blip r:embed="rId6" cstate="print">
            <a:extLst>
              <a:ext uri="{28A0092B-C50C-407E-A947-70E740481C1C}">
                <a14:useLocalDpi xmlns:a14="http://schemas.microsoft.com/office/drawing/2010/main" val="0"/>
              </a:ext>
            </a:extLst>
          </a:blip>
          <a:srcRect/>
          <a:stretch>
            <a:fillRect/>
          </a:stretch>
        </p:blipFill>
        <p:spPr bwMode="auto">
          <a:xfrm>
            <a:off x="485775" y="5501516"/>
            <a:ext cx="1647825" cy="1023109"/>
          </a:xfrm>
          <a:prstGeom prst="rect">
            <a:avLst/>
          </a:prstGeom>
          <a:noFill/>
          <a:extLst>
            <a:ext uri="{909E8E84-426E-40DD-AFC4-6F175D3DCCD1}">
              <a14:hiddenFill xmlns:a14="http://schemas.microsoft.com/office/drawing/2010/main">
                <a:solidFill>
                  <a:srgbClr val="FFFFFF"/>
                </a:solidFill>
              </a14:hiddenFill>
            </a:ext>
          </a:extLst>
        </p:spPr>
      </p:pic>
      <p:sp>
        <p:nvSpPr>
          <p:cNvPr id="4" name="ZoneTexte 3"/>
          <p:cNvSpPr txBox="1"/>
          <p:nvPr>
            <p:custDataLst>
              <p:tags r:id="rId3"/>
            </p:custDataLst>
          </p:nvPr>
        </p:nvSpPr>
        <p:spPr>
          <a:xfrm>
            <a:off x="805382" y="5689904"/>
            <a:ext cx="1008610" cy="646331"/>
          </a:xfrm>
          <a:prstGeom prst="rect">
            <a:avLst/>
          </a:prstGeom>
          <a:noFill/>
        </p:spPr>
        <p:txBody>
          <a:bodyPr wrap="none" rtlCol="0">
            <a:spAutoFit/>
          </a:bodyPr>
          <a:lstStyle/>
          <a:p>
            <a:pPr algn="ctr"/>
            <a:r>
              <a:rPr lang="fr-CA" b="1" dirty="0" smtClean="0">
                <a:solidFill>
                  <a:schemeClr val="tx1">
                    <a:lumMod val="50000"/>
                    <a:lumOff val="50000"/>
                  </a:schemeClr>
                </a:solidFill>
              </a:rPr>
              <a:t>5</a:t>
            </a:r>
            <a:r>
              <a:rPr lang="fr-CA" b="1" baseline="30000" dirty="0" smtClean="0">
                <a:solidFill>
                  <a:schemeClr val="tx1">
                    <a:lumMod val="50000"/>
                    <a:lumOff val="50000"/>
                  </a:schemeClr>
                </a:solidFill>
              </a:rPr>
              <a:t>e</a:t>
            </a:r>
            <a:r>
              <a:rPr lang="fr-CA" b="1" dirty="0" smtClean="0">
                <a:solidFill>
                  <a:schemeClr val="tx1">
                    <a:lumMod val="50000"/>
                    <a:lumOff val="50000"/>
                  </a:schemeClr>
                </a:solidFill>
              </a:rPr>
              <a:t> et 6</a:t>
            </a:r>
            <a:r>
              <a:rPr lang="fr-CA" b="1" baseline="30000" dirty="0" smtClean="0">
                <a:solidFill>
                  <a:schemeClr val="tx1">
                    <a:lumMod val="50000"/>
                    <a:lumOff val="50000"/>
                  </a:schemeClr>
                </a:solidFill>
              </a:rPr>
              <a:t>e</a:t>
            </a:r>
            <a:r>
              <a:rPr lang="fr-CA" b="1" dirty="0" smtClean="0">
                <a:solidFill>
                  <a:schemeClr val="tx1">
                    <a:lumMod val="50000"/>
                    <a:lumOff val="50000"/>
                  </a:schemeClr>
                </a:solidFill>
              </a:rPr>
              <a:t> </a:t>
            </a:r>
          </a:p>
          <a:p>
            <a:pPr algn="ctr"/>
            <a:r>
              <a:rPr lang="fr-CA" b="1" dirty="0" smtClean="0">
                <a:solidFill>
                  <a:schemeClr val="tx1">
                    <a:lumMod val="50000"/>
                    <a:lumOff val="50000"/>
                  </a:schemeClr>
                </a:solidFill>
              </a:rPr>
              <a:t>mois</a:t>
            </a:r>
            <a:endParaRPr lang="fr-CA" b="1" dirty="0">
              <a:solidFill>
                <a:schemeClr val="tx1">
                  <a:lumMod val="50000"/>
                  <a:lumOff val="50000"/>
                </a:schemeClr>
              </a:solidFill>
            </a:endParaRPr>
          </a:p>
        </p:txBody>
      </p:sp>
      <p:pic>
        <p:nvPicPr>
          <p:cNvPr id="9"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5776" y="1126748"/>
            <a:ext cx="1647824" cy="1507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38400" y="1279829"/>
            <a:ext cx="6167437" cy="4410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4539618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457200" y="214290"/>
            <a:ext cx="8258204" cy="796908"/>
          </a:xfrm>
        </p:spPr>
        <p:txBody>
          <a:bodyPr/>
          <a:lstStyle/>
          <a:p>
            <a:r>
              <a:rPr lang="fr-CA" dirty="0" smtClean="0"/>
              <a:t>Marche à suivre – étape 4</a:t>
            </a:r>
            <a:endParaRPr lang="fr-CA" dirty="0"/>
          </a:p>
        </p:txBody>
      </p:sp>
      <p:sp>
        <p:nvSpPr>
          <p:cNvPr id="3" name="Espace réservé du texte 2"/>
          <p:cNvSpPr>
            <a:spLocks noGrp="1"/>
          </p:cNvSpPr>
          <p:nvPr>
            <p:ph type="body" sz="quarter" idx="15"/>
            <p:custDataLst>
              <p:tags r:id="rId2"/>
            </p:custDataLst>
          </p:nvPr>
        </p:nvSpPr>
        <p:spPr>
          <a:xfrm>
            <a:off x="428624" y="1143000"/>
            <a:ext cx="8715376" cy="5257800"/>
          </a:xfrm>
        </p:spPr>
        <p:txBody>
          <a:bodyPr>
            <a:normAutofit/>
          </a:bodyPr>
          <a:lstStyle/>
          <a:p>
            <a:pPr marL="0" indent="0">
              <a:buNone/>
            </a:pPr>
            <a:r>
              <a:rPr lang="fr-CA" sz="2400" dirty="0" smtClean="0">
                <a:solidFill>
                  <a:schemeClr val="tx1">
                    <a:lumMod val="50000"/>
                    <a:lumOff val="50000"/>
                  </a:schemeClr>
                </a:solidFill>
              </a:rPr>
              <a:t>Cette </a:t>
            </a:r>
            <a:r>
              <a:rPr lang="fr-CA" sz="2400" dirty="0">
                <a:solidFill>
                  <a:schemeClr val="tx1">
                    <a:lumMod val="50000"/>
                    <a:lumOff val="50000"/>
                  </a:schemeClr>
                </a:solidFill>
              </a:rPr>
              <a:t>étape se réalise dans le cadre d’une </a:t>
            </a:r>
            <a:r>
              <a:rPr lang="fr-CA" sz="2400" dirty="0" smtClean="0">
                <a:solidFill>
                  <a:schemeClr val="tx1">
                    <a:lumMod val="50000"/>
                    <a:lumOff val="50000"/>
                  </a:schemeClr>
                </a:solidFill>
              </a:rPr>
              <a:t>rencontre de trois heures </a:t>
            </a:r>
            <a:r>
              <a:rPr lang="fr-CA" sz="2400" dirty="0">
                <a:solidFill>
                  <a:schemeClr val="tx1">
                    <a:lumMod val="50000"/>
                    <a:lumOff val="50000"/>
                  </a:schemeClr>
                </a:solidFill>
              </a:rPr>
              <a:t>avec les i</a:t>
            </a:r>
            <a:r>
              <a:rPr lang="fr-CA" sz="2400" dirty="0" smtClean="0">
                <a:solidFill>
                  <a:schemeClr val="tx1">
                    <a:lumMod val="50000"/>
                    <a:lumOff val="50000"/>
                  </a:schemeClr>
                </a:solidFill>
              </a:rPr>
              <a:t>ntervenants clés </a:t>
            </a:r>
            <a:r>
              <a:rPr lang="fr-CA" sz="2400" dirty="0">
                <a:solidFill>
                  <a:schemeClr val="tx1">
                    <a:lumMod val="50000"/>
                    <a:lumOff val="50000"/>
                  </a:schemeClr>
                </a:solidFill>
              </a:rPr>
              <a:t>de l’organisation (les mêmes ressources </a:t>
            </a:r>
            <a:r>
              <a:rPr lang="fr-CA" sz="2400" dirty="0" smtClean="0">
                <a:solidFill>
                  <a:schemeClr val="tx1">
                    <a:lumMod val="50000"/>
                    <a:lumOff val="50000"/>
                  </a:schemeClr>
                </a:solidFill>
              </a:rPr>
              <a:t>ayant participé à la rencontre de l’étape 1).  Le responsable BNQ 21000 devra :</a:t>
            </a:r>
          </a:p>
          <a:p>
            <a:pPr marL="914400" indent="-558800">
              <a:buAutoNum type="arabicParenR"/>
            </a:pPr>
            <a:r>
              <a:rPr lang="fr-CA" sz="2400" dirty="0" smtClean="0">
                <a:solidFill>
                  <a:schemeClr val="tx1">
                    <a:lumMod val="50000"/>
                    <a:lumOff val="50000"/>
                  </a:schemeClr>
                </a:solidFill>
              </a:rPr>
              <a:t>Convoquer les intervenants clés pour la rencontre et proposer la lecture du rapport avant la rencontre;</a:t>
            </a:r>
          </a:p>
          <a:p>
            <a:pPr marL="914400" indent="-558800">
              <a:buAutoNum type="arabicParenR"/>
            </a:pPr>
            <a:r>
              <a:rPr lang="fr-CA" sz="2400" dirty="0" smtClean="0">
                <a:solidFill>
                  <a:schemeClr val="tx1">
                    <a:lumMod val="50000"/>
                    <a:lumOff val="50000"/>
                  </a:schemeClr>
                </a:solidFill>
              </a:rPr>
              <a:t>Préparer le matériel de présentation;</a:t>
            </a:r>
          </a:p>
          <a:p>
            <a:pPr marL="914400" indent="-558800">
              <a:buAutoNum type="arabicParenR"/>
            </a:pPr>
            <a:r>
              <a:rPr lang="fr-CA" sz="2400" dirty="0" smtClean="0">
                <a:solidFill>
                  <a:schemeClr val="tx1">
                    <a:lumMod val="50000"/>
                    <a:lumOff val="50000"/>
                  </a:schemeClr>
                </a:solidFill>
              </a:rPr>
              <a:t>Animer la rencontre.</a:t>
            </a:r>
          </a:p>
          <a:p>
            <a:pPr>
              <a:buBlip>
                <a:blip r:embed="rId5"/>
              </a:buBlip>
            </a:pPr>
            <a:r>
              <a:rPr lang="fr-CA" sz="2400" dirty="0" smtClean="0">
                <a:solidFill>
                  <a:schemeClr val="tx1">
                    <a:lumMod val="50000"/>
                    <a:lumOff val="50000"/>
                  </a:schemeClr>
                </a:solidFill>
              </a:rPr>
              <a:t>Proposer l’ajout de nouvelles personnes au comité si nécessaire pour alimenter la réflexion sur les enjeux à prioriser.</a:t>
            </a:r>
            <a:endParaRPr lang="fr-CA" sz="2400" dirty="0">
              <a:solidFill>
                <a:schemeClr val="tx1">
                  <a:lumMod val="50000"/>
                  <a:lumOff val="50000"/>
                </a:schemeClr>
              </a:solidFill>
            </a:endParaRPr>
          </a:p>
          <a:p>
            <a:pPr marL="0" indent="0">
              <a:buNone/>
            </a:pPr>
            <a:endParaRPr lang="fr-CA" sz="2400" dirty="0">
              <a:solidFill>
                <a:schemeClr val="tx1">
                  <a:lumMod val="50000"/>
                  <a:lumOff val="50000"/>
                </a:schemeClr>
              </a:solidFill>
            </a:endParaRPr>
          </a:p>
        </p:txBody>
      </p:sp>
    </p:spTree>
    <p:extLst>
      <p:ext uri="{BB962C8B-B14F-4D97-AF65-F5344CB8AC3E}">
        <p14:creationId xmlns:p14="http://schemas.microsoft.com/office/powerpoint/2010/main" val="229121452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381000" y="214290"/>
            <a:ext cx="8334404" cy="796908"/>
          </a:xfrm>
        </p:spPr>
        <p:txBody>
          <a:bodyPr>
            <a:normAutofit fontScale="90000"/>
          </a:bodyPr>
          <a:lstStyle/>
          <a:p>
            <a:r>
              <a:rPr lang="fr-CA" dirty="0"/>
              <a:t>Ordre du jour – </a:t>
            </a:r>
            <a:r>
              <a:rPr lang="fr-CA" dirty="0" smtClean="0"/>
              <a:t>étape 4 (rencontre </a:t>
            </a:r>
            <a:r>
              <a:rPr lang="fr-CA" dirty="0"/>
              <a:t>de </a:t>
            </a:r>
            <a:r>
              <a:rPr lang="fr-CA" dirty="0" smtClean="0"/>
              <a:t>trois </a:t>
            </a:r>
            <a:r>
              <a:rPr lang="fr-CA" dirty="0"/>
              <a:t>heures)</a:t>
            </a:r>
          </a:p>
        </p:txBody>
      </p:sp>
      <p:sp>
        <p:nvSpPr>
          <p:cNvPr id="3" name="Espace réservé du texte 2"/>
          <p:cNvSpPr>
            <a:spLocks noGrp="1"/>
          </p:cNvSpPr>
          <p:nvPr>
            <p:ph type="body" sz="quarter" idx="15"/>
            <p:custDataLst>
              <p:tags r:id="rId2"/>
            </p:custDataLst>
          </p:nvPr>
        </p:nvSpPr>
        <p:spPr>
          <a:xfrm>
            <a:off x="457200" y="1066800"/>
            <a:ext cx="8382000" cy="5257800"/>
          </a:xfrm>
        </p:spPr>
        <p:txBody>
          <a:bodyPr>
            <a:normAutofit fontScale="70000" lnSpcReduction="20000"/>
          </a:bodyPr>
          <a:lstStyle/>
          <a:p>
            <a:pPr marL="0" indent="0">
              <a:buNone/>
            </a:pPr>
            <a:r>
              <a:rPr lang="fr-CA" dirty="0" smtClean="0">
                <a:solidFill>
                  <a:schemeClr val="tx1">
                    <a:lumMod val="50000"/>
                    <a:lumOff val="50000"/>
                  </a:schemeClr>
                </a:solidFill>
              </a:rPr>
              <a:t>Cette </a:t>
            </a:r>
            <a:r>
              <a:rPr lang="fr-CA" dirty="0">
                <a:solidFill>
                  <a:schemeClr val="tx1">
                    <a:lumMod val="50000"/>
                    <a:lumOff val="50000"/>
                  </a:schemeClr>
                </a:solidFill>
              </a:rPr>
              <a:t>étape s’amorce dans le cadre d’une rencontre avec les intervenants clés de l’organisation (les mêmes ressources sélectionnées pour réaliser l’étape 1). </a:t>
            </a:r>
            <a:endParaRPr lang="fr-CA" dirty="0" smtClean="0">
              <a:solidFill>
                <a:schemeClr val="tx1">
                  <a:lumMod val="50000"/>
                  <a:lumOff val="50000"/>
                </a:schemeClr>
              </a:solidFill>
            </a:endParaRPr>
          </a:p>
          <a:p>
            <a:pPr marL="0" indent="0">
              <a:buNone/>
            </a:pPr>
            <a:r>
              <a:rPr lang="fr-CA" dirty="0" smtClean="0">
                <a:solidFill>
                  <a:schemeClr val="tx1">
                    <a:lumMod val="50000"/>
                    <a:lumOff val="50000"/>
                  </a:schemeClr>
                </a:solidFill>
              </a:rPr>
              <a:t>Transmettre les objectifs de la rencontre :</a:t>
            </a:r>
          </a:p>
          <a:p>
            <a:pPr>
              <a:lnSpc>
                <a:spcPct val="120000"/>
              </a:lnSpc>
              <a:buBlip>
                <a:blip r:embed="rId5"/>
              </a:buBlip>
            </a:pPr>
            <a:r>
              <a:rPr lang="fr-CA" dirty="0" smtClean="0">
                <a:solidFill>
                  <a:schemeClr val="tx1">
                    <a:lumMod val="50000"/>
                    <a:lumOff val="50000"/>
                  </a:schemeClr>
                </a:solidFill>
              </a:rPr>
              <a:t>Échanger sur les </a:t>
            </a:r>
            <a:r>
              <a:rPr lang="fr-CA" dirty="0">
                <a:solidFill>
                  <a:schemeClr val="tx1">
                    <a:lumMod val="50000"/>
                    <a:lumOff val="50000"/>
                  </a:schemeClr>
                </a:solidFill>
              </a:rPr>
              <a:t>résultats du </a:t>
            </a:r>
            <a:r>
              <a:rPr lang="fr-CA" dirty="0" smtClean="0">
                <a:solidFill>
                  <a:schemeClr val="tx1">
                    <a:lumMod val="50000"/>
                    <a:lumOff val="50000"/>
                  </a:schemeClr>
                </a:solidFill>
              </a:rPr>
              <a:t>diagnostic;</a:t>
            </a:r>
            <a:endParaRPr lang="fr-CA" dirty="0">
              <a:solidFill>
                <a:schemeClr val="tx1">
                  <a:lumMod val="50000"/>
                  <a:lumOff val="50000"/>
                </a:schemeClr>
              </a:solidFill>
            </a:endParaRPr>
          </a:p>
          <a:p>
            <a:pPr>
              <a:lnSpc>
                <a:spcPct val="120000"/>
              </a:lnSpc>
              <a:buBlip>
                <a:blip r:embed="rId5"/>
              </a:buBlip>
            </a:pPr>
            <a:r>
              <a:rPr lang="fr-CA" dirty="0" smtClean="0">
                <a:solidFill>
                  <a:schemeClr val="tx1">
                    <a:lumMod val="50000"/>
                    <a:lumOff val="50000"/>
                  </a:schemeClr>
                </a:solidFill>
              </a:rPr>
              <a:t>Nommer </a:t>
            </a:r>
            <a:r>
              <a:rPr lang="fr-CA" dirty="0">
                <a:solidFill>
                  <a:schemeClr val="tx1">
                    <a:lumMod val="50000"/>
                    <a:lumOff val="50000"/>
                  </a:schemeClr>
                </a:solidFill>
              </a:rPr>
              <a:t>les enjeux </a:t>
            </a:r>
            <a:r>
              <a:rPr lang="fr-CA" dirty="0" smtClean="0">
                <a:solidFill>
                  <a:schemeClr val="tx1">
                    <a:lumMod val="50000"/>
                    <a:lumOff val="50000"/>
                  </a:schemeClr>
                </a:solidFill>
              </a:rPr>
              <a:t>prioritaires; </a:t>
            </a:r>
            <a:endParaRPr lang="fr-CA" dirty="0">
              <a:solidFill>
                <a:schemeClr val="tx1">
                  <a:lumMod val="50000"/>
                  <a:lumOff val="50000"/>
                </a:schemeClr>
              </a:solidFill>
            </a:endParaRPr>
          </a:p>
          <a:p>
            <a:pPr>
              <a:lnSpc>
                <a:spcPct val="120000"/>
              </a:lnSpc>
              <a:buBlip>
                <a:blip r:embed="rId5"/>
              </a:buBlip>
            </a:pPr>
            <a:r>
              <a:rPr lang="fr-CA" dirty="0" smtClean="0">
                <a:solidFill>
                  <a:schemeClr val="tx1">
                    <a:lumMod val="50000"/>
                    <a:lumOff val="50000"/>
                  </a:schemeClr>
                </a:solidFill>
              </a:rPr>
              <a:t>Se structurer pour favoriser le changement. </a:t>
            </a:r>
            <a:endParaRPr lang="fr-CA" dirty="0">
              <a:solidFill>
                <a:schemeClr val="tx1">
                  <a:lumMod val="50000"/>
                  <a:lumOff val="50000"/>
                </a:schemeClr>
              </a:solidFill>
            </a:endParaRPr>
          </a:p>
          <a:p>
            <a:pPr marL="914400" indent="-914400">
              <a:lnSpc>
                <a:spcPct val="120000"/>
              </a:lnSpc>
              <a:buNone/>
            </a:pPr>
            <a:r>
              <a:rPr lang="fr-CA" dirty="0" smtClean="0">
                <a:solidFill>
                  <a:schemeClr val="tx1">
                    <a:lumMod val="50000"/>
                    <a:lumOff val="50000"/>
                  </a:schemeClr>
                </a:solidFill>
              </a:rPr>
              <a:t>4.1	Selon les résultats du diagnostic, faire consensus sur les enjeux prioritaires (60 min)</a:t>
            </a:r>
          </a:p>
          <a:p>
            <a:pPr marL="857250" indent="-857250">
              <a:lnSpc>
                <a:spcPct val="120000"/>
              </a:lnSpc>
              <a:buNone/>
            </a:pPr>
            <a:r>
              <a:rPr lang="fr-CA" dirty="0" smtClean="0">
                <a:solidFill>
                  <a:schemeClr val="tx1">
                    <a:lumMod val="50000"/>
                    <a:lumOff val="50000"/>
                  </a:schemeClr>
                </a:solidFill>
              </a:rPr>
              <a:t>4.2	Déterminer la structure de mise en place du comité de développement durable (60 min)</a:t>
            </a:r>
          </a:p>
          <a:p>
            <a:pPr marL="857250" indent="-857250">
              <a:lnSpc>
                <a:spcPct val="120000"/>
              </a:lnSpc>
              <a:buNone/>
            </a:pPr>
            <a:r>
              <a:rPr lang="fr-CA" dirty="0" smtClean="0">
                <a:solidFill>
                  <a:schemeClr val="tx1">
                    <a:lumMod val="50000"/>
                    <a:lumOff val="50000"/>
                  </a:schemeClr>
                </a:solidFill>
              </a:rPr>
              <a:t>4.3	Amorcer la réflexion pour alimenter l’élaboration </a:t>
            </a:r>
          </a:p>
          <a:p>
            <a:pPr marL="857250" indent="-857250">
              <a:lnSpc>
                <a:spcPct val="120000"/>
              </a:lnSpc>
              <a:buNone/>
            </a:pPr>
            <a:r>
              <a:rPr lang="fr-CA" dirty="0">
                <a:solidFill>
                  <a:schemeClr val="tx1">
                    <a:lumMod val="50000"/>
                    <a:lumOff val="50000"/>
                  </a:schemeClr>
                </a:solidFill>
              </a:rPr>
              <a:t>	</a:t>
            </a:r>
            <a:r>
              <a:rPr lang="fr-CA" dirty="0" smtClean="0">
                <a:solidFill>
                  <a:schemeClr val="tx1">
                    <a:lumMod val="50000"/>
                    <a:lumOff val="50000"/>
                  </a:schemeClr>
                </a:solidFill>
              </a:rPr>
              <a:t>de la politique de développement durable (60 min)</a:t>
            </a:r>
            <a:endParaRPr lang="fr-CA" dirty="0">
              <a:solidFill>
                <a:schemeClr val="tx1">
                  <a:lumMod val="50000"/>
                  <a:lumOff val="50000"/>
                </a:schemeClr>
              </a:solidFill>
            </a:endParaRPr>
          </a:p>
          <a:p>
            <a:pPr marL="857250" indent="-857250">
              <a:lnSpc>
                <a:spcPct val="120000"/>
              </a:lnSpc>
              <a:buNone/>
            </a:pPr>
            <a:endParaRPr lang="fr-CA" dirty="0"/>
          </a:p>
        </p:txBody>
      </p:sp>
    </p:spTree>
    <p:extLst>
      <p:ext uri="{BB962C8B-B14F-4D97-AF65-F5344CB8AC3E}">
        <p14:creationId xmlns:p14="http://schemas.microsoft.com/office/powerpoint/2010/main" val="59722985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381000" y="214290"/>
            <a:ext cx="8334404" cy="796908"/>
          </a:xfrm>
        </p:spPr>
        <p:txBody>
          <a:bodyPr/>
          <a:lstStyle/>
          <a:p>
            <a:r>
              <a:rPr lang="fr-CA" dirty="0" smtClean="0"/>
              <a:t>Marche à suivre – étape 4 (suite) </a:t>
            </a:r>
            <a:endParaRPr lang="fr-CA" dirty="0"/>
          </a:p>
        </p:txBody>
      </p:sp>
      <p:sp>
        <p:nvSpPr>
          <p:cNvPr id="3" name="Espace réservé du texte 2"/>
          <p:cNvSpPr>
            <a:spLocks noGrp="1"/>
          </p:cNvSpPr>
          <p:nvPr>
            <p:ph type="body" sz="quarter" idx="15"/>
            <p:custDataLst>
              <p:tags r:id="rId2"/>
            </p:custDataLst>
          </p:nvPr>
        </p:nvSpPr>
        <p:spPr>
          <a:xfrm>
            <a:off x="428625" y="1295400"/>
            <a:ext cx="8286750" cy="4648200"/>
          </a:xfrm>
        </p:spPr>
        <p:txBody>
          <a:bodyPr>
            <a:normAutofit/>
          </a:bodyPr>
          <a:lstStyle/>
          <a:p>
            <a:pPr marL="0" indent="0">
              <a:buNone/>
            </a:pPr>
            <a:r>
              <a:rPr lang="fr-CA" sz="2400" dirty="0" smtClean="0">
                <a:solidFill>
                  <a:schemeClr val="tx1">
                    <a:lumMod val="50000"/>
                    <a:lumOff val="50000"/>
                  </a:schemeClr>
                </a:solidFill>
              </a:rPr>
              <a:t>Assurer le suivi des activités:</a:t>
            </a:r>
          </a:p>
          <a:p>
            <a:pPr marL="914400" indent="-914400">
              <a:buNone/>
            </a:pPr>
            <a:r>
              <a:rPr lang="fr-CA" sz="2400" dirty="0" smtClean="0">
                <a:solidFill>
                  <a:schemeClr val="tx1">
                    <a:lumMod val="50000"/>
                    <a:lumOff val="50000"/>
                  </a:schemeClr>
                </a:solidFill>
              </a:rPr>
              <a:t>4.1	Finaliser le rapport à la suite des échanges réalisés lors de la rencontre </a:t>
            </a:r>
          </a:p>
          <a:p>
            <a:pPr marL="914400" indent="-914400">
              <a:buNone/>
            </a:pPr>
            <a:r>
              <a:rPr lang="fr-CA" sz="2400" dirty="0" smtClean="0">
                <a:solidFill>
                  <a:schemeClr val="tx1">
                    <a:lumMod val="50000"/>
                    <a:lumOff val="50000"/>
                  </a:schemeClr>
                </a:solidFill>
              </a:rPr>
              <a:t>4.2	Coordonner la mise en place du comité de développement durable</a:t>
            </a:r>
          </a:p>
          <a:p>
            <a:pPr marL="857250" indent="-857250">
              <a:buNone/>
            </a:pPr>
            <a:r>
              <a:rPr lang="fr-CA" sz="2400" dirty="0" smtClean="0">
                <a:solidFill>
                  <a:schemeClr val="tx1">
                    <a:lumMod val="50000"/>
                    <a:lumOff val="50000"/>
                  </a:schemeClr>
                </a:solidFill>
              </a:rPr>
              <a:t>4.3	Coordonner l’élaboration de la politique de développement durable à l’aide du comité de développement durable (la politique sera validée et finalisée à l’étape 6, avant sa divulgation)</a:t>
            </a:r>
            <a:endParaRPr lang="fr-CA" sz="2400" dirty="0">
              <a:solidFill>
                <a:schemeClr val="tx1">
                  <a:lumMod val="50000"/>
                  <a:lumOff val="50000"/>
                </a:schemeClr>
              </a:solidFill>
            </a:endParaRPr>
          </a:p>
        </p:txBody>
      </p:sp>
    </p:spTree>
    <p:extLst>
      <p:ext uri="{BB962C8B-B14F-4D97-AF65-F5344CB8AC3E}">
        <p14:creationId xmlns:p14="http://schemas.microsoft.com/office/powerpoint/2010/main" val="153523153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457200" y="214290"/>
            <a:ext cx="8258204" cy="796908"/>
          </a:xfrm>
        </p:spPr>
        <p:txBody>
          <a:bodyPr>
            <a:normAutofit/>
          </a:bodyPr>
          <a:lstStyle/>
          <a:p>
            <a:r>
              <a:rPr lang="fr-CA" sz="3200" dirty="0"/>
              <a:t>Étape </a:t>
            </a:r>
            <a:r>
              <a:rPr lang="fr-CA" sz="3200" dirty="0" smtClean="0"/>
              <a:t>5 : </a:t>
            </a:r>
            <a:r>
              <a:rPr lang="fr-CA" sz="3200" dirty="0"/>
              <a:t>Choisir vos priorités</a:t>
            </a:r>
          </a:p>
        </p:txBody>
      </p:sp>
      <p:pic>
        <p:nvPicPr>
          <p:cNvPr id="5" name="Picture 11" descr="C:\Users\CraigF\AppData\Local\Microsoft\Windows\Temporary Internet Files\Content.IE5\NZQ05CAH\MC900349175[1].wmf"/>
          <p:cNvPicPr>
            <a:picLocks noChangeAspect="1" noChangeArrowheads="1"/>
          </p:cNvPicPr>
          <p:nvPr>
            <p:custDataLst>
              <p:tags r:id="rId2"/>
            </p:custDataLst>
          </p:nvPr>
        </p:nvPicPr>
        <p:blipFill>
          <a:blip r:embed="rId6" cstate="print">
            <a:extLst>
              <a:ext uri="{28A0092B-C50C-407E-A947-70E740481C1C}">
                <a14:useLocalDpi xmlns:a14="http://schemas.microsoft.com/office/drawing/2010/main" val="0"/>
              </a:ext>
            </a:extLst>
          </a:blip>
          <a:srcRect/>
          <a:stretch>
            <a:fillRect/>
          </a:stretch>
        </p:blipFill>
        <p:spPr bwMode="auto">
          <a:xfrm>
            <a:off x="485775" y="5501516"/>
            <a:ext cx="1647825" cy="1023109"/>
          </a:xfrm>
          <a:prstGeom prst="rect">
            <a:avLst/>
          </a:prstGeom>
          <a:noFill/>
          <a:extLst>
            <a:ext uri="{909E8E84-426E-40DD-AFC4-6F175D3DCCD1}">
              <a14:hiddenFill xmlns:a14="http://schemas.microsoft.com/office/drawing/2010/main">
                <a:solidFill>
                  <a:srgbClr val="FFFFFF"/>
                </a:solidFill>
              </a14:hiddenFill>
            </a:ext>
          </a:extLst>
        </p:spPr>
      </p:pic>
      <p:sp>
        <p:nvSpPr>
          <p:cNvPr id="4" name="ZoneTexte 3"/>
          <p:cNvSpPr txBox="1"/>
          <p:nvPr>
            <p:custDataLst>
              <p:tags r:id="rId3"/>
            </p:custDataLst>
          </p:nvPr>
        </p:nvSpPr>
        <p:spPr>
          <a:xfrm>
            <a:off x="904405" y="5828404"/>
            <a:ext cx="1000595" cy="369332"/>
          </a:xfrm>
          <a:prstGeom prst="rect">
            <a:avLst/>
          </a:prstGeom>
          <a:noFill/>
        </p:spPr>
        <p:txBody>
          <a:bodyPr wrap="none" rtlCol="0">
            <a:spAutoFit/>
          </a:bodyPr>
          <a:lstStyle/>
          <a:p>
            <a:r>
              <a:rPr lang="fr-CA" b="1" dirty="0" smtClean="0">
                <a:solidFill>
                  <a:schemeClr val="tx1">
                    <a:lumMod val="50000"/>
                    <a:lumOff val="50000"/>
                  </a:schemeClr>
                </a:solidFill>
              </a:rPr>
              <a:t>7</a:t>
            </a:r>
            <a:r>
              <a:rPr lang="fr-CA" b="1" baseline="30000" dirty="0" smtClean="0">
                <a:solidFill>
                  <a:schemeClr val="tx1">
                    <a:lumMod val="50000"/>
                    <a:lumOff val="50000"/>
                  </a:schemeClr>
                </a:solidFill>
              </a:rPr>
              <a:t>e</a:t>
            </a:r>
            <a:r>
              <a:rPr lang="fr-CA" b="1" dirty="0" smtClean="0">
                <a:solidFill>
                  <a:schemeClr val="tx1">
                    <a:lumMod val="50000"/>
                    <a:lumOff val="50000"/>
                  </a:schemeClr>
                </a:solidFill>
              </a:rPr>
              <a:t> mois</a:t>
            </a:r>
            <a:endParaRPr lang="fr-CA" b="1" dirty="0">
              <a:solidFill>
                <a:schemeClr val="tx1">
                  <a:lumMod val="50000"/>
                  <a:lumOff val="50000"/>
                </a:schemeClr>
              </a:solidFill>
            </a:endParaRPr>
          </a:p>
        </p:txBody>
      </p:sp>
      <p:pic>
        <p:nvPicPr>
          <p:cNvPr id="7"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62199" y="1458307"/>
            <a:ext cx="6637973" cy="451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2297" y="1143000"/>
            <a:ext cx="1754780" cy="1676400"/>
          </a:xfrm>
          <a:prstGeom prst="rect">
            <a:avLst/>
          </a:prstGeom>
          <a:ln>
            <a:noFill/>
          </a:ln>
          <a:effectLst/>
          <a:extLst/>
        </p:spPr>
      </p:pic>
    </p:spTree>
    <p:extLst>
      <p:ext uri="{BB962C8B-B14F-4D97-AF65-F5344CB8AC3E}">
        <p14:creationId xmlns:p14="http://schemas.microsoft.com/office/powerpoint/2010/main" val="341839901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457200" y="214290"/>
            <a:ext cx="8258204" cy="796908"/>
          </a:xfrm>
        </p:spPr>
        <p:txBody>
          <a:bodyPr/>
          <a:lstStyle/>
          <a:p>
            <a:r>
              <a:rPr lang="fr-CA" dirty="0" smtClean="0"/>
              <a:t>Marche à suivre – étape 5</a:t>
            </a:r>
            <a:endParaRPr lang="fr-CA" dirty="0"/>
          </a:p>
        </p:txBody>
      </p:sp>
      <p:sp>
        <p:nvSpPr>
          <p:cNvPr id="3" name="Espace réservé du texte 2"/>
          <p:cNvSpPr>
            <a:spLocks noGrp="1"/>
          </p:cNvSpPr>
          <p:nvPr>
            <p:ph type="body" sz="quarter" idx="15"/>
            <p:custDataLst>
              <p:tags r:id="rId2"/>
            </p:custDataLst>
          </p:nvPr>
        </p:nvSpPr>
        <p:spPr>
          <a:xfrm>
            <a:off x="428624" y="990600"/>
            <a:ext cx="8715376" cy="5257800"/>
          </a:xfrm>
        </p:spPr>
        <p:txBody>
          <a:bodyPr>
            <a:normAutofit/>
          </a:bodyPr>
          <a:lstStyle/>
          <a:p>
            <a:pPr marL="0" indent="0">
              <a:buNone/>
            </a:pPr>
            <a:r>
              <a:rPr lang="fr-CA" sz="2400" dirty="0" smtClean="0">
                <a:solidFill>
                  <a:schemeClr val="tx1">
                    <a:lumMod val="50000"/>
                    <a:lumOff val="50000"/>
                  </a:schemeClr>
                </a:solidFill>
              </a:rPr>
              <a:t>Cette </a:t>
            </a:r>
            <a:r>
              <a:rPr lang="fr-CA" sz="2400" dirty="0">
                <a:solidFill>
                  <a:schemeClr val="tx1">
                    <a:lumMod val="50000"/>
                    <a:lumOff val="50000"/>
                  </a:schemeClr>
                </a:solidFill>
              </a:rPr>
              <a:t>étape se réalise dans le cadre d’une </a:t>
            </a:r>
            <a:r>
              <a:rPr lang="fr-CA" sz="2400" dirty="0" smtClean="0">
                <a:solidFill>
                  <a:schemeClr val="tx1">
                    <a:lumMod val="50000"/>
                    <a:lumOff val="50000"/>
                  </a:schemeClr>
                </a:solidFill>
              </a:rPr>
              <a:t>rencontre de trois heures </a:t>
            </a:r>
            <a:r>
              <a:rPr lang="fr-CA" sz="2400" dirty="0">
                <a:solidFill>
                  <a:schemeClr val="tx1">
                    <a:lumMod val="50000"/>
                    <a:lumOff val="50000"/>
                  </a:schemeClr>
                </a:solidFill>
              </a:rPr>
              <a:t>avec </a:t>
            </a:r>
            <a:r>
              <a:rPr lang="fr-CA" sz="2400" dirty="0" smtClean="0">
                <a:solidFill>
                  <a:schemeClr val="tx1">
                    <a:lumMod val="50000"/>
                    <a:lumOff val="50000"/>
                  </a:schemeClr>
                </a:solidFill>
              </a:rPr>
              <a:t>le comité de développement durable.  Le responsable BNQ 21000 devra :</a:t>
            </a:r>
          </a:p>
          <a:p>
            <a:pPr marL="914400" indent="-558800">
              <a:buAutoNum type="arabicParenR"/>
            </a:pPr>
            <a:r>
              <a:rPr lang="fr-CA" sz="2400" dirty="0" smtClean="0">
                <a:solidFill>
                  <a:schemeClr val="tx1">
                    <a:lumMod val="50000"/>
                    <a:lumOff val="50000"/>
                  </a:schemeClr>
                </a:solidFill>
              </a:rPr>
              <a:t>Convoquer les membres du comité;</a:t>
            </a:r>
          </a:p>
          <a:p>
            <a:pPr marL="914400" indent="-558800">
              <a:buAutoNum type="arabicParenR"/>
            </a:pPr>
            <a:r>
              <a:rPr lang="fr-CA" sz="2400" dirty="0" smtClean="0">
                <a:solidFill>
                  <a:schemeClr val="tx1">
                    <a:lumMod val="50000"/>
                    <a:lumOff val="50000"/>
                  </a:schemeClr>
                </a:solidFill>
              </a:rPr>
              <a:t>Préparer le matériel de présentation;</a:t>
            </a:r>
          </a:p>
          <a:p>
            <a:pPr marL="914400" indent="-558800">
              <a:buAutoNum type="arabicParenR"/>
            </a:pPr>
            <a:r>
              <a:rPr lang="fr-CA" sz="2400" dirty="0" smtClean="0">
                <a:solidFill>
                  <a:schemeClr val="tx1">
                    <a:lumMod val="50000"/>
                    <a:lumOff val="50000"/>
                  </a:schemeClr>
                </a:solidFill>
              </a:rPr>
              <a:t>Animer la rencontre.</a:t>
            </a:r>
          </a:p>
          <a:p>
            <a:pPr marL="0" indent="0">
              <a:buNone/>
            </a:pPr>
            <a:r>
              <a:rPr lang="fr-CA" sz="2400" dirty="0" smtClean="0">
                <a:solidFill>
                  <a:schemeClr val="tx1">
                    <a:lumMod val="50000"/>
                    <a:lumOff val="50000"/>
                  </a:schemeClr>
                </a:solidFill>
              </a:rPr>
              <a:t>Lorsque </a:t>
            </a:r>
            <a:r>
              <a:rPr lang="fr-CA" sz="2400" dirty="0">
                <a:solidFill>
                  <a:schemeClr val="tx1">
                    <a:lumMod val="50000"/>
                    <a:lumOff val="50000"/>
                  </a:schemeClr>
                </a:solidFill>
              </a:rPr>
              <a:t>les enjeux prioritaires sont </a:t>
            </a:r>
            <a:r>
              <a:rPr lang="fr-CA" sz="2400" dirty="0" smtClean="0">
                <a:solidFill>
                  <a:schemeClr val="tx1">
                    <a:lumMod val="50000"/>
                    <a:lumOff val="50000"/>
                  </a:schemeClr>
                </a:solidFill>
              </a:rPr>
              <a:t>déterminés et que la politique de développement durable </a:t>
            </a:r>
            <a:r>
              <a:rPr lang="fr-CA" sz="2400" dirty="0">
                <a:solidFill>
                  <a:schemeClr val="tx1">
                    <a:lumMod val="50000"/>
                    <a:lumOff val="50000"/>
                  </a:schemeClr>
                </a:solidFill>
              </a:rPr>
              <a:t>et la structure de gouvernance </a:t>
            </a:r>
            <a:r>
              <a:rPr lang="fr-CA" sz="2400" dirty="0" smtClean="0">
                <a:solidFill>
                  <a:schemeClr val="tx1">
                    <a:lumMod val="50000"/>
                    <a:lumOff val="50000"/>
                  </a:schemeClr>
                </a:solidFill>
              </a:rPr>
              <a:t>sont définies, l’organisation est prête à sélectionner les actions qui lui permettront de progresser.</a:t>
            </a:r>
          </a:p>
          <a:p>
            <a:pPr marL="0" indent="0">
              <a:buNone/>
            </a:pPr>
            <a:endParaRPr lang="fr-CA" sz="2400" dirty="0">
              <a:solidFill>
                <a:schemeClr val="tx1">
                  <a:lumMod val="50000"/>
                  <a:lumOff val="50000"/>
                </a:schemeClr>
              </a:solidFill>
            </a:endParaRPr>
          </a:p>
        </p:txBody>
      </p:sp>
    </p:spTree>
    <p:extLst>
      <p:ext uri="{BB962C8B-B14F-4D97-AF65-F5344CB8AC3E}">
        <p14:creationId xmlns:p14="http://schemas.microsoft.com/office/powerpoint/2010/main" val="143357016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457200" y="214290"/>
            <a:ext cx="8258204" cy="796908"/>
          </a:xfrm>
        </p:spPr>
        <p:txBody>
          <a:bodyPr>
            <a:normAutofit fontScale="90000"/>
          </a:bodyPr>
          <a:lstStyle/>
          <a:p>
            <a:r>
              <a:rPr lang="fr-CA" dirty="0" smtClean="0"/>
              <a:t>Ordre du jour - étape 5 (rencontre de trois heures)</a:t>
            </a:r>
            <a:endParaRPr lang="fr-CA" dirty="0"/>
          </a:p>
        </p:txBody>
      </p:sp>
      <p:sp>
        <p:nvSpPr>
          <p:cNvPr id="3" name="Espace réservé du texte 2"/>
          <p:cNvSpPr>
            <a:spLocks noGrp="1"/>
          </p:cNvSpPr>
          <p:nvPr>
            <p:ph type="body" sz="quarter" idx="15"/>
            <p:custDataLst>
              <p:tags r:id="rId2"/>
            </p:custDataLst>
          </p:nvPr>
        </p:nvSpPr>
        <p:spPr>
          <a:xfrm>
            <a:off x="381000" y="914400"/>
            <a:ext cx="8639175" cy="5410200"/>
          </a:xfrm>
        </p:spPr>
        <p:txBody>
          <a:bodyPr>
            <a:normAutofit fontScale="62500" lnSpcReduction="20000"/>
          </a:bodyPr>
          <a:lstStyle/>
          <a:p>
            <a:pPr marL="0" indent="0">
              <a:buNone/>
            </a:pPr>
            <a:r>
              <a:rPr lang="fr-CA" sz="3400" dirty="0" smtClean="0">
                <a:solidFill>
                  <a:schemeClr val="tx1">
                    <a:lumMod val="50000"/>
                    <a:lumOff val="50000"/>
                  </a:schemeClr>
                </a:solidFill>
              </a:rPr>
              <a:t>Transmettre les objectifs de la rencontre :</a:t>
            </a:r>
          </a:p>
          <a:p>
            <a:pPr>
              <a:lnSpc>
                <a:spcPct val="120000"/>
              </a:lnSpc>
              <a:buBlip>
                <a:blip r:embed="rId5"/>
              </a:buBlip>
            </a:pPr>
            <a:r>
              <a:rPr lang="fr-CA" sz="3400" dirty="0" smtClean="0">
                <a:solidFill>
                  <a:schemeClr val="tx1">
                    <a:lumMod val="50000"/>
                    <a:lumOff val="50000"/>
                  </a:schemeClr>
                </a:solidFill>
              </a:rPr>
              <a:t>Faire un consensus sur les actions et organiser la mise en œuvre; </a:t>
            </a:r>
          </a:p>
          <a:p>
            <a:pPr>
              <a:lnSpc>
                <a:spcPct val="120000"/>
              </a:lnSpc>
              <a:buBlip>
                <a:blip r:embed="rId5"/>
              </a:buBlip>
            </a:pPr>
            <a:r>
              <a:rPr lang="fr-CA" sz="3400" dirty="0" smtClean="0">
                <a:solidFill>
                  <a:schemeClr val="tx1">
                    <a:lumMod val="50000"/>
                    <a:lumOff val="50000"/>
                  </a:schemeClr>
                </a:solidFill>
              </a:rPr>
              <a:t>Assurer un suivi pour constater la progression.</a:t>
            </a:r>
          </a:p>
          <a:p>
            <a:pPr marL="0" indent="0">
              <a:lnSpc>
                <a:spcPct val="120000"/>
              </a:lnSpc>
              <a:buNone/>
            </a:pPr>
            <a:r>
              <a:rPr lang="fr-CA" sz="3400" dirty="0" smtClean="0">
                <a:solidFill>
                  <a:schemeClr val="tx1">
                    <a:lumMod val="50000"/>
                    <a:lumOff val="50000"/>
                  </a:schemeClr>
                </a:solidFill>
              </a:rPr>
              <a:t>Les membres du comité de développement durable devront:</a:t>
            </a:r>
          </a:p>
          <a:p>
            <a:pPr marL="914400" indent="-558800">
              <a:buNone/>
            </a:pPr>
            <a:r>
              <a:rPr lang="fr-CA" sz="3400" dirty="0" smtClean="0">
                <a:solidFill>
                  <a:schemeClr val="tx1">
                    <a:lumMod val="50000"/>
                    <a:lumOff val="50000"/>
                  </a:schemeClr>
                </a:solidFill>
              </a:rPr>
              <a:t>5.1	Sélectionner les </a:t>
            </a:r>
            <a:r>
              <a:rPr lang="fr-CA" sz="3400" dirty="0">
                <a:solidFill>
                  <a:schemeClr val="tx1">
                    <a:lumMod val="50000"/>
                    <a:lumOff val="50000"/>
                  </a:schemeClr>
                </a:solidFill>
              </a:rPr>
              <a:t>actions </a:t>
            </a:r>
            <a:r>
              <a:rPr lang="fr-CA" sz="3400" dirty="0" smtClean="0">
                <a:solidFill>
                  <a:schemeClr val="tx1">
                    <a:lumMod val="50000"/>
                    <a:lumOff val="50000"/>
                  </a:schemeClr>
                </a:solidFill>
              </a:rPr>
              <a:t>et élaborer le plan d’action (120 min);</a:t>
            </a:r>
            <a:endParaRPr lang="fr-CA" sz="3400" dirty="0">
              <a:solidFill>
                <a:schemeClr val="tx1">
                  <a:lumMod val="50000"/>
                  <a:lumOff val="50000"/>
                </a:schemeClr>
              </a:solidFill>
            </a:endParaRPr>
          </a:p>
          <a:p>
            <a:pPr marL="914400" indent="-558800">
              <a:buNone/>
            </a:pPr>
            <a:r>
              <a:rPr lang="fr-CA" sz="3400" dirty="0" smtClean="0">
                <a:solidFill>
                  <a:schemeClr val="tx1">
                    <a:lumMod val="50000"/>
                    <a:lumOff val="50000"/>
                  </a:schemeClr>
                </a:solidFill>
              </a:rPr>
              <a:t>5.2	Proposer </a:t>
            </a:r>
            <a:r>
              <a:rPr lang="fr-CA" sz="3400" dirty="0">
                <a:solidFill>
                  <a:schemeClr val="tx1">
                    <a:lumMod val="50000"/>
                    <a:lumOff val="50000"/>
                  </a:schemeClr>
                </a:solidFill>
              </a:rPr>
              <a:t>des </a:t>
            </a:r>
            <a:r>
              <a:rPr lang="fr-CA" sz="3400" dirty="0" smtClean="0">
                <a:solidFill>
                  <a:schemeClr val="tx1">
                    <a:lumMod val="50000"/>
                    <a:lumOff val="50000"/>
                  </a:schemeClr>
                </a:solidFill>
              </a:rPr>
              <a:t>mécanismes appropriés pour </a:t>
            </a:r>
            <a:r>
              <a:rPr lang="fr-CA" sz="3400" dirty="0">
                <a:solidFill>
                  <a:schemeClr val="tx1">
                    <a:lumMod val="50000"/>
                    <a:lumOff val="50000"/>
                  </a:schemeClr>
                </a:solidFill>
              </a:rPr>
              <a:t>faire le </a:t>
            </a:r>
            <a:r>
              <a:rPr lang="fr-CA" sz="3400" dirty="0" smtClean="0">
                <a:solidFill>
                  <a:schemeClr val="tx1">
                    <a:lumMod val="50000"/>
                    <a:lumOff val="50000"/>
                  </a:schemeClr>
                </a:solidFill>
              </a:rPr>
              <a:t>suivi et constater l’évolution (60 min).</a:t>
            </a:r>
            <a:endParaRPr lang="fr-CA" sz="3400" dirty="0">
              <a:solidFill>
                <a:schemeClr val="tx1">
                  <a:lumMod val="50000"/>
                  <a:lumOff val="50000"/>
                </a:schemeClr>
              </a:solidFill>
            </a:endParaRPr>
          </a:p>
          <a:p>
            <a:r>
              <a:rPr lang="fr-CA" sz="3400" dirty="0" smtClean="0">
                <a:solidFill>
                  <a:schemeClr val="tx1">
                    <a:lumMod val="50000"/>
                    <a:lumOff val="50000"/>
                  </a:schemeClr>
                </a:solidFill>
              </a:rPr>
              <a:t>Tout ne sera pas terminé à la fin de cette rencontre. Le </a:t>
            </a:r>
            <a:r>
              <a:rPr lang="fr-CA" sz="3400" dirty="0">
                <a:solidFill>
                  <a:schemeClr val="tx1">
                    <a:lumMod val="50000"/>
                    <a:lumOff val="50000"/>
                  </a:schemeClr>
                </a:solidFill>
              </a:rPr>
              <a:t>suivi </a:t>
            </a:r>
            <a:r>
              <a:rPr lang="fr-CA" sz="3400" dirty="0" smtClean="0">
                <a:solidFill>
                  <a:schemeClr val="tx1">
                    <a:lumMod val="50000"/>
                    <a:lumOff val="50000"/>
                  </a:schemeClr>
                </a:solidFill>
              </a:rPr>
              <a:t>sera </a:t>
            </a:r>
            <a:r>
              <a:rPr lang="fr-CA" sz="3400" dirty="0">
                <a:solidFill>
                  <a:schemeClr val="tx1">
                    <a:lumMod val="50000"/>
                    <a:lumOff val="50000"/>
                  </a:schemeClr>
                </a:solidFill>
              </a:rPr>
              <a:t>assuré par le responsable de la </a:t>
            </a:r>
            <a:r>
              <a:rPr lang="fr-CA" sz="3400" dirty="0" smtClean="0">
                <a:solidFill>
                  <a:schemeClr val="tx1">
                    <a:lumMod val="50000"/>
                    <a:lumOff val="50000"/>
                  </a:schemeClr>
                </a:solidFill>
              </a:rPr>
              <a:t>Démarche </a:t>
            </a:r>
            <a:r>
              <a:rPr lang="fr-CA" sz="3400" dirty="0">
                <a:solidFill>
                  <a:schemeClr val="tx1">
                    <a:lumMod val="50000"/>
                    <a:lumOff val="50000"/>
                  </a:schemeClr>
                </a:solidFill>
              </a:rPr>
              <a:t>BNQ </a:t>
            </a:r>
            <a:r>
              <a:rPr lang="fr-CA" sz="3400" dirty="0" smtClean="0">
                <a:solidFill>
                  <a:schemeClr val="tx1">
                    <a:lumMod val="50000"/>
                    <a:lumOff val="50000"/>
                  </a:schemeClr>
                </a:solidFill>
              </a:rPr>
              <a:t>21000 pour :</a:t>
            </a:r>
          </a:p>
          <a:p>
            <a:pPr lvl="1"/>
            <a:r>
              <a:rPr lang="fr-CA" sz="3400" dirty="0">
                <a:solidFill>
                  <a:schemeClr val="tx1">
                    <a:lumMod val="50000"/>
                    <a:lumOff val="50000"/>
                  </a:schemeClr>
                </a:solidFill>
              </a:rPr>
              <a:t>f</a:t>
            </a:r>
            <a:r>
              <a:rPr lang="fr-CA" sz="3400" dirty="0" smtClean="0">
                <a:solidFill>
                  <a:schemeClr val="tx1">
                    <a:lumMod val="50000"/>
                    <a:lumOff val="50000"/>
                  </a:schemeClr>
                </a:solidFill>
              </a:rPr>
              <a:t>inaliser le plan d’action et les mécanismes de suivi;</a:t>
            </a:r>
          </a:p>
          <a:p>
            <a:pPr lvl="1"/>
            <a:r>
              <a:rPr lang="fr-CA" sz="3400" dirty="0">
                <a:solidFill>
                  <a:schemeClr val="tx1">
                    <a:lumMod val="50000"/>
                    <a:lumOff val="50000"/>
                  </a:schemeClr>
                </a:solidFill>
              </a:rPr>
              <a:t>f</a:t>
            </a:r>
            <a:r>
              <a:rPr lang="fr-CA" sz="3400" dirty="0" smtClean="0">
                <a:solidFill>
                  <a:schemeClr val="tx1">
                    <a:lumMod val="50000"/>
                    <a:lumOff val="50000"/>
                  </a:schemeClr>
                </a:solidFill>
              </a:rPr>
              <a:t>aire valider le plan d’action par la direction.</a:t>
            </a:r>
            <a:endParaRPr lang="fr-CA" sz="3400" dirty="0">
              <a:solidFill>
                <a:schemeClr val="tx1">
                  <a:lumMod val="50000"/>
                  <a:lumOff val="50000"/>
                </a:schemeClr>
              </a:solidFill>
            </a:endParaRPr>
          </a:p>
          <a:p>
            <a:pPr marL="0" indent="0">
              <a:buNone/>
            </a:pPr>
            <a:endParaRPr lang="fr-CA" dirty="0"/>
          </a:p>
        </p:txBody>
      </p:sp>
    </p:spTree>
    <p:extLst>
      <p:ext uri="{BB962C8B-B14F-4D97-AF65-F5344CB8AC3E}">
        <p14:creationId xmlns:p14="http://schemas.microsoft.com/office/powerpoint/2010/main" val="229121452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381000" y="214290"/>
            <a:ext cx="8334404" cy="796908"/>
          </a:xfrm>
        </p:spPr>
        <p:txBody>
          <a:bodyPr>
            <a:normAutofit/>
          </a:bodyPr>
          <a:lstStyle/>
          <a:p>
            <a:r>
              <a:rPr lang="fr-CA" sz="3200" dirty="0" smtClean="0"/>
              <a:t>Étape 6 : Communiquer vos engagements</a:t>
            </a:r>
            <a:endParaRPr lang="fr-CA" sz="3200" dirty="0"/>
          </a:p>
        </p:txBody>
      </p:sp>
      <p:pic>
        <p:nvPicPr>
          <p:cNvPr id="5" name="Picture 11" descr="C:\Users\CraigF\AppData\Local\Microsoft\Windows\Temporary Internet Files\Content.IE5\NZQ05CAH\MC900349175[1].wmf"/>
          <p:cNvPicPr>
            <a:picLocks noChangeAspect="1" noChangeArrowheads="1"/>
          </p:cNvPicPr>
          <p:nvPr>
            <p:custDataLst>
              <p:tags r:id="rId2"/>
            </p:custDataLst>
          </p:nvPr>
        </p:nvPicPr>
        <p:blipFill>
          <a:blip r:embed="rId6" cstate="print">
            <a:extLst>
              <a:ext uri="{28A0092B-C50C-407E-A947-70E740481C1C}">
                <a14:useLocalDpi xmlns:a14="http://schemas.microsoft.com/office/drawing/2010/main" val="0"/>
              </a:ext>
            </a:extLst>
          </a:blip>
          <a:srcRect/>
          <a:stretch>
            <a:fillRect/>
          </a:stretch>
        </p:blipFill>
        <p:spPr bwMode="auto">
          <a:xfrm>
            <a:off x="485775" y="5501516"/>
            <a:ext cx="1647825" cy="1023109"/>
          </a:xfrm>
          <a:prstGeom prst="rect">
            <a:avLst/>
          </a:prstGeom>
          <a:noFill/>
          <a:extLst>
            <a:ext uri="{909E8E84-426E-40DD-AFC4-6F175D3DCCD1}">
              <a14:hiddenFill xmlns:a14="http://schemas.microsoft.com/office/drawing/2010/main">
                <a:solidFill>
                  <a:srgbClr val="FFFFFF"/>
                </a:solidFill>
              </a14:hiddenFill>
            </a:ext>
          </a:extLst>
        </p:spPr>
      </p:pic>
      <p:sp>
        <p:nvSpPr>
          <p:cNvPr id="4" name="ZoneTexte 3"/>
          <p:cNvSpPr txBox="1"/>
          <p:nvPr>
            <p:custDataLst>
              <p:tags r:id="rId3"/>
            </p:custDataLst>
          </p:nvPr>
        </p:nvSpPr>
        <p:spPr>
          <a:xfrm>
            <a:off x="805382" y="5687936"/>
            <a:ext cx="1008609" cy="646331"/>
          </a:xfrm>
          <a:prstGeom prst="rect">
            <a:avLst/>
          </a:prstGeom>
          <a:noFill/>
        </p:spPr>
        <p:txBody>
          <a:bodyPr wrap="none" rtlCol="0">
            <a:spAutoFit/>
          </a:bodyPr>
          <a:lstStyle/>
          <a:p>
            <a:r>
              <a:rPr lang="fr-CA" b="1" dirty="0" smtClean="0">
                <a:solidFill>
                  <a:schemeClr val="tx1">
                    <a:lumMod val="50000"/>
                    <a:lumOff val="50000"/>
                  </a:schemeClr>
                </a:solidFill>
              </a:rPr>
              <a:t>8</a:t>
            </a:r>
            <a:r>
              <a:rPr lang="fr-CA" b="1" baseline="30000" dirty="0" smtClean="0">
                <a:solidFill>
                  <a:schemeClr val="tx1">
                    <a:lumMod val="50000"/>
                    <a:lumOff val="50000"/>
                  </a:schemeClr>
                </a:solidFill>
              </a:rPr>
              <a:t>e</a:t>
            </a:r>
            <a:r>
              <a:rPr lang="fr-CA" b="1" dirty="0" smtClean="0">
                <a:solidFill>
                  <a:schemeClr val="tx1">
                    <a:lumMod val="50000"/>
                    <a:lumOff val="50000"/>
                  </a:schemeClr>
                </a:solidFill>
              </a:rPr>
              <a:t> et 9</a:t>
            </a:r>
            <a:r>
              <a:rPr lang="fr-CA" b="1" baseline="30000" dirty="0" smtClean="0">
                <a:solidFill>
                  <a:schemeClr val="tx1">
                    <a:lumMod val="50000"/>
                    <a:lumOff val="50000"/>
                  </a:schemeClr>
                </a:solidFill>
              </a:rPr>
              <a:t>e</a:t>
            </a:r>
            <a:r>
              <a:rPr lang="fr-CA" b="1" dirty="0" smtClean="0">
                <a:solidFill>
                  <a:schemeClr val="tx1">
                    <a:lumMod val="50000"/>
                    <a:lumOff val="50000"/>
                  </a:schemeClr>
                </a:solidFill>
              </a:rPr>
              <a:t> </a:t>
            </a:r>
          </a:p>
          <a:p>
            <a:pPr algn="ctr"/>
            <a:r>
              <a:rPr lang="fr-CA" b="1" dirty="0" smtClean="0">
                <a:solidFill>
                  <a:schemeClr val="tx1">
                    <a:lumMod val="50000"/>
                    <a:lumOff val="50000"/>
                  </a:schemeClr>
                </a:solidFill>
              </a:rPr>
              <a:t>mois</a:t>
            </a:r>
            <a:endParaRPr lang="fr-CA" b="1" dirty="0">
              <a:solidFill>
                <a:schemeClr val="tx1">
                  <a:lumMod val="50000"/>
                  <a:lumOff val="50000"/>
                </a:schemeClr>
              </a:solidFill>
            </a:endParaRPr>
          </a:p>
        </p:txBody>
      </p:sp>
      <p:pic>
        <p:nvPicPr>
          <p:cNvPr id="7"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86000" y="1137557"/>
            <a:ext cx="6477000" cy="358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5775" y="1137557"/>
            <a:ext cx="1500188"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3418122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457200" y="214290"/>
            <a:ext cx="8258204" cy="796908"/>
          </a:xfrm>
        </p:spPr>
        <p:txBody>
          <a:bodyPr/>
          <a:lstStyle/>
          <a:p>
            <a:r>
              <a:rPr lang="fr-CA" dirty="0" smtClean="0"/>
              <a:t>Marche à suivre – étape 6</a:t>
            </a:r>
            <a:endParaRPr lang="fr-CA" dirty="0"/>
          </a:p>
        </p:txBody>
      </p:sp>
      <p:sp>
        <p:nvSpPr>
          <p:cNvPr id="3" name="Espace réservé du texte 2"/>
          <p:cNvSpPr>
            <a:spLocks noGrp="1"/>
          </p:cNvSpPr>
          <p:nvPr>
            <p:ph type="body" sz="quarter" idx="15"/>
            <p:custDataLst>
              <p:tags r:id="rId2"/>
            </p:custDataLst>
          </p:nvPr>
        </p:nvSpPr>
        <p:spPr>
          <a:xfrm>
            <a:off x="381000" y="990600"/>
            <a:ext cx="8686800" cy="5486400"/>
          </a:xfrm>
        </p:spPr>
        <p:txBody>
          <a:bodyPr>
            <a:normAutofit fontScale="85000" lnSpcReduction="20000"/>
          </a:bodyPr>
          <a:lstStyle/>
          <a:p>
            <a:pPr marL="0" indent="0">
              <a:lnSpc>
                <a:spcPct val="120000"/>
              </a:lnSpc>
              <a:buNone/>
            </a:pPr>
            <a:r>
              <a:rPr lang="fr-CA" dirty="0" smtClean="0">
                <a:solidFill>
                  <a:schemeClr val="tx1">
                    <a:lumMod val="50000"/>
                    <a:lumOff val="50000"/>
                  </a:schemeClr>
                </a:solidFill>
              </a:rPr>
              <a:t>Cette étape est réalisée en collaboration avec les responsables de la communication. L’objectif principal de cette étape est d’informer et de mobiliser les parties prenantes sur les principaux engagements de l’organisation.</a:t>
            </a:r>
          </a:p>
          <a:p>
            <a:pPr marL="914400" indent="-558800">
              <a:lnSpc>
                <a:spcPct val="120000"/>
              </a:lnSpc>
              <a:buNone/>
              <a:tabLst>
                <a:tab pos="266700" algn="l"/>
              </a:tabLst>
            </a:pPr>
            <a:r>
              <a:rPr lang="fr-CA" dirty="0" smtClean="0">
                <a:solidFill>
                  <a:schemeClr val="tx1">
                    <a:lumMod val="50000"/>
                    <a:lumOff val="50000"/>
                  </a:schemeClr>
                </a:solidFill>
              </a:rPr>
              <a:t>6.1	Élaborer des stratégies de divulgation selon les parties prenantes ciblées</a:t>
            </a:r>
          </a:p>
          <a:p>
            <a:pPr marL="914400" indent="-558800">
              <a:lnSpc>
                <a:spcPct val="120000"/>
              </a:lnSpc>
              <a:buNone/>
              <a:tabLst>
                <a:tab pos="266700" algn="l"/>
              </a:tabLst>
            </a:pPr>
            <a:r>
              <a:rPr lang="fr-CA" dirty="0" smtClean="0">
                <a:solidFill>
                  <a:schemeClr val="tx1">
                    <a:lumMod val="50000"/>
                    <a:lumOff val="50000"/>
                  </a:schemeClr>
                </a:solidFill>
              </a:rPr>
              <a:t>6.2	S’assurer que les actions découlent de la politique de développement durable (pour éviter l’</a:t>
            </a:r>
            <a:r>
              <a:rPr lang="fr-CA" dirty="0" err="1" smtClean="0">
                <a:solidFill>
                  <a:schemeClr val="tx1">
                    <a:lumMod val="50000"/>
                    <a:lumOff val="50000"/>
                  </a:schemeClr>
                </a:solidFill>
              </a:rPr>
              <a:t>écoblanchiment</a:t>
            </a:r>
            <a:r>
              <a:rPr lang="fr-CA" dirty="0" smtClean="0">
                <a:solidFill>
                  <a:schemeClr val="tx1">
                    <a:lumMod val="50000"/>
                    <a:lumOff val="50000"/>
                  </a:schemeClr>
                </a:solidFill>
              </a:rPr>
              <a:t>)</a:t>
            </a:r>
          </a:p>
          <a:p>
            <a:pPr marL="914400" indent="-558800">
              <a:lnSpc>
                <a:spcPct val="120000"/>
              </a:lnSpc>
              <a:buNone/>
              <a:tabLst>
                <a:tab pos="266700" algn="l"/>
              </a:tabLst>
            </a:pPr>
            <a:r>
              <a:rPr lang="fr-CA" dirty="0" smtClean="0">
                <a:solidFill>
                  <a:schemeClr val="tx1">
                    <a:lumMod val="50000"/>
                    <a:lumOff val="50000"/>
                  </a:schemeClr>
                </a:solidFill>
              </a:rPr>
              <a:t>6.3	Créer ou adapter vos outils de communication</a:t>
            </a:r>
          </a:p>
          <a:p>
            <a:pPr>
              <a:lnSpc>
                <a:spcPct val="120000"/>
              </a:lnSpc>
              <a:buBlip>
                <a:blip r:embed="rId5"/>
              </a:buBlip>
            </a:pPr>
            <a:r>
              <a:rPr lang="fr-CA" dirty="0" smtClean="0">
                <a:solidFill>
                  <a:schemeClr val="tx1">
                    <a:lumMod val="50000"/>
                    <a:lumOff val="50000"/>
                  </a:schemeClr>
                </a:solidFill>
              </a:rPr>
              <a:t>Attention  ̶  Est-ce que l’organisation est prête à communiquer ses engagements? </a:t>
            </a:r>
            <a:r>
              <a:rPr lang="fr-CA" dirty="0">
                <a:solidFill>
                  <a:schemeClr val="tx1">
                    <a:lumMod val="50000"/>
                    <a:lumOff val="50000"/>
                  </a:schemeClr>
                </a:solidFill>
              </a:rPr>
              <a:t>À</a:t>
            </a:r>
            <a:r>
              <a:rPr lang="fr-CA" dirty="0" smtClean="0">
                <a:solidFill>
                  <a:schemeClr val="tx1">
                    <a:lumMod val="50000"/>
                    <a:lumOff val="50000"/>
                  </a:schemeClr>
                </a:solidFill>
              </a:rPr>
              <a:t> quelles parties prenantes</a:t>
            </a:r>
            <a:r>
              <a:rPr lang="fr-CA" dirty="0">
                <a:solidFill>
                  <a:schemeClr val="tx1">
                    <a:lumMod val="50000"/>
                    <a:lumOff val="50000"/>
                  </a:schemeClr>
                </a:solidFill>
              </a:rPr>
              <a:t>?</a:t>
            </a:r>
            <a:r>
              <a:rPr lang="fr-CA" dirty="0" smtClean="0">
                <a:solidFill>
                  <a:schemeClr val="tx1">
                    <a:lumMod val="50000"/>
                    <a:lumOff val="50000"/>
                  </a:schemeClr>
                </a:solidFill>
              </a:rPr>
              <a:t> Le responsable BNQ 21000 devra évaluer ces aspects avec les responsables de la communication.</a:t>
            </a:r>
          </a:p>
          <a:p>
            <a:pPr>
              <a:buBlip>
                <a:blip r:embed="rId5"/>
              </a:buBlip>
            </a:pPr>
            <a:endParaRPr lang="fr-CA" dirty="0">
              <a:solidFill>
                <a:schemeClr val="tx1">
                  <a:lumMod val="50000"/>
                  <a:lumOff val="50000"/>
                </a:schemeClr>
              </a:solidFill>
            </a:endParaRPr>
          </a:p>
          <a:p>
            <a:pPr marL="0" indent="0">
              <a:buNone/>
            </a:pPr>
            <a:endParaRPr lang="fr-CA" dirty="0"/>
          </a:p>
        </p:txBody>
      </p:sp>
    </p:spTree>
    <p:extLst>
      <p:ext uri="{BB962C8B-B14F-4D97-AF65-F5344CB8AC3E}">
        <p14:creationId xmlns:p14="http://schemas.microsoft.com/office/powerpoint/2010/main" val="229121452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381000" y="214290"/>
            <a:ext cx="8334404" cy="796908"/>
          </a:xfrm>
        </p:spPr>
        <p:txBody>
          <a:bodyPr>
            <a:normAutofit/>
          </a:bodyPr>
          <a:lstStyle/>
          <a:p>
            <a:r>
              <a:rPr lang="fr-CA" sz="3200" dirty="0" smtClean="0"/>
              <a:t>Étape 7 : Agir progressivement</a:t>
            </a:r>
            <a:endParaRPr lang="fr-CA" sz="3200" dirty="0"/>
          </a:p>
        </p:txBody>
      </p:sp>
      <p:pic>
        <p:nvPicPr>
          <p:cNvPr id="5" name="Picture 11" descr="C:\Users\CraigF\AppData\Local\Microsoft\Windows\Temporary Internet Files\Content.IE5\NZQ05CAH\MC900349175[1].wmf"/>
          <p:cNvPicPr>
            <a:picLocks noChangeAspect="1" noChangeArrowheads="1"/>
          </p:cNvPicPr>
          <p:nvPr>
            <p:custDataLst>
              <p:tags r:id="rId2"/>
            </p:custDataLst>
          </p:nvPr>
        </p:nvPicPr>
        <p:blipFill>
          <a:blip r:embed="rId6" cstate="print">
            <a:extLst>
              <a:ext uri="{28A0092B-C50C-407E-A947-70E740481C1C}">
                <a14:useLocalDpi xmlns:a14="http://schemas.microsoft.com/office/drawing/2010/main" val="0"/>
              </a:ext>
            </a:extLst>
          </a:blip>
          <a:srcRect/>
          <a:stretch>
            <a:fillRect/>
          </a:stretch>
        </p:blipFill>
        <p:spPr bwMode="auto">
          <a:xfrm>
            <a:off x="485775" y="5501516"/>
            <a:ext cx="1647825" cy="1023109"/>
          </a:xfrm>
          <a:prstGeom prst="rect">
            <a:avLst/>
          </a:prstGeom>
          <a:noFill/>
          <a:extLst>
            <a:ext uri="{909E8E84-426E-40DD-AFC4-6F175D3DCCD1}">
              <a14:hiddenFill xmlns:a14="http://schemas.microsoft.com/office/drawing/2010/main">
                <a:solidFill>
                  <a:srgbClr val="FFFFFF"/>
                </a:solidFill>
              </a14:hiddenFill>
            </a:ext>
          </a:extLst>
        </p:spPr>
      </p:pic>
      <p:sp>
        <p:nvSpPr>
          <p:cNvPr id="4" name="ZoneTexte 3"/>
          <p:cNvSpPr txBox="1"/>
          <p:nvPr>
            <p:custDataLst>
              <p:tags r:id="rId3"/>
            </p:custDataLst>
          </p:nvPr>
        </p:nvSpPr>
        <p:spPr>
          <a:xfrm>
            <a:off x="638670" y="5702224"/>
            <a:ext cx="1342034" cy="646331"/>
          </a:xfrm>
          <a:prstGeom prst="rect">
            <a:avLst/>
          </a:prstGeom>
          <a:noFill/>
        </p:spPr>
        <p:txBody>
          <a:bodyPr wrap="none" rtlCol="0">
            <a:spAutoFit/>
          </a:bodyPr>
          <a:lstStyle/>
          <a:p>
            <a:pPr algn="ctr"/>
            <a:r>
              <a:rPr lang="fr-CA" b="1" dirty="0" smtClean="0">
                <a:solidFill>
                  <a:schemeClr val="tx1">
                    <a:lumMod val="50000"/>
                    <a:lumOff val="50000"/>
                  </a:schemeClr>
                </a:solidFill>
              </a:rPr>
              <a:t>10</a:t>
            </a:r>
            <a:r>
              <a:rPr lang="fr-CA" b="1" baseline="30000" dirty="0" smtClean="0">
                <a:solidFill>
                  <a:schemeClr val="tx1">
                    <a:lumMod val="50000"/>
                    <a:lumOff val="50000"/>
                  </a:schemeClr>
                </a:solidFill>
              </a:rPr>
              <a:t>e</a:t>
            </a:r>
            <a:r>
              <a:rPr lang="fr-CA" b="1" dirty="0" smtClean="0">
                <a:solidFill>
                  <a:schemeClr val="tx1">
                    <a:lumMod val="50000"/>
                    <a:lumOff val="50000"/>
                  </a:schemeClr>
                </a:solidFill>
              </a:rPr>
              <a:t> ou 15</a:t>
            </a:r>
            <a:r>
              <a:rPr lang="fr-CA" b="1" baseline="30000" dirty="0" smtClean="0">
                <a:solidFill>
                  <a:schemeClr val="tx1">
                    <a:lumMod val="50000"/>
                    <a:lumOff val="50000"/>
                  </a:schemeClr>
                </a:solidFill>
              </a:rPr>
              <a:t>e</a:t>
            </a:r>
            <a:r>
              <a:rPr lang="fr-CA" b="1" dirty="0" smtClean="0">
                <a:solidFill>
                  <a:schemeClr val="tx1">
                    <a:lumMod val="50000"/>
                    <a:lumOff val="50000"/>
                  </a:schemeClr>
                </a:solidFill>
              </a:rPr>
              <a:t> </a:t>
            </a:r>
          </a:p>
          <a:p>
            <a:pPr algn="ctr"/>
            <a:r>
              <a:rPr lang="fr-CA" b="1" dirty="0" smtClean="0">
                <a:solidFill>
                  <a:schemeClr val="tx1">
                    <a:lumMod val="50000"/>
                    <a:lumOff val="50000"/>
                  </a:schemeClr>
                </a:solidFill>
              </a:rPr>
              <a:t>mois</a:t>
            </a:r>
            <a:endParaRPr lang="fr-CA" b="1" dirty="0">
              <a:solidFill>
                <a:schemeClr val="tx1">
                  <a:lumMod val="50000"/>
                  <a:lumOff val="50000"/>
                </a:schemeClr>
              </a:solidFill>
            </a:endParaRPr>
          </a:p>
        </p:txBody>
      </p:sp>
      <p:pic>
        <p:nvPicPr>
          <p:cNvPr id="7"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90800" y="1260475"/>
            <a:ext cx="6248400" cy="4337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65377" y="1153464"/>
            <a:ext cx="1641764" cy="1728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0048881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457200" y="76200"/>
            <a:ext cx="7786742" cy="796908"/>
          </a:xfrm>
        </p:spPr>
        <p:txBody>
          <a:bodyPr>
            <a:normAutofit fontScale="90000"/>
          </a:bodyPr>
          <a:lstStyle/>
          <a:p>
            <a:r>
              <a:rPr lang="fr-CA" sz="3200" dirty="0" smtClean="0"/>
              <a:t>Dix consignes pour réaliser l’accompagnement de façon efficace</a:t>
            </a:r>
            <a:endParaRPr lang="fr-CA" sz="3200" dirty="0"/>
          </a:p>
        </p:txBody>
      </p:sp>
      <p:sp>
        <p:nvSpPr>
          <p:cNvPr id="3" name="Espace réservé du texte 2"/>
          <p:cNvSpPr>
            <a:spLocks noGrp="1"/>
          </p:cNvSpPr>
          <p:nvPr>
            <p:ph type="body" sz="quarter" idx="15"/>
            <p:custDataLst>
              <p:tags r:id="rId2"/>
            </p:custDataLst>
          </p:nvPr>
        </p:nvSpPr>
        <p:spPr>
          <a:xfrm>
            <a:off x="428625" y="1524000"/>
            <a:ext cx="8286750" cy="4419600"/>
          </a:xfrm>
        </p:spPr>
        <p:txBody>
          <a:bodyPr>
            <a:normAutofit/>
          </a:bodyPr>
          <a:lstStyle/>
          <a:p>
            <a:pPr lvl="0">
              <a:buFont typeface="+mj-lt"/>
              <a:buAutoNum type="arabicPeriod"/>
            </a:pPr>
            <a:r>
              <a:rPr lang="fr-CA" sz="2400" dirty="0">
                <a:solidFill>
                  <a:schemeClr val="tx1">
                    <a:lumMod val="50000"/>
                    <a:lumOff val="50000"/>
                  </a:schemeClr>
                </a:solidFill>
              </a:rPr>
              <a:t>Recevoir l’autorité pour réaliser la </a:t>
            </a:r>
            <a:r>
              <a:rPr lang="fr-CA" sz="2400" dirty="0" smtClean="0">
                <a:solidFill>
                  <a:schemeClr val="tx1">
                    <a:lumMod val="50000"/>
                    <a:lumOff val="50000"/>
                  </a:schemeClr>
                </a:solidFill>
              </a:rPr>
              <a:t>Démarche </a:t>
            </a:r>
            <a:r>
              <a:rPr lang="fr-CA" sz="2400" dirty="0">
                <a:solidFill>
                  <a:schemeClr val="tx1">
                    <a:lumMod val="50000"/>
                    <a:lumOff val="50000"/>
                  </a:schemeClr>
                </a:solidFill>
              </a:rPr>
              <a:t>BNQ 21000 et communiquer cette </a:t>
            </a:r>
            <a:r>
              <a:rPr lang="fr-CA" sz="2400" dirty="0" smtClean="0">
                <a:solidFill>
                  <a:schemeClr val="tx1">
                    <a:lumMod val="50000"/>
                    <a:lumOff val="50000"/>
                  </a:schemeClr>
                </a:solidFill>
              </a:rPr>
              <a:t>responsabilité.</a:t>
            </a:r>
            <a:endParaRPr lang="fr-CA" sz="2400" dirty="0">
              <a:solidFill>
                <a:schemeClr val="tx1">
                  <a:lumMod val="50000"/>
                  <a:lumOff val="50000"/>
                </a:schemeClr>
              </a:solidFill>
            </a:endParaRPr>
          </a:p>
          <a:p>
            <a:pPr lvl="0">
              <a:buFont typeface="+mj-lt"/>
              <a:buAutoNum type="arabicPeriod"/>
            </a:pPr>
            <a:r>
              <a:rPr lang="fr-CA" sz="2400" dirty="0">
                <a:solidFill>
                  <a:schemeClr val="tx1">
                    <a:lumMod val="50000"/>
                    <a:lumOff val="50000"/>
                  </a:schemeClr>
                </a:solidFill>
              </a:rPr>
              <a:t>Comprendre le principe de progresser pour performer et non </a:t>
            </a:r>
            <a:r>
              <a:rPr lang="fr-CA" sz="2400" dirty="0" smtClean="0">
                <a:solidFill>
                  <a:schemeClr val="tx1">
                    <a:lumMod val="50000"/>
                    <a:lumOff val="50000"/>
                  </a:schemeClr>
                </a:solidFill>
              </a:rPr>
              <a:t>de performer </a:t>
            </a:r>
            <a:r>
              <a:rPr lang="fr-CA" sz="2400" dirty="0">
                <a:solidFill>
                  <a:schemeClr val="tx1">
                    <a:lumMod val="50000"/>
                    <a:lumOff val="50000"/>
                  </a:schemeClr>
                </a:solidFill>
              </a:rPr>
              <a:t>pour </a:t>
            </a:r>
            <a:r>
              <a:rPr lang="fr-CA" sz="2400" dirty="0" smtClean="0">
                <a:solidFill>
                  <a:schemeClr val="tx1">
                    <a:lumMod val="50000"/>
                    <a:lumOff val="50000"/>
                  </a:schemeClr>
                </a:solidFill>
              </a:rPr>
              <a:t>progresser.</a:t>
            </a:r>
            <a:endParaRPr lang="fr-CA" sz="2400" dirty="0">
              <a:solidFill>
                <a:schemeClr val="tx1">
                  <a:lumMod val="50000"/>
                  <a:lumOff val="50000"/>
                </a:schemeClr>
              </a:solidFill>
            </a:endParaRPr>
          </a:p>
          <a:p>
            <a:pPr lvl="0">
              <a:buFont typeface="+mj-lt"/>
              <a:buAutoNum type="arabicPeriod"/>
            </a:pPr>
            <a:r>
              <a:rPr lang="fr-CA" sz="2400" dirty="0">
                <a:solidFill>
                  <a:schemeClr val="tx1">
                    <a:lumMod val="50000"/>
                    <a:lumOff val="50000"/>
                  </a:schemeClr>
                </a:solidFill>
              </a:rPr>
              <a:t>Mettre </a:t>
            </a:r>
            <a:r>
              <a:rPr lang="fr-CA" sz="2400" dirty="0" smtClean="0">
                <a:solidFill>
                  <a:schemeClr val="tx1">
                    <a:lumMod val="50000"/>
                    <a:lumOff val="50000"/>
                  </a:schemeClr>
                </a:solidFill>
              </a:rPr>
              <a:t>l’accent </a:t>
            </a:r>
            <a:r>
              <a:rPr lang="fr-CA" sz="2400" dirty="0">
                <a:solidFill>
                  <a:schemeClr val="tx1">
                    <a:lumMod val="50000"/>
                    <a:lumOff val="50000"/>
                  </a:schemeClr>
                </a:solidFill>
              </a:rPr>
              <a:t>sur la sensibilisation et la </a:t>
            </a:r>
            <a:r>
              <a:rPr lang="fr-CA" sz="2400" dirty="0" smtClean="0">
                <a:solidFill>
                  <a:schemeClr val="tx1">
                    <a:lumMod val="50000"/>
                    <a:lumOff val="50000"/>
                  </a:schemeClr>
                </a:solidFill>
              </a:rPr>
              <a:t>formation.</a:t>
            </a:r>
            <a:endParaRPr lang="fr-CA" sz="2400" dirty="0">
              <a:solidFill>
                <a:schemeClr val="tx1">
                  <a:lumMod val="50000"/>
                  <a:lumOff val="50000"/>
                </a:schemeClr>
              </a:solidFill>
            </a:endParaRPr>
          </a:p>
          <a:p>
            <a:pPr lvl="0">
              <a:buFont typeface="+mj-lt"/>
              <a:buAutoNum type="arabicPeriod"/>
            </a:pPr>
            <a:r>
              <a:rPr lang="fr-CA" sz="2400" dirty="0">
                <a:solidFill>
                  <a:schemeClr val="tx1">
                    <a:lumMod val="50000"/>
                    <a:lumOff val="50000"/>
                  </a:schemeClr>
                </a:solidFill>
              </a:rPr>
              <a:t>Respecter le rythme d'apprentissage, une étape à la </a:t>
            </a:r>
            <a:r>
              <a:rPr lang="fr-CA" sz="2400" dirty="0" smtClean="0">
                <a:solidFill>
                  <a:schemeClr val="tx1">
                    <a:lumMod val="50000"/>
                    <a:lumOff val="50000"/>
                  </a:schemeClr>
                </a:solidFill>
              </a:rPr>
              <a:t>fois.</a:t>
            </a:r>
            <a:endParaRPr lang="fr-CA" sz="2400" dirty="0">
              <a:solidFill>
                <a:schemeClr val="tx1">
                  <a:lumMod val="50000"/>
                  <a:lumOff val="50000"/>
                </a:schemeClr>
              </a:solidFill>
            </a:endParaRPr>
          </a:p>
          <a:p>
            <a:pPr lvl="0">
              <a:buFont typeface="+mj-lt"/>
              <a:buAutoNum type="arabicPeriod"/>
            </a:pPr>
            <a:r>
              <a:rPr lang="fr-CA" sz="2400" dirty="0">
                <a:solidFill>
                  <a:schemeClr val="tx1">
                    <a:lumMod val="50000"/>
                    <a:lumOff val="50000"/>
                  </a:schemeClr>
                </a:solidFill>
              </a:rPr>
              <a:t>Proposer des outils adaptés à la réalité de </a:t>
            </a:r>
            <a:r>
              <a:rPr lang="fr-CA" sz="2400" dirty="0" smtClean="0">
                <a:solidFill>
                  <a:schemeClr val="tx1">
                    <a:lumMod val="50000"/>
                    <a:lumOff val="50000"/>
                  </a:schemeClr>
                </a:solidFill>
              </a:rPr>
              <a:t>l’organisation.</a:t>
            </a:r>
            <a:endParaRPr lang="fr-CA" sz="2400" dirty="0">
              <a:solidFill>
                <a:schemeClr val="tx1">
                  <a:lumMod val="50000"/>
                  <a:lumOff val="50000"/>
                </a:schemeClr>
              </a:solidFill>
            </a:endParaRPr>
          </a:p>
          <a:p>
            <a:pPr marL="0" indent="0">
              <a:buNone/>
            </a:pPr>
            <a:endParaRPr lang="fr-CA" dirty="0"/>
          </a:p>
        </p:txBody>
      </p:sp>
    </p:spTree>
    <p:extLst>
      <p:ext uri="{BB962C8B-B14F-4D97-AF65-F5344CB8AC3E}">
        <p14:creationId xmlns:p14="http://schemas.microsoft.com/office/powerpoint/2010/main" val="243289474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457200" y="152400"/>
            <a:ext cx="8258204" cy="796908"/>
          </a:xfrm>
        </p:spPr>
        <p:txBody>
          <a:bodyPr/>
          <a:lstStyle/>
          <a:p>
            <a:r>
              <a:rPr lang="fr-CA" dirty="0" smtClean="0"/>
              <a:t>Marche à suivre – étape 7</a:t>
            </a:r>
            <a:endParaRPr lang="fr-CA" dirty="0"/>
          </a:p>
        </p:txBody>
      </p:sp>
      <p:sp>
        <p:nvSpPr>
          <p:cNvPr id="3" name="Espace réservé du texte 2"/>
          <p:cNvSpPr>
            <a:spLocks noGrp="1"/>
          </p:cNvSpPr>
          <p:nvPr>
            <p:ph type="body" sz="quarter" idx="15"/>
            <p:custDataLst>
              <p:tags r:id="rId2"/>
            </p:custDataLst>
          </p:nvPr>
        </p:nvSpPr>
        <p:spPr>
          <a:xfrm>
            <a:off x="381000" y="990600"/>
            <a:ext cx="8763000" cy="5867400"/>
          </a:xfrm>
        </p:spPr>
        <p:txBody>
          <a:bodyPr>
            <a:noAutofit/>
          </a:bodyPr>
          <a:lstStyle/>
          <a:p>
            <a:pPr marL="0" indent="0">
              <a:lnSpc>
                <a:spcPct val="120000"/>
              </a:lnSpc>
              <a:buNone/>
            </a:pPr>
            <a:r>
              <a:rPr lang="fr-CA" sz="2000" dirty="0" smtClean="0">
                <a:solidFill>
                  <a:schemeClr val="tx1">
                    <a:lumMod val="50000"/>
                    <a:lumOff val="50000"/>
                  </a:schemeClr>
                </a:solidFill>
              </a:rPr>
              <a:t>Cette étape est l’accomplissement du travail réalisé pour préparer et implanter le changement au sein de l’organisation</a:t>
            </a:r>
            <a:r>
              <a:rPr lang="fr-CA" sz="2000" dirty="0">
                <a:solidFill>
                  <a:schemeClr val="tx1">
                    <a:lumMod val="50000"/>
                    <a:lumOff val="50000"/>
                  </a:schemeClr>
                </a:solidFill>
              </a:rPr>
              <a:t>.</a:t>
            </a:r>
          </a:p>
          <a:p>
            <a:pPr marL="355600" indent="0">
              <a:lnSpc>
                <a:spcPct val="120000"/>
              </a:lnSpc>
              <a:buNone/>
            </a:pPr>
            <a:r>
              <a:rPr lang="fr-CA" sz="2000" dirty="0" smtClean="0">
                <a:solidFill>
                  <a:schemeClr val="tx1">
                    <a:lumMod val="50000"/>
                    <a:lumOff val="50000"/>
                  </a:schemeClr>
                </a:solidFill>
              </a:rPr>
              <a:t>7.1	Préparer et mettre en </a:t>
            </a:r>
            <a:r>
              <a:rPr lang="fr-CA" sz="2000" dirty="0">
                <a:solidFill>
                  <a:schemeClr val="tx1">
                    <a:lumMod val="50000"/>
                    <a:lumOff val="50000"/>
                  </a:schemeClr>
                </a:solidFill>
              </a:rPr>
              <a:t>œuvre </a:t>
            </a:r>
            <a:r>
              <a:rPr lang="fr-CA" sz="2000" dirty="0" smtClean="0">
                <a:solidFill>
                  <a:schemeClr val="tx1">
                    <a:lumMod val="50000"/>
                    <a:lumOff val="50000"/>
                  </a:schemeClr>
                </a:solidFill>
              </a:rPr>
              <a:t>le plan </a:t>
            </a:r>
            <a:r>
              <a:rPr lang="fr-CA" sz="2000" dirty="0">
                <a:solidFill>
                  <a:schemeClr val="tx1">
                    <a:lumMod val="50000"/>
                    <a:lumOff val="50000"/>
                  </a:schemeClr>
                </a:solidFill>
              </a:rPr>
              <a:t>d’action BNQ 21000</a:t>
            </a:r>
          </a:p>
          <a:p>
            <a:pPr marL="355600" indent="0">
              <a:lnSpc>
                <a:spcPct val="120000"/>
              </a:lnSpc>
              <a:buNone/>
            </a:pPr>
            <a:r>
              <a:rPr lang="fr-CA" sz="2000" dirty="0" smtClean="0">
                <a:solidFill>
                  <a:schemeClr val="tx1">
                    <a:lumMod val="50000"/>
                    <a:lumOff val="50000"/>
                  </a:schemeClr>
                </a:solidFill>
              </a:rPr>
              <a:t>7.2	Constater </a:t>
            </a:r>
            <a:r>
              <a:rPr lang="fr-CA" sz="2000" dirty="0">
                <a:solidFill>
                  <a:schemeClr val="tx1">
                    <a:lumMod val="50000"/>
                    <a:lumOff val="50000"/>
                  </a:schemeClr>
                </a:solidFill>
              </a:rPr>
              <a:t>les </a:t>
            </a:r>
            <a:r>
              <a:rPr lang="fr-CA" sz="2000" dirty="0" smtClean="0">
                <a:solidFill>
                  <a:schemeClr val="tx1">
                    <a:lumMod val="50000"/>
                    <a:lumOff val="50000"/>
                  </a:schemeClr>
                </a:solidFill>
              </a:rPr>
              <a:t>résultats, les communiquer et ajuster</a:t>
            </a:r>
            <a:endParaRPr lang="fr-CA" sz="2000" dirty="0">
              <a:solidFill>
                <a:schemeClr val="tx1">
                  <a:lumMod val="50000"/>
                  <a:lumOff val="50000"/>
                </a:schemeClr>
              </a:solidFill>
            </a:endParaRPr>
          </a:p>
          <a:p>
            <a:pPr marL="355600" indent="0">
              <a:lnSpc>
                <a:spcPct val="120000"/>
              </a:lnSpc>
              <a:buNone/>
            </a:pPr>
            <a:r>
              <a:rPr lang="fr-CA" sz="2000" dirty="0" smtClean="0">
                <a:solidFill>
                  <a:schemeClr val="tx1">
                    <a:lumMod val="50000"/>
                    <a:lumOff val="50000"/>
                  </a:schemeClr>
                </a:solidFill>
              </a:rPr>
              <a:t>7.3	Faire </a:t>
            </a:r>
            <a:r>
              <a:rPr lang="fr-CA" sz="2000" dirty="0">
                <a:solidFill>
                  <a:schemeClr val="tx1">
                    <a:lumMod val="50000"/>
                    <a:lumOff val="50000"/>
                  </a:schemeClr>
                </a:solidFill>
              </a:rPr>
              <a:t>le bilan des </a:t>
            </a:r>
            <a:r>
              <a:rPr lang="fr-CA" sz="2000" dirty="0" smtClean="0">
                <a:solidFill>
                  <a:schemeClr val="tx1">
                    <a:lumMod val="50000"/>
                    <a:lumOff val="50000"/>
                  </a:schemeClr>
                </a:solidFill>
              </a:rPr>
              <a:t>résultats, communiquer et </a:t>
            </a:r>
            <a:r>
              <a:rPr lang="fr-CA" sz="2000" dirty="0">
                <a:solidFill>
                  <a:schemeClr val="tx1">
                    <a:lumMod val="50000"/>
                    <a:lumOff val="50000"/>
                  </a:schemeClr>
                </a:solidFill>
              </a:rPr>
              <a:t>recommencer la roue </a:t>
            </a:r>
            <a:r>
              <a:rPr lang="fr-CA" sz="2000" dirty="0" smtClean="0">
                <a:solidFill>
                  <a:schemeClr val="tx1">
                    <a:lumMod val="50000"/>
                    <a:lumOff val="50000"/>
                  </a:schemeClr>
                </a:solidFill>
              </a:rPr>
              <a:t>	de </a:t>
            </a:r>
            <a:r>
              <a:rPr lang="fr-CA" sz="2000" dirty="0">
                <a:solidFill>
                  <a:schemeClr val="tx1">
                    <a:lumMod val="50000"/>
                    <a:lumOff val="50000"/>
                  </a:schemeClr>
                </a:solidFill>
              </a:rPr>
              <a:t>la D</a:t>
            </a:r>
            <a:r>
              <a:rPr lang="fr-CA" sz="2000" dirty="0" smtClean="0">
                <a:solidFill>
                  <a:schemeClr val="tx1">
                    <a:lumMod val="50000"/>
                    <a:lumOff val="50000"/>
                  </a:schemeClr>
                </a:solidFill>
              </a:rPr>
              <a:t>émarche </a:t>
            </a:r>
            <a:r>
              <a:rPr lang="fr-CA" sz="2000" dirty="0">
                <a:solidFill>
                  <a:schemeClr val="tx1">
                    <a:lumMod val="50000"/>
                    <a:lumOff val="50000"/>
                  </a:schemeClr>
                </a:solidFill>
              </a:rPr>
              <a:t>BNQ 21000 (rétroaction</a:t>
            </a:r>
            <a:r>
              <a:rPr lang="fr-CA" sz="2000" dirty="0" smtClean="0">
                <a:solidFill>
                  <a:schemeClr val="tx1">
                    <a:lumMod val="50000"/>
                    <a:lumOff val="50000"/>
                  </a:schemeClr>
                </a:solidFill>
              </a:rPr>
              <a:t>)</a:t>
            </a:r>
          </a:p>
          <a:p>
            <a:pPr>
              <a:lnSpc>
                <a:spcPct val="120000"/>
              </a:lnSpc>
            </a:pPr>
            <a:r>
              <a:rPr lang="fr-CA" sz="2000" dirty="0" smtClean="0">
                <a:solidFill>
                  <a:schemeClr val="tx1">
                    <a:lumMod val="50000"/>
                    <a:lumOff val="50000"/>
                  </a:schemeClr>
                </a:solidFill>
              </a:rPr>
              <a:t>Il est important d’être attentif aux mécanismes à mettre en place pour favoriser et maintenir la participation et la mobilisation des employés.</a:t>
            </a:r>
          </a:p>
          <a:p>
            <a:pPr>
              <a:lnSpc>
                <a:spcPct val="120000"/>
              </a:lnSpc>
            </a:pPr>
            <a:r>
              <a:rPr lang="fr-CA" sz="2000" dirty="0" smtClean="0">
                <a:solidFill>
                  <a:schemeClr val="tx1">
                    <a:lumMod val="50000"/>
                    <a:lumOff val="50000"/>
                  </a:schemeClr>
                </a:solidFill>
              </a:rPr>
              <a:t>Cette </a:t>
            </a:r>
            <a:r>
              <a:rPr lang="fr-CA" sz="2000" dirty="0">
                <a:solidFill>
                  <a:schemeClr val="tx1">
                    <a:lumMod val="50000"/>
                    <a:lumOff val="50000"/>
                  </a:schemeClr>
                </a:solidFill>
              </a:rPr>
              <a:t>étape </a:t>
            </a:r>
            <a:r>
              <a:rPr lang="fr-CA" sz="2000" dirty="0" smtClean="0">
                <a:solidFill>
                  <a:schemeClr val="tx1">
                    <a:lumMod val="50000"/>
                    <a:lumOff val="50000"/>
                  </a:schemeClr>
                </a:solidFill>
              </a:rPr>
              <a:t>se réalise avec la collaboration des </a:t>
            </a:r>
            <a:r>
              <a:rPr lang="fr-CA" sz="2000" dirty="0">
                <a:solidFill>
                  <a:schemeClr val="tx1">
                    <a:lumMod val="50000"/>
                    <a:lumOff val="50000"/>
                  </a:schemeClr>
                </a:solidFill>
              </a:rPr>
              <a:t>ressources responsables </a:t>
            </a:r>
            <a:r>
              <a:rPr lang="fr-CA" sz="2000" dirty="0" smtClean="0">
                <a:solidFill>
                  <a:schemeClr val="tx1">
                    <a:lumMod val="50000"/>
                    <a:lumOff val="50000"/>
                  </a:schemeClr>
                </a:solidFill>
              </a:rPr>
              <a:t>de la communication, </a:t>
            </a:r>
            <a:r>
              <a:rPr lang="fr-CA" sz="2000" dirty="0">
                <a:solidFill>
                  <a:schemeClr val="tx1">
                    <a:lumMod val="50000"/>
                    <a:lumOff val="50000"/>
                  </a:schemeClr>
                </a:solidFill>
              </a:rPr>
              <a:t>des membres du comité de développement durable et de toutes les ressources </a:t>
            </a:r>
            <a:r>
              <a:rPr lang="fr-CA" sz="2000" dirty="0" smtClean="0">
                <a:solidFill>
                  <a:schemeClr val="tx1">
                    <a:lumMod val="50000"/>
                    <a:lumOff val="50000"/>
                  </a:schemeClr>
                </a:solidFill>
              </a:rPr>
              <a:t>impliquées dans la mise </a:t>
            </a:r>
            <a:r>
              <a:rPr lang="fr-CA" sz="2000" dirty="0">
                <a:solidFill>
                  <a:schemeClr val="tx1">
                    <a:lumMod val="50000"/>
                    <a:lumOff val="50000"/>
                  </a:schemeClr>
                </a:solidFill>
              </a:rPr>
              <a:t>en œuvre </a:t>
            </a:r>
            <a:r>
              <a:rPr lang="fr-CA" sz="2000" dirty="0" smtClean="0">
                <a:solidFill>
                  <a:schemeClr val="tx1">
                    <a:lumMod val="50000"/>
                    <a:lumOff val="50000"/>
                  </a:schemeClr>
                </a:solidFill>
              </a:rPr>
              <a:t>du plan d’action BNQ 21000. </a:t>
            </a:r>
            <a:endParaRPr lang="fr-CA" sz="2000" dirty="0">
              <a:solidFill>
                <a:schemeClr val="tx1">
                  <a:lumMod val="50000"/>
                  <a:lumOff val="50000"/>
                </a:schemeClr>
              </a:solidFill>
            </a:endParaRPr>
          </a:p>
        </p:txBody>
      </p:sp>
    </p:spTree>
    <p:extLst>
      <p:ext uri="{BB962C8B-B14F-4D97-AF65-F5344CB8AC3E}">
        <p14:creationId xmlns:p14="http://schemas.microsoft.com/office/powerpoint/2010/main" val="229121452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Titre 1"/>
          <p:cNvSpPr>
            <a:spLocks noGrp="1"/>
          </p:cNvSpPr>
          <p:nvPr>
            <p:ph type="title"/>
            <p:custDataLst>
              <p:tags r:id="rId1"/>
            </p:custDataLst>
          </p:nvPr>
        </p:nvSpPr>
        <p:spPr bwMode="auto">
          <a:xfrm>
            <a:off x="0" y="152400"/>
            <a:ext cx="9144000" cy="79690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defTabSz="898525">
              <a:tabLst>
                <a:tab pos="898525" algn="l"/>
              </a:tabLst>
            </a:pPr>
            <a:r>
              <a:rPr lang="fr-CA" sz="3200" dirty="0" smtClean="0">
                <a:latin typeface="Arial" charset="0"/>
                <a:ea typeface="ヒラギノ角ゴ Pro W3" pitchFamily="16" charset="-128"/>
                <a:cs typeface="Arial" charset="0"/>
              </a:rPr>
              <a:t>Et l’organisation recommence le processus dans une perspective d’amélioration continue</a:t>
            </a:r>
          </a:p>
        </p:txBody>
      </p:sp>
      <p:pic>
        <p:nvPicPr>
          <p:cNvPr id="4" name="Picture 2"/>
          <p:cNvPicPr>
            <a:picLocks noChangeAspect="1" noChangeArrowheads="1"/>
          </p:cNvPicPr>
          <p:nvPr>
            <p:custDataLst>
              <p:tags r:id="rId2"/>
            </p:custDataLst>
          </p:nvPr>
        </p:nvPicPr>
        <p:blipFill rotWithShape="1">
          <a:blip r:embed="rId5">
            <a:extLst>
              <a:ext uri="{28A0092B-C50C-407E-A947-70E740481C1C}">
                <a14:useLocalDpi xmlns:a14="http://schemas.microsoft.com/office/drawing/2010/main" val="0"/>
              </a:ext>
            </a:extLst>
          </a:blip>
          <a:srcRect l="34400" t="12456" r="12816" b="16701"/>
          <a:stretch/>
        </p:blipFill>
        <p:spPr bwMode="auto">
          <a:xfrm>
            <a:off x="1828800" y="1371600"/>
            <a:ext cx="5791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2632403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381000" y="228600"/>
            <a:ext cx="8382000" cy="796908"/>
          </a:xfrm>
        </p:spPr>
        <p:txBody>
          <a:bodyPr>
            <a:normAutofit/>
          </a:bodyPr>
          <a:lstStyle/>
          <a:p>
            <a:r>
              <a:rPr lang="fr-CA" sz="3200" dirty="0" smtClean="0"/>
              <a:t>Volet 3 - Un cadre de gouvernance</a:t>
            </a:r>
            <a:endParaRPr lang="fr-CA" sz="3200" dirty="0"/>
          </a:p>
        </p:txBody>
      </p:sp>
      <p:pic>
        <p:nvPicPr>
          <p:cNvPr id="13319" name="Picture 7" descr="C:\Users\CraigF\AppData\Local\Microsoft\Windows\Temporary Internet Files\Content.IE5\3ZV5X0HJ\MC900441962[1].wmf"/>
          <p:cNvPicPr>
            <a:picLocks noChangeAspect="1" noChangeArrowheads="1"/>
          </p:cNvPicPr>
          <p:nvPr>
            <p:custDataLst>
              <p:tags r:id="rId2"/>
            </p:custDataLst>
          </p:nvPr>
        </p:nvPicPr>
        <p:blipFill>
          <a:blip r:embed="rId8">
            <a:extLst>
              <a:ext uri="{28A0092B-C50C-407E-A947-70E740481C1C}">
                <a14:useLocalDpi xmlns:a14="http://schemas.microsoft.com/office/drawing/2010/main" val="0"/>
              </a:ext>
            </a:extLst>
          </a:blip>
          <a:srcRect/>
          <a:stretch>
            <a:fillRect/>
          </a:stretch>
        </p:blipFill>
        <p:spPr bwMode="auto">
          <a:xfrm>
            <a:off x="3962400" y="1916904"/>
            <a:ext cx="1987550" cy="2057400"/>
          </a:xfrm>
          <a:prstGeom prst="rect">
            <a:avLst/>
          </a:prstGeom>
          <a:noFill/>
          <a:extLst>
            <a:ext uri="{909E8E84-426E-40DD-AFC4-6F175D3DCCD1}">
              <a14:hiddenFill xmlns:a14="http://schemas.microsoft.com/office/drawing/2010/main">
                <a:solidFill>
                  <a:srgbClr val="FFFFFF"/>
                </a:solidFill>
              </a14:hiddenFill>
            </a:ext>
          </a:extLst>
        </p:spPr>
      </p:pic>
      <p:pic>
        <p:nvPicPr>
          <p:cNvPr id="13323" name="Picture 11" descr="C:\Users\CraigF\AppData\Local\Microsoft\Windows\Temporary Internet Files\Content.IE5\NZQ05CAH\MC900349175[1].wmf"/>
          <p:cNvPicPr>
            <a:picLocks noChangeAspect="1" noChangeArrowheads="1"/>
          </p:cNvPicPr>
          <p:nvPr>
            <p:custDataLst>
              <p:tags r:id="rId3"/>
            </p:custDataLst>
          </p:nvPr>
        </p:nvPicPr>
        <p:blipFill>
          <a:blip r:embed="rId9" cstate="print">
            <a:extLst>
              <a:ext uri="{28A0092B-C50C-407E-A947-70E740481C1C}">
                <a14:useLocalDpi xmlns:a14="http://schemas.microsoft.com/office/drawing/2010/main" val="0"/>
              </a:ext>
            </a:extLst>
          </a:blip>
          <a:srcRect/>
          <a:stretch>
            <a:fillRect/>
          </a:stretch>
        </p:blipFill>
        <p:spPr bwMode="auto">
          <a:xfrm>
            <a:off x="990600" y="4724400"/>
            <a:ext cx="2531269" cy="1571625"/>
          </a:xfrm>
          <a:prstGeom prst="rect">
            <a:avLst/>
          </a:prstGeom>
          <a:noFill/>
          <a:extLst>
            <a:ext uri="{909E8E84-426E-40DD-AFC4-6F175D3DCCD1}">
              <a14:hiddenFill xmlns:a14="http://schemas.microsoft.com/office/drawing/2010/main">
                <a:solidFill>
                  <a:srgbClr val="FFFFFF"/>
                </a:solidFill>
              </a14:hiddenFill>
            </a:ext>
          </a:extLst>
        </p:spPr>
      </p:pic>
      <p:sp>
        <p:nvSpPr>
          <p:cNvPr id="5" name="ZoneTexte 4"/>
          <p:cNvSpPr txBox="1"/>
          <p:nvPr>
            <p:custDataLst>
              <p:tags r:id="rId4"/>
            </p:custDataLst>
          </p:nvPr>
        </p:nvSpPr>
        <p:spPr>
          <a:xfrm>
            <a:off x="1494234" y="5033158"/>
            <a:ext cx="1524000" cy="954107"/>
          </a:xfrm>
          <a:prstGeom prst="rect">
            <a:avLst/>
          </a:prstGeom>
          <a:noFill/>
        </p:spPr>
        <p:txBody>
          <a:bodyPr wrap="square" rtlCol="0">
            <a:spAutoFit/>
          </a:bodyPr>
          <a:lstStyle/>
          <a:p>
            <a:pPr algn="ctr"/>
            <a:r>
              <a:rPr lang="fr-CA" sz="2800" b="1" dirty="0" smtClean="0">
                <a:solidFill>
                  <a:schemeClr val="tx1">
                    <a:lumMod val="50000"/>
                    <a:lumOff val="50000"/>
                  </a:schemeClr>
                </a:solidFill>
              </a:rPr>
              <a:t>1 à 15 mois</a:t>
            </a:r>
            <a:endParaRPr lang="fr-CA" sz="2800" b="1" dirty="0">
              <a:solidFill>
                <a:schemeClr val="tx1">
                  <a:lumMod val="50000"/>
                  <a:lumOff val="50000"/>
                </a:schemeClr>
              </a:solidFill>
            </a:endParaRPr>
          </a:p>
        </p:txBody>
      </p:sp>
      <p:pic>
        <p:nvPicPr>
          <p:cNvPr id="8" name="Picture 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254750" y="1126897"/>
            <a:ext cx="2889250" cy="412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p:cNvPicPr>
            <a:picLocks noChangeAspect="1" noChangeArrowheads="1"/>
          </p:cNvPicPr>
          <p:nvPr>
            <p:custDataLst>
              <p:tags r:id="rId5"/>
            </p:custDataLst>
          </p:nvPr>
        </p:nvPicPr>
        <p:blipFill rotWithShape="1">
          <a:blip r:embed="rId11" cstate="print">
            <a:extLst>
              <a:ext uri="{28A0092B-C50C-407E-A947-70E740481C1C}">
                <a14:useLocalDpi xmlns:a14="http://schemas.microsoft.com/office/drawing/2010/main" val="0"/>
              </a:ext>
            </a:extLst>
          </a:blip>
          <a:srcRect l="34400" t="12456" r="12816" b="16701"/>
          <a:stretch/>
        </p:blipFill>
        <p:spPr bwMode="auto">
          <a:xfrm>
            <a:off x="406637" y="1351280"/>
            <a:ext cx="3468688" cy="297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1823301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304800" y="0"/>
            <a:ext cx="8258204" cy="1066800"/>
          </a:xfrm>
        </p:spPr>
        <p:txBody>
          <a:bodyPr>
            <a:noAutofit/>
          </a:bodyPr>
          <a:lstStyle/>
          <a:p>
            <a:pPr marL="914400" indent="-914400">
              <a:lnSpc>
                <a:spcPct val="100000"/>
              </a:lnSpc>
            </a:pPr>
            <a:r>
              <a:rPr lang="fr-CA" sz="3200" dirty="0" smtClean="0"/>
              <a:t>1.	Ancrer la culture DD : 10 consignes et les comités</a:t>
            </a:r>
            <a:endParaRPr lang="fr-CA" sz="3200" dirty="0"/>
          </a:p>
        </p:txBody>
      </p:sp>
      <p:sp>
        <p:nvSpPr>
          <p:cNvPr id="3" name="Espace réservé du texte 2"/>
          <p:cNvSpPr>
            <a:spLocks noGrp="1"/>
          </p:cNvSpPr>
          <p:nvPr>
            <p:ph type="body" sz="quarter" idx="15"/>
            <p:custDataLst>
              <p:tags r:id="rId2"/>
            </p:custDataLst>
          </p:nvPr>
        </p:nvSpPr>
        <p:spPr>
          <a:xfrm>
            <a:off x="457200" y="1219200"/>
            <a:ext cx="8486775" cy="5486400"/>
          </a:xfrm>
        </p:spPr>
        <p:txBody>
          <a:bodyPr>
            <a:normAutofit/>
          </a:bodyPr>
          <a:lstStyle/>
          <a:p>
            <a:pPr marL="0" lvl="0" indent="0">
              <a:buNone/>
            </a:pPr>
            <a:r>
              <a:rPr lang="fr-CA" spc="-10" dirty="0" smtClean="0">
                <a:solidFill>
                  <a:schemeClr val="tx1">
                    <a:lumMod val="50000"/>
                    <a:lumOff val="50000"/>
                  </a:schemeClr>
                </a:solidFill>
              </a:rPr>
              <a:t>Les 10 consignes du responsable BNQ 21000:</a:t>
            </a:r>
          </a:p>
          <a:p>
            <a:pPr lvl="0">
              <a:buFont typeface="+mj-lt"/>
              <a:buAutoNum type="arabicPeriod"/>
            </a:pPr>
            <a:r>
              <a:rPr lang="fr-CA" sz="2400" spc="-10" dirty="0" smtClean="0">
                <a:solidFill>
                  <a:schemeClr val="tx1">
                    <a:lumMod val="50000"/>
                    <a:lumOff val="50000"/>
                  </a:schemeClr>
                </a:solidFill>
              </a:rPr>
              <a:t>Recevoir </a:t>
            </a:r>
            <a:r>
              <a:rPr lang="fr-CA" sz="2400" spc="-10" dirty="0">
                <a:solidFill>
                  <a:schemeClr val="tx1">
                    <a:lumMod val="50000"/>
                    <a:lumOff val="50000"/>
                  </a:schemeClr>
                </a:solidFill>
              </a:rPr>
              <a:t>l’autorité pour réaliser la </a:t>
            </a:r>
            <a:r>
              <a:rPr lang="fr-CA" sz="2400" spc="-10" dirty="0" smtClean="0">
                <a:solidFill>
                  <a:schemeClr val="tx1">
                    <a:lumMod val="50000"/>
                    <a:lumOff val="50000"/>
                  </a:schemeClr>
                </a:solidFill>
              </a:rPr>
              <a:t>Démarche </a:t>
            </a:r>
            <a:r>
              <a:rPr lang="fr-CA" sz="2400" spc="-10" dirty="0">
                <a:solidFill>
                  <a:schemeClr val="tx1">
                    <a:lumMod val="50000"/>
                    <a:lumOff val="50000"/>
                  </a:schemeClr>
                </a:solidFill>
              </a:rPr>
              <a:t>BNQ 21000 et communiquer cette </a:t>
            </a:r>
            <a:r>
              <a:rPr lang="fr-CA" sz="2400" spc="-10" dirty="0" smtClean="0">
                <a:solidFill>
                  <a:schemeClr val="tx1">
                    <a:lumMod val="50000"/>
                    <a:lumOff val="50000"/>
                  </a:schemeClr>
                </a:solidFill>
              </a:rPr>
              <a:t>responsabilité.</a:t>
            </a:r>
            <a:endParaRPr lang="fr-CA" sz="2400" spc="-10" dirty="0">
              <a:solidFill>
                <a:schemeClr val="tx1">
                  <a:lumMod val="50000"/>
                  <a:lumOff val="50000"/>
                </a:schemeClr>
              </a:solidFill>
            </a:endParaRPr>
          </a:p>
          <a:p>
            <a:pPr lvl="0">
              <a:buFont typeface="+mj-lt"/>
              <a:buAutoNum type="arabicPeriod"/>
            </a:pPr>
            <a:r>
              <a:rPr lang="fr-CA" sz="2400" dirty="0">
                <a:solidFill>
                  <a:schemeClr val="tx1">
                    <a:lumMod val="50000"/>
                    <a:lumOff val="50000"/>
                  </a:schemeClr>
                </a:solidFill>
              </a:rPr>
              <a:t>Comprendre le principe de progresser pour performer et non </a:t>
            </a:r>
            <a:r>
              <a:rPr lang="fr-CA" sz="2400" dirty="0" smtClean="0">
                <a:solidFill>
                  <a:schemeClr val="tx1">
                    <a:lumMod val="50000"/>
                    <a:lumOff val="50000"/>
                  </a:schemeClr>
                </a:solidFill>
              </a:rPr>
              <a:t>de performer </a:t>
            </a:r>
            <a:r>
              <a:rPr lang="fr-CA" sz="2400" dirty="0">
                <a:solidFill>
                  <a:schemeClr val="tx1">
                    <a:lumMod val="50000"/>
                    <a:lumOff val="50000"/>
                  </a:schemeClr>
                </a:solidFill>
              </a:rPr>
              <a:t>pour </a:t>
            </a:r>
            <a:r>
              <a:rPr lang="fr-CA" sz="2400" dirty="0" smtClean="0">
                <a:solidFill>
                  <a:schemeClr val="tx1">
                    <a:lumMod val="50000"/>
                    <a:lumOff val="50000"/>
                  </a:schemeClr>
                </a:solidFill>
              </a:rPr>
              <a:t>progresser.</a:t>
            </a:r>
            <a:endParaRPr lang="fr-CA" sz="2400" dirty="0">
              <a:solidFill>
                <a:schemeClr val="tx1">
                  <a:lumMod val="50000"/>
                  <a:lumOff val="50000"/>
                </a:schemeClr>
              </a:solidFill>
            </a:endParaRPr>
          </a:p>
          <a:p>
            <a:pPr lvl="0">
              <a:buFont typeface="+mj-lt"/>
              <a:buAutoNum type="arabicPeriod"/>
            </a:pPr>
            <a:r>
              <a:rPr lang="fr-CA" sz="2400" dirty="0">
                <a:solidFill>
                  <a:schemeClr val="tx1">
                    <a:lumMod val="50000"/>
                    <a:lumOff val="50000"/>
                  </a:schemeClr>
                </a:solidFill>
              </a:rPr>
              <a:t>Mettre </a:t>
            </a:r>
            <a:r>
              <a:rPr lang="fr-CA" sz="2400" dirty="0" smtClean="0">
                <a:solidFill>
                  <a:schemeClr val="tx1">
                    <a:lumMod val="50000"/>
                    <a:lumOff val="50000"/>
                  </a:schemeClr>
                </a:solidFill>
              </a:rPr>
              <a:t>l’accent </a:t>
            </a:r>
            <a:r>
              <a:rPr lang="fr-CA" sz="2400" dirty="0">
                <a:solidFill>
                  <a:schemeClr val="tx1">
                    <a:lumMod val="50000"/>
                    <a:lumOff val="50000"/>
                  </a:schemeClr>
                </a:solidFill>
              </a:rPr>
              <a:t>sur la sensibilisation et la </a:t>
            </a:r>
            <a:r>
              <a:rPr lang="fr-CA" sz="2400" dirty="0" smtClean="0">
                <a:solidFill>
                  <a:schemeClr val="tx1">
                    <a:lumMod val="50000"/>
                    <a:lumOff val="50000"/>
                  </a:schemeClr>
                </a:solidFill>
              </a:rPr>
              <a:t>formation.</a:t>
            </a:r>
            <a:endParaRPr lang="fr-CA" sz="2400" dirty="0">
              <a:solidFill>
                <a:schemeClr val="tx1">
                  <a:lumMod val="50000"/>
                  <a:lumOff val="50000"/>
                </a:schemeClr>
              </a:solidFill>
            </a:endParaRPr>
          </a:p>
          <a:p>
            <a:pPr lvl="0">
              <a:buFont typeface="+mj-lt"/>
              <a:buAutoNum type="arabicPeriod"/>
            </a:pPr>
            <a:r>
              <a:rPr lang="fr-CA" sz="2400" dirty="0">
                <a:solidFill>
                  <a:schemeClr val="tx1">
                    <a:lumMod val="50000"/>
                    <a:lumOff val="50000"/>
                  </a:schemeClr>
                </a:solidFill>
              </a:rPr>
              <a:t>Respecter le rythme d'apprentissage, une étape à la </a:t>
            </a:r>
            <a:r>
              <a:rPr lang="fr-CA" sz="2400" dirty="0" smtClean="0">
                <a:solidFill>
                  <a:schemeClr val="tx1">
                    <a:lumMod val="50000"/>
                    <a:lumOff val="50000"/>
                  </a:schemeClr>
                </a:solidFill>
              </a:rPr>
              <a:t>fois.</a:t>
            </a:r>
            <a:endParaRPr lang="fr-CA" sz="2400" dirty="0">
              <a:solidFill>
                <a:schemeClr val="tx1">
                  <a:lumMod val="50000"/>
                  <a:lumOff val="50000"/>
                </a:schemeClr>
              </a:solidFill>
            </a:endParaRPr>
          </a:p>
          <a:p>
            <a:pPr lvl="0">
              <a:buFont typeface="+mj-lt"/>
              <a:buAutoNum type="arabicPeriod"/>
            </a:pPr>
            <a:r>
              <a:rPr lang="fr-CA" sz="2400" dirty="0">
                <a:solidFill>
                  <a:schemeClr val="tx1">
                    <a:lumMod val="50000"/>
                    <a:lumOff val="50000"/>
                  </a:schemeClr>
                </a:solidFill>
              </a:rPr>
              <a:t>Proposer des outils adaptés à la réalité de </a:t>
            </a:r>
            <a:r>
              <a:rPr lang="fr-CA" sz="2400" dirty="0" smtClean="0">
                <a:solidFill>
                  <a:schemeClr val="tx1">
                    <a:lumMod val="50000"/>
                    <a:lumOff val="50000"/>
                  </a:schemeClr>
                </a:solidFill>
              </a:rPr>
              <a:t>l’organisation</a:t>
            </a:r>
            <a:r>
              <a:rPr lang="fr-CA" dirty="0" smtClean="0">
                <a:solidFill>
                  <a:schemeClr val="tx1">
                    <a:lumMod val="50000"/>
                    <a:lumOff val="50000"/>
                  </a:schemeClr>
                </a:solidFill>
              </a:rPr>
              <a:t>.</a:t>
            </a:r>
            <a:endParaRPr lang="fr-CA" dirty="0">
              <a:solidFill>
                <a:schemeClr val="tx1">
                  <a:lumMod val="50000"/>
                  <a:lumOff val="50000"/>
                </a:schemeClr>
              </a:solidFill>
            </a:endParaRPr>
          </a:p>
        </p:txBody>
      </p:sp>
    </p:spTree>
    <p:extLst>
      <p:ext uri="{BB962C8B-B14F-4D97-AF65-F5344CB8AC3E}">
        <p14:creationId xmlns:p14="http://schemas.microsoft.com/office/powerpoint/2010/main" val="201819530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533400" y="214290"/>
            <a:ext cx="8182004" cy="796908"/>
          </a:xfrm>
        </p:spPr>
        <p:txBody>
          <a:bodyPr>
            <a:normAutofit/>
          </a:bodyPr>
          <a:lstStyle/>
          <a:p>
            <a:r>
              <a:rPr lang="fr-CA" sz="3200" dirty="0"/>
              <a:t>S</a:t>
            </a:r>
            <a:r>
              <a:rPr lang="fr-CA" sz="3200" dirty="0" smtClean="0"/>
              <a:t>uite</a:t>
            </a:r>
            <a:endParaRPr lang="fr-CA" sz="3200" dirty="0"/>
          </a:p>
        </p:txBody>
      </p:sp>
      <p:sp>
        <p:nvSpPr>
          <p:cNvPr id="3" name="Espace réservé du texte 2"/>
          <p:cNvSpPr>
            <a:spLocks noGrp="1"/>
          </p:cNvSpPr>
          <p:nvPr>
            <p:ph type="body" sz="quarter" idx="15"/>
            <p:custDataLst>
              <p:tags r:id="rId2"/>
            </p:custDataLst>
          </p:nvPr>
        </p:nvSpPr>
        <p:spPr>
          <a:xfrm>
            <a:off x="428625" y="1143000"/>
            <a:ext cx="8286750" cy="5181600"/>
          </a:xfrm>
        </p:spPr>
        <p:txBody>
          <a:bodyPr>
            <a:normAutofit fontScale="70000" lnSpcReduction="20000"/>
          </a:bodyPr>
          <a:lstStyle/>
          <a:p>
            <a:pPr lvl="0">
              <a:buNone/>
              <a:tabLst>
                <a:tab pos="533400" algn="l"/>
              </a:tabLst>
            </a:pPr>
            <a:r>
              <a:rPr lang="fr-CA" sz="4000" dirty="0" smtClean="0">
                <a:solidFill>
                  <a:schemeClr val="tx1">
                    <a:lumMod val="50000"/>
                    <a:lumOff val="50000"/>
                  </a:schemeClr>
                </a:solidFill>
              </a:rPr>
              <a:t>10 consignes du responsable BNQ 21000 (suite)</a:t>
            </a:r>
          </a:p>
          <a:p>
            <a:pPr lvl="0">
              <a:buNone/>
              <a:tabLst>
                <a:tab pos="533400" algn="l"/>
              </a:tabLst>
            </a:pPr>
            <a:r>
              <a:rPr lang="fr-CA" sz="3100" dirty="0" smtClean="0">
                <a:solidFill>
                  <a:schemeClr val="tx1">
                    <a:lumMod val="50000"/>
                    <a:lumOff val="50000"/>
                  </a:schemeClr>
                </a:solidFill>
              </a:rPr>
              <a:t>6.	Aider </a:t>
            </a:r>
            <a:r>
              <a:rPr lang="fr-CA" sz="3100" dirty="0">
                <a:solidFill>
                  <a:schemeClr val="tx1">
                    <a:lumMod val="50000"/>
                    <a:lumOff val="50000"/>
                  </a:schemeClr>
                </a:solidFill>
              </a:rPr>
              <a:t>les membres de la direction à </a:t>
            </a:r>
            <a:r>
              <a:rPr lang="fr-CA" sz="3100" dirty="0" smtClean="0">
                <a:solidFill>
                  <a:schemeClr val="tx1">
                    <a:lumMod val="50000"/>
                    <a:lumOff val="50000"/>
                  </a:schemeClr>
                </a:solidFill>
              </a:rPr>
              <a:t>se concentrer sur les bons éléments.</a:t>
            </a:r>
          </a:p>
          <a:p>
            <a:pPr lvl="0">
              <a:buNone/>
              <a:tabLst>
                <a:tab pos="533400" algn="l"/>
              </a:tabLst>
            </a:pPr>
            <a:r>
              <a:rPr lang="fr-CA" sz="3100" dirty="0" smtClean="0">
                <a:solidFill>
                  <a:schemeClr val="tx1">
                    <a:lumMod val="50000"/>
                    <a:lumOff val="50000"/>
                  </a:schemeClr>
                </a:solidFill>
              </a:rPr>
              <a:t>7.	Rassurer les employés lorsqu’ils sortent de leur zone de confort.</a:t>
            </a:r>
          </a:p>
          <a:p>
            <a:pPr lvl="0">
              <a:buNone/>
              <a:tabLst>
                <a:tab pos="533400" algn="l"/>
              </a:tabLst>
            </a:pPr>
            <a:r>
              <a:rPr lang="fr-CA" sz="3100" dirty="0" smtClean="0">
                <a:solidFill>
                  <a:schemeClr val="tx1">
                    <a:lumMod val="50000"/>
                    <a:lumOff val="50000"/>
                  </a:schemeClr>
                </a:solidFill>
              </a:rPr>
              <a:t>8.	Présenter </a:t>
            </a:r>
            <a:r>
              <a:rPr lang="fr-CA" sz="3100" dirty="0">
                <a:solidFill>
                  <a:schemeClr val="tx1">
                    <a:lumMod val="50000"/>
                    <a:lumOff val="50000"/>
                  </a:schemeClr>
                </a:solidFill>
              </a:rPr>
              <a:t>les résultats régulièrement de manière </a:t>
            </a:r>
            <a:r>
              <a:rPr lang="fr-CA" sz="3100" dirty="0" smtClean="0">
                <a:solidFill>
                  <a:schemeClr val="tx1">
                    <a:lumMod val="50000"/>
                    <a:lumOff val="50000"/>
                  </a:schemeClr>
                </a:solidFill>
              </a:rPr>
              <a:t>transparente.</a:t>
            </a:r>
            <a:endParaRPr lang="fr-CA" sz="3100" dirty="0">
              <a:solidFill>
                <a:schemeClr val="tx1">
                  <a:lumMod val="50000"/>
                  <a:lumOff val="50000"/>
                </a:schemeClr>
              </a:solidFill>
            </a:endParaRPr>
          </a:p>
          <a:p>
            <a:pPr lvl="0">
              <a:buNone/>
              <a:tabLst>
                <a:tab pos="533400" algn="l"/>
              </a:tabLst>
            </a:pPr>
            <a:r>
              <a:rPr lang="fr-CA" sz="3100" dirty="0" smtClean="0">
                <a:solidFill>
                  <a:schemeClr val="tx1">
                    <a:lumMod val="50000"/>
                    <a:lumOff val="50000"/>
                  </a:schemeClr>
                </a:solidFill>
              </a:rPr>
              <a:t>9.	Maximiser </a:t>
            </a:r>
            <a:r>
              <a:rPr lang="fr-CA" sz="3100" dirty="0">
                <a:solidFill>
                  <a:schemeClr val="tx1">
                    <a:lumMod val="50000"/>
                    <a:lumOff val="50000"/>
                  </a:schemeClr>
                </a:solidFill>
              </a:rPr>
              <a:t>et </a:t>
            </a:r>
            <a:r>
              <a:rPr lang="fr-CA" sz="3100" dirty="0" smtClean="0">
                <a:solidFill>
                  <a:schemeClr val="tx1">
                    <a:lumMod val="50000"/>
                    <a:lumOff val="50000"/>
                  </a:schemeClr>
                </a:solidFill>
              </a:rPr>
              <a:t>reconnaitre </a:t>
            </a:r>
            <a:r>
              <a:rPr lang="fr-CA" sz="3100" dirty="0">
                <a:solidFill>
                  <a:schemeClr val="tx1">
                    <a:lumMod val="50000"/>
                    <a:lumOff val="50000"/>
                  </a:schemeClr>
                </a:solidFill>
              </a:rPr>
              <a:t>l’implication des </a:t>
            </a:r>
            <a:r>
              <a:rPr lang="fr-CA" sz="3100" dirty="0" smtClean="0">
                <a:solidFill>
                  <a:schemeClr val="tx1">
                    <a:lumMod val="50000"/>
                    <a:lumOff val="50000"/>
                  </a:schemeClr>
                </a:solidFill>
              </a:rPr>
              <a:t>employés.</a:t>
            </a:r>
            <a:endParaRPr lang="fr-CA" sz="3100" dirty="0">
              <a:solidFill>
                <a:schemeClr val="tx1">
                  <a:lumMod val="50000"/>
                  <a:lumOff val="50000"/>
                </a:schemeClr>
              </a:solidFill>
            </a:endParaRPr>
          </a:p>
          <a:p>
            <a:pPr lvl="0">
              <a:buNone/>
              <a:tabLst>
                <a:tab pos="533400" algn="l"/>
              </a:tabLst>
            </a:pPr>
            <a:r>
              <a:rPr lang="fr-CA" sz="3100" dirty="0" smtClean="0">
                <a:solidFill>
                  <a:schemeClr val="tx1">
                    <a:lumMod val="50000"/>
                    <a:lumOff val="50000"/>
                  </a:schemeClr>
                </a:solidFill>
              </a:rPr>
              <a:t>10.	S’entourer </a:t>
            </a:r>
            <a:r>
              <a:rPr lang="fr-CA" sz="3100" dirty="0">
                <a:solidFill>
                  <a:schemeClr val="tx1">
                    <a:lumMod val="50000"/>
                    <a:lumOff val="50000"/>
                  </a:schemeClr>
                </a:solidFill>
              </a:rPr>
              <a:t>de ressources intéressées et capable </a:t>
            </a:r>
            <a:r>
              <a:rPr lang="fr-CA" sz="3100" dirty="0" smtClean="0">
                <a:solidFill>
                  <a:schemeClr val="tx1">
                    <a:lumMod val="50000"/>
                    <a:lumOff val="50000"/>
                  </a:schemeClr>
                </a:solidFill>
              </a:rPr>
              <a:t>d’influencer</a:t>
            </a:r>
            <a:r>
              <a:rPr lang="fr-CA" sz="3100" dirty="0">
                <a:solidFill>
                  <a:schemeClr val="tx1">
                    <a:lumMod val="50000"/>
                    <a:lumOff val="50000"/>
                  </a:schemeClr>
                </a:solidFill>
              </a:rPr>
              <a:t>, sans égard au niveau hiérarchique de </a:t>
            </a:r>
            <a:r>
              <a:rPr lang="fr-CA" sz="3100" dirty="0" smtClean="0">
                <a:solidFill>
                  <a:schemeClr val="tx1">
                    <a:lumMod val="50000"/>
                    <a:lumOff val="50000"/>
                  </a:schemeClr>
                </a:solidFill>
              </a:rPr>
              <a:t>leur </a:t>
            </a:r>
            <a:r>
              <a:rPr lang="fr-CA" sz="3100" dirty="0">
                <a:solidFill>
                  <a:schemeClr val="tx1">
                    <a:lumMod val="50000"/>
                    <a:lumOff val="50000"/>
                  </a:schemeClr>
                </a:solidFill>
              </a:rPr>
              <a:t>emploi ou à leur emploi.</a:t>
            </a:r>
          </a:p>
        </p:txBody>
      </p:sp>
    </p:spTree>
    <p:extLst>
      <p:ext uri="{BB962C8B-B14F-4D97-AF65-F5344CB8AC3E}">
        <p14:creationId xmlns:p14="http://schemas.microsoft.com/office/powerpoint/2010/main" val="185967794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14290"/>
            <a:ext cx="8258204" cy="796908"/>
          </a:xfrm>
        </p:spPr>
        <p:txBody>
          <a:bodyPr/>
          <a:lstStyle/>
          <a:p>
            <a:r>
              <a:rPr lang="fr-CA" dirty="0" smtClean="0"/>
              <a:t>Les comités </a:t>
            </a:r>
            <a:endParaRPr lang="fr-CA" dirty="0"/>
          </a:p>
        </p:txBody>
      </p:sp>
      <p:sp>
        <p:nvSpPr>
          <p:cNvPr id="3" name="Espace réservé du texte 2"/>
          <p:cNvSpPr>
            <a:spLocks noGrp="1"/>
          </p:cNvSpPr>
          <p:nvPr>
            <p:ph type="body" sz="quarter" idx="15"/>
          </p:nvPr>
        </p:nvSpPr>
        <p:spPr>
          <a:xfrm>
            <a:off x="457200" y="1371600"/>
            <a:ext cx="8286750" cy="5029200"/>
          </a:xfrm>
        </p:spPr>
        <p:txBody>
          <a:bodyPr>
            <a:normAutofit/>
          </a:bodyPr>
          <a:lstStyle/>
          <a:p>
            <a:pPr marL="0" indent="0">
              <a:buNone/>
            </a:pPr>
            <a:r>
              <a:rPr lang="fr-CA" dirty="0">
                <a:solidFill>
                  <a:schemeClr val="tx1">
                    <a:lumMod val="50000"/>
                    <a:lumOff val="50000"/>
                  </a:schemeClr>
                </a:solidFill>
              </a:rPr>
              <a:t>L’organisation qui le souhaite pourrait aller au-delà d’une analyse de perception et travailler plus étroitement avec </a:t>
            </a:r>
            <a:r>
              <a:rPr lang="fr-CA" dirty="0" smtClean="0">
                <a:solidFill>
                  <a:schemeClr val="tx1">
                    <a:lumMod val="50000"/>
                    <a:lumOff val="50000"/>
                  </a:schemeClr>
                </a:solidFill>
              </a:rPr>
              <a:t>ses </a:t>
            </a:r>
            <a:r>
              <a:rPr lang="fr-CA" dirty="0">
                <a:solidFill>
                  <a:schemeClr val="tx1">
                    <a:lumMod val="50000"/>
                    <a:lumOff val="50000"/>
                  </a:schemeClr>
                </a:solidFill>
              </a:rPr>
              <a:t>parties </a:t>
            </a:r>
            <a:r>
              <a:rPr lang="fr-CA" dirty="0" smtClean="0">
                <a:solidFill>
                  <a:schemeClr val="tx1">
                    <a:lumMod val="50000"/>
                    <a:lumOff val="50000"/>
                  </a:schemeClr>
                </a:solidFill>
              </a:rPr>
              <a:t>prenantes:</a:t>
            </a:r>
          </a:p>
          <a:p>
            <a:pPr lvl="0"/>
            <a:r>
              <a:rPr lang="fr-CA" sz="2400" dirty="0" smtClean="0">
                <a:solidFill>
                  <a:schemeClr val="tx1">
                    <a:lumMod val="50000"/>
                    <a:lumOff val="50000"/>
                  </a:schemeClr>
                </a:solidFill>
              </a:rPr>
              <a:t>Comité consultatif sur le développement durable  </a:t>
            </a:r>
          </a:p>
          <a:p>
            <a:pPr lvl="0"/>
            <a:r>
              <a:rPr lang="fr-CA" sz="2400" dirty="0" smtClean="0">
                <a:solidFill>
                  <a:schemeClr val="tx1">
                    <a:lumMod val="50000"/>
                    <a:lumOff val="50000"/>
                  </a:schemeClr>
                </a:solidFill>
              </a:rPr>
              <a:t>Comité </a:t>
            </a:r>
            <a:r>
              <a:rPr lang="fr-CA" sz="2400" dirty="0">
                <a:solidFill>
                  <a:schemeClr val="tx1">
                    <a:lumMod val="50000"/>
                    <a:lumOff val="50000"/>
                  </a:schemeClr>
                </a:solidFill>
              </a:rPr>
              <a:t>d’échanges et d’information </a:t>
            </a:r>
          </a:p>
          <a:p>
            <a:pPr lvl="0"/>
            <a:r>
              <a:rPr lang="fr-CA" sz="2400" dirty="0">
                <a:solidFill>
                  <a:schemeClr val="tx1">
                    <a:lumMod val="50000"/>
                    <a:lumOff val="50000"/>
                  </a:schemeClr>
                </a:solidFill>
              </a:rPr>
              <a:t>Comités consultatifs communautaires </a:t>
            </a:r>
          </a:p>
          <a:p>
            <a:pPr lvl="0"/>
            <a:r>
              <a:rPr lang="fr-CA" sz="2400" dirty="0">
                <a:solidFill>
                  <a:schemeClr val="tx1">
                    <a:lumMod val="50000"/>
                    <a:lumOff val="50000"/>
                  </a:schemeClr>
                </a:solidFill>
              </a:rPr>
              <a:t>Comité multipartite sur un enjeu particulier </a:t>
            </a:r>
            <a:r>
              <a:rPr lang="fr-CA" sz="2400" dirty="0" smtClean="0">
                <a:solidFill>
                  <a:schemeClr val="tx1">
                    <a:lumMod val="50000"/>
                    <a:lumOff val="50000"/>
                  </a:schemeClr>
                </a:solidFill>
              </a:rPr>
              <a:t> </a:t>
            </a:r>
          </a:p>
          <a:p>
            <a:pPr lvl="0"/>
            <a:r>
              <a:rPr lang="fr-CA" sz="2400" dirty="0" smtClean="0">
                <a:solidFill>
                  <a:schemeClr val="tx1">
                    <a:lumMod val="50000"/>
                    <a:lumOff val="50000"/>
                  </a:schemeClr>
                </a:solidFill>
              </a:rPr>
              <a:t>Table </a:t>
            </a:r>
            <a:r>
              <a:rPr lang="fr-CA" sz="2400" dirty="0">
                <a:solidFill>
                  <a:schemeClr val="tx1">
                    <a:lumMod val="50000"/>
                    <a:lumOff val="50000"/>
                  </a:schemeClr>
                </a:solidFill>
              </a:rPr>
              <a:t>d’échange avec une partie prenante spécifique </a:t>
            </a:r>
          </a:p>
        </p:txBody>
      </p:sp>
    </p:spTree>
    <p:extLst>
      <p:ext uri="{BB962C8B-B14F-4D97-AF65-F5344CB8AC3E}">
        <p14:creationId xmlns:p14="http://schemas.microsoft.com/office/powerpoint/2010/main" val="372198253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381000" y="214290"/>
            <a:ext cx="8334404" cy="796908"/>
          </a:xfrm>
        </p:spPr>
        <p:txBody>
          <a:bodyPr>
            <a:normAutofit/>
          </a:bodyPr>
          <a:lstStyle/>
          <a:p>
            <a:r>
              <a:rPr lang="fr-CA" sz="3200" dirty="0" smtClean="0"/>
              <a:t>2.	Former le responsable BNQ 21000</a:t>
            </a:r>
            <a:endParaRPr lang="fr-CA" sz="3200" dirty="0"/>
          </a:p>
        </p:txBody>
      </p:sp>
      <p:sp>
        <p:nvSpPr>
          <p:cNvPr id="3" name="Espace réservé du texte 2"/>
          <p:cNvSpPr>
            <a:spLocks noGrp="1"/>
          </p:cNvSpPr>
          <p:nvPr>
            <p:ph type="body" sz="quarter" idx="15"/>
            <p:custDataLst>
              <p:tags r:id="rId2"/>
            </p:custDataLst>
          </p:nvPr>
        </p:nvSpPr>
        <p:spPr>
          <a:xfrm>
            <a:off x="428625" y="1371600"/>
            <a:ext cx="8286750" cy="4572000"/>
          </a:xfrm>
        </p:spPr>
        <p:txBody>
          <a:bodyPr>
            <a:normAutofit/>
          </a:bodyPr>
          <a:lstStyle/>
          <a:p>
            <a:r>
              <a:rPr lang="fr-CA" dirty="0" smtClean="0">
                <a:solidFill>
                  <a:schemeClr val="tx1">
                    <a:lumMod val="50000"/>
                    <a:lumOff val="50000"/>
                  </a:schemeClr>
                </a:solidFill>
              </a:rPr>
              <a:t>Utiliser tous les outils à votre disposition.</a:t>
            </a:r>
          </a:p>
          <a:p>
            <a:r>
              <a:rPr lang="fr-CA" dirty="0" smtClean="0">
                <a:solidFill>
                  <a:schemeClr val="tx1">
                    <a:lumMod val="50000"/>
                    <a:lumOff val="50000"/>
                  </a:schemeClr>
                </a:solidFill>
              </a:rPr>
              <a:t>Ne pas hésiter à demander l’aide d’une ressource externe.</a:t>
            </a:r>
          </a:p>
          <a:p>
            <a:pPr marL="0" indent="0">
              <a:buNone/>
            </a:pPr>
            <a:endParaRPr lang="fr-CA" dirty="0">
              <a:solidFill>
                <a:schemeClr val="tx1">
                  <a:lumMod val="50000"/>
                  <a:lumOff val="50000"/>
                </a:schemeClr>
              </a:solidFill>
            </a:endParaRPr>
          </a:p>
          <a:p>
            <a:pPr marL="0" indent="0" algn="ctr">
              <a:buNone/>
            </a:pPr>
            <a:r>
              <a:rPr lang="fr-CA" sz="3200" dirty="0" smtClean="0">
                <a:solidFill>
                  <a:schemeClr val="tx1">
                    <a:lumMod val="50000"/>
                    <a:lumOff val="50000"/>
                  </a:schemeClr>
                </a:solidFill>
              </a:rPr>
              <a:t>Le responsable BNQ 21000 reste la personne nommée pour coordonner le changement!</a:t>
            </a:r>
            <a:endParaRPr lang="fr-CA" sz="3200" dirty="0">
              <a:solidFill>
                <a:schemeClr val="tx1">
                  <a:lumMod val="50000"/>
                  <a:lumOff val="50000"/>
                </a:schemeClr>
              </a:solidFill>
            </a:endParaRPr>
          </a:p>
        </p:txBody>
      </p:sp>
    </p:spTree>
    <p:extLst>
      <p:ext uri="{BB962C8B-B14F-4D97-AF65-F5344CB8AC3E}">
        <p14:creationId xmlns:p14="http://schemas.microsoft.com/office/powerpoint/2010/main" val="259921995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381000" y="214290"/>
            <a:ext cx="8334404" cy="796908"/>
          </a:xfrm>
        </p:spPr>
        <p:txBody>
          <a:bodyPr>
            <a:normAutofit/>
          </a:bodyPr>
          <a:lstStyle/>
          <a:p>
            <a:r>
              <a:rPr lang="fr-CA" sz="3200" dirty="0"/>
              <a:t>3. Sensibiliser et former les employés</a:t>
            </a:r>
          </a:p>
        </p:txBody>
      </p:sp>
      <p:sp>
        <p:nvSpPr>
          <p:cNvPr id="3" name="Espace réservé du texte 2"/>
          <p:cNvSpPr>
            <a:spLocks noGrp="1"/>
          </p:cNvSpPr>
          <p:nvPr>
            <p:ph type="body" sz="quarter" idx="15"/>
            <p:custDataLst>
              <p:tags r:id="rId2"/>
            </p:custDataLst>
          </p:nvPr>
        </p:nvSpPr>
        <p:spPr>
          <a:xfrm>
            <a:off x="428625" y="1143000"/>
            <a:ext cx="8286750" cy="4953000"/>
          </a:xfrm>
        </p:spPr>
        <p:txBody>
          <a:bodyPr>
            <a:normAutofit fontScale="92500"/>
          </a:bodyPr>
          <a:lstStyle/>
          <a:p>
            <a:r>
              <a:rPr lang="fr-CA" dirty="0" smtClean="0">
                <a:solidFill>
                  <a:schemeClr val="tx1">
                    <a:lumMod val="50000"/>
                    <a:lumOff val="50000"/>
                  </a:schemeClr>
                </a:solidFill>
              </a:rPr>
              <a:t>Atelier à proposer à l’ensemble des employés</a:t>
            </a:r>
          </a:p>
          <a:p>
            <a:pPr lvl="1"/>
            <a:r>
              <a:rPr lang="fr-CA" dirty="0" smtClean="0">
                <a:solidFill>
                  <a:schemeClr val="tx1">
                    <a:lumMod val="50000"/>
                    <a:lumOff val="50000"/>
                  </a:schemeClr>
                </a:solidFill>
              </a:rPr>
              <a:t>Objectif : 100 % des gestionnaires</a:t>
            </a:r>
          </a:p>
          <a:p>
            <a:pPr lvl="1"/>
            <a:r>
              <a:rPr lang="fr-CA" dirty="0" smtClean="0">
                <a:solidFill>
                  <a:schemeClr val="tx1">
                    <a:lumMod val="50000"/>
                    <a:lumOff val="50000"/>
                  </a:schemeClr>
                </a:solidFill>
              </a:rPr>
              <a:t>Objectif : 100 % des employés</a:t>
            </a:r>
          </a:p>
          <a:p>
            <a:r>
              <a:rPr lang="fr-CA" dirty="0" smtClean="0">
                <a:solidFill>
                  <a:schemeClr val="tx1">
                    <a:lumMod val="50000"/>
                    <a:lumOff val="50000"/>
                  </a:schemeClr>
                </a:solidFill>
              </a:rPr>
              <a:t>Quand réaliser l’atelier?</a:t>
            </a:r>
          </a:p>
          <a:p>
            <a:pPr lvl="1"/>
            <a:r>
              <a:rPr lang="fr-CA" spc="-10" dirty="0" smtClean="0">
                <a:solidFill>
                  <a:schemeClr val="tx1">
                    <a:lumMod val="50000"/>
                    <a:lumOff val="50000"/>
                  </a:schemeClr>
                </a:solidFill>
              </a:rPr>
              <a:t>Idéalement, après l’annonce de l’engagement de la haute </a:t>
            </a:r>
            <a:r>
              <a:rPr lang="fr-CA" spc="-10" dirty="0">
                <a:solidFill>
                  <a:schemeClr val="tx1">
                    <a:lumMod val="50000"/>
                    <a:lumOff val="50000"/>
                  </a:schemeClr>
                </a:solidFill>
              </a:rPr>
              <a:t>direction à l’étape </a:t>
            </a:r>
            <a:r>
              <a:rPr lang="fr-CA" spc="-10" dirty="0" smtClean="0">
                <a:solidFill>
                  <a:schemeClr val="tx1">
                    <a:lumMod val="50000"/>
                    <a:lumOff val="50000"/>
                  </a:schemeClr>
                </a:solidFill>
              </a:rPr>
              <a:t>1 </a:t>
            </a:r>
          </a:p>
          <a:p>
            <a:pPr lvl="1"/>
            <a:r>
              <a:rPr lang="fr-CA" dirty="0" smtClean="0">
                <a:solidFill>
                  <a:schemeClr val="tx1">
                    <a:lumMod val="50000"/>
                    <a:lumOff val="50000"/>
                  </a:schemeClr>
                </a:solidFill>
              </a:rPr>
              <a:t>Sinon, à l’étape 2, à la suite des sondages </a:t>
            </a:r>
          </a:p>
          <a:p>
            <a:r>
              <a:rPr lang="fr-CA" dirty="0" smtClean="0">
                <a:solidFill>
                  <a:schemeClr val="tx1">
                    <a:lumMod val="50000"/>
                    <a:lumOff val="50000"/>
                  </a:schemeClr>
                </a:solidFill>
              </a:rPr>
              <a:t>Favoriser les groupes ayant au maximum 20 à 25 personnes.</a:t>
            </a:r>
          </a:p>
        </p:txBody>
      </p:sp>
    </p:spTree>
    <p:extLst>
      <p:ext uri="{BB962C8B-B14F-4D97-AF65-F5344CB8AC3E}">
        <p14:creationId xmlns:p14="http://schemas.microsoft.com/office/powerpoint/2010/main" val="426602937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457200" y="214290"/>
            <a:ext cx="8258204" cy="796908"/>
          </a:xfrm>
        </p:spPr>
        <p:txBody>
          <a:bodyPr>
            <a:normAutofit/>
          </a:bodyPr>
          <a:lstStyle/>
          <a:p>
            <a:r>
              <a:rPr lang="fr-CA" sz="3200" dirty="0"/>
              <a:t>S</a:t>
            </a:r>
            <a:r>
              <a:rPr lang="fr-CA" sz="3200" dirty="0" smtClean="0"/>
              <a:t>uite</a:t>
            </a:r>
            <a:endParaRPr lang="fr-CA" sz="3200" dirty="0"/>
          </a:p>
        </p:txBody>
      </p:sp>
      <p:sp>
        <p:nvSpPr>
          <p:cNvPr id="3" name="Espace réservé du texte 2"/>
          <p:cNvSpPr>
            <a:spLocks noGrp="1"/>
          </p:cNvSpPr>
          <p:nvPr>
            <p:ph type="body" sz="quarter" idx="15"/>
            <p:custDataLst>
              <p:tags r:id="rId2"/>
            </p:custDataLst>
          </p:nvPr>
        </p:nvSpPr>
        <p:spPr>
          <a:xfrm>
            <a:off x="304800" y="990600"/>
            <a:ext cx="8839200" cy="5867400"/>
          </a:xfrm>
        </p:spPr>
        <p:txBody>
          <a:bodyPr>
            <a:normAutofit fontScale="77500" lnSpcReduction="20000"/>
          </a:bodyPr>
          <a:lstStyle/>
          <a:p>
            <a:pPr marL="0" indent="0">
              <a:buNone/>
            </a:pPr>
            <a:r>
              <a:rPr lang="fr-CA" dirty="0" smtClean="0">
                <a:solidFill>
                  <a:schemeClr val="tx1">
                    <a:lumMod val="50000"/>
                    <a:lumOff val="50000"/>
                  </a:schemeClr>
                </a:solidFill>
              </a:rPr>
              <a:t>Contenu de l’atelier :</a:t>
            </a:r>
          </a:p>
          <a:p>
            <a:pPr lvl="0"/>
            <a:r>
              <a:rPr lang="fr-CA" dirty="0">
                <a:solidFill>
                  <a:schemeClr val="tx1">
                    <a:lumMod val="50000"/>
                    <a:lumOff val="50000"/>
                  </a:schemeClr>
                </a:solidFill>
              </a:rPr>
              <a:t>Partager une même compréhension du développement </a:t>
            </a:r>
            <a:r>
              <a:rPr lang="fr-CA" dirty="0" smtClean="0">
                <a:solidFill>
                  <a:schemeClr val="tx1">
                    <a:lumMod val="50000"/>
                    <a:lumOff val="50000"/>
                  </a:schemeClr>
                </a:solidFill>
              </a:rPr>
              <a:t>durable:</a:t>
            </a:r>
            <a:endParaRPr lang="fr-CA" dirty="0">
              <a:solidFill>
                <a:schemeClr val="tx1">
                  <a:lumMod val="50000"/>
                  <a:lumOff val="50000"/>
                </a:schemeClr>
              </a:solidFill>
            </a:endParaRPr>
          </a:p>
          <a:p>
            <a:pPr lvl="1"/>
            <a:r>
              <a:rPr lang="fr-CA" dirty="0" smtClean="0">
                <a:solidFill>
                  <a:schemeClr val="tx1">
                    <a:lumMod val="50000"/>
                    <a:lumOff val="50000"/>
                  </a:schemeClr>
                </a:solidFill>
              </a:rPr>
              <a:t>Présentation </a:t>
            </a:r>
            <a:r>
              <a:rPr lang="fr-CA" dirty="0">
                <a:solidFill>
                  <a:schemeClr val="tx1">
                    <a:lumMod val="50000"/>
                    <a:lumOff val="50000"/>
                  </a:schemeClr>
                </a:solidFill>
              </a:rPr>
              <a:t>du concept de développement </a:t>
            </a:r>
            <a:r>
              <a:rPr lang="fr-CA" dirty="0" smtClean="0">
                <a:solidFill>
                  <a:schemeClr val="tx1">
                    <a:lumMod val="50000"/>
                    <a:lumOff val="50000"/>
                  </a:schemeClr>
                </a:solidFill>
              </a:rPr>
              <a:t>durable;</a:t>
            </a:r>
            <a:endParaRPr lang="fr-CA" dirty="0">
              <a:solidFill>
                <a:schemeClr val="tx1">
                  <a:lumMod val="50000"/>
                  <a:lumOff val="50000"/>
                </a:schemeClr>
              </a:solidFill>
            </a:endParaRPr>
          </a:p>
          <a:p>
            <a:pPr lvl="1"/>
            <a:r>
              <a:rPr lang="fr-CA" dirty="0" smtClean="0">
                <a:solidFill>
                  <a:schemeClr val="tx1">
                    <a:lumMod val="50000"/>
                    <a:lumOff val="50000"/>
                  </a:schemeClr>
                </a:solidFill>
              </a:rPr>
              <a:t>Présentation du développement durable et </a:t>
            </a:r>
            <a:r>
              <a:rPr lang="fr-CA" dirty="0">
                <a:solidFill>
                  <a:schemeClr val="tx1">
                    <a:lumMod val="50000"/>
                    <a:lumOff val="50000"/>
                  </a:schemeClr>
                </a:solidFill>
              </a:rPr>
              <a:t>d</a:t>
            </a:r>
            <a:r>
              <a:rPr lang="fr-CA" dirty="0" smtClean="0">
                <a:solidFill>
                  <a:schemeClr val="tx1">
                    <a:lumMod val="50000"/>
                    <a:lumOff val="50000"/>
                  </a:schemeClr>
                </a:solidFill>
              </a:rPr>
              <a:t>es organisations.</a:t>
            </a:r>
            <a:endParaRPr lang="fr-CA" dirty="0">
              <a:solidFill>
                <a:schemeClr val="tx1">
                  <a:lumMod val="50000"/>
                  <a:lumOff val="50000"/>
                </a:schemeClr>
              </a:solidFill>
            </a:endParaRPr>
          </a:p>
          <a:p>
            <a:pPr lvl="0"/>
            <a:r>
              <a:rPr lang="fr-CA" dirty="0">
                <a:solidFill>
                  <a:schemeClr val="tx1">
                    <a:lumMod val="50000"/>
                    <a:lumOff val="50000"/>
                  </a:schemeClr>
                </a:solidFill>
              </a:rPr>
              <a:t>S’approprier la Méthode BNQ </a:t>
            </a:r>
            <a:r>
              <a:rPr lang="fr-CA" dirty="0" smtClean="0">
                <a:solidFill>
                  <a:schemeClr val="tx1">
                    <a:lumMod val="50000"/>
                    <a:lumOff val="50000"/>
                  </a:schemeClr>
                </a:solidFill>
              </a:rPr>
              <a:t>21000.</a:t>
            </a:r>
          </a:p>
          <a:p>
            <a:pPr lvl="0"/>
            <a:r>
              <a:rPr lang="fr-CA" dirty="0" smtClean="0">
                <a:solidFill>
                  <a:schemeClr val="tx1">
                    <a:lumMod val="50000"/>
                    <a:lumOff val="50000"/>
                  </a:schemeClr>
                </a:solidFill>
              </a:rPr>
              <a:t>Analyser les retombées pour l’organisation :</a:t>
            </a:r>
            <a:endParaRPr lang="fr-CA" dirty="0">
              <a:solidFill>
                <a:schemeClr val="tx1">
                  <a:lumMod val="50000"/>
                  <a:lumOff val="50000"/>
                </a:schemeClr>
              </a:solidFill>
            </a:endParaRPr>
          </a:p>
          <a:p>
            <a:pPr lvl="1"/>
            <a:r>
              <a:rPr lang="fr-CA" dirty="0">
                <a:solidFill>
                  <a:schemeClr val="tx1">
                    <a:lumMod val="50000"/>
                    <a:lumOff val="50000"/>
                  </a:schemeClr>
                </a:solidFill>
              </a:rPr>
              <a:t>Un regard sur le </a:t>
            </a:r>
            <a:r>
              <a:rPr lang="fr-CA" dirty="0" smtClean="0">
                <a:solidFill>
                  <a:schemeClr val="tx1">
                    <a:lumMod val="50000"/>
                    <a:lumOff val="50000"/>
                  </a:schemeClr>
                </a:solidFill>
              </a:rPr>
              <a:t>développement durable et </a:t>
            </a:r>
            <a:r>
              <a:rPr lang="fr-CA" dirty="0">
                <a:solidFill>
                  <a:schemeClr val="tx1">
                    <a:lumMod val="50000"/>
                    <a:lumOff val="50000"/>
                  </a:schemeClr>
                </a:solidFill>
              </a:rPr>
              <a:t>le secteur </a:t>
            </a:r>
            <a:r>
              <a:rPr lang="fr-CA" dirty="0" smtClean="0">
                <a:solidFill>
                  <a:schemeClr val="tx1">
                    <a:lumMod val="50000"/>
                    <a:lumOff val="50000"/>
                  </a:schemeClr>
                </a:solidFill>
              </a:rPr>
              <a:t>d’activités;</a:t>
            </a:r>
            <a:endParaRPr lang="fr-CA" dirty="0">
              <a:solidFill>
                <a:schemeClr val="tx1">
                  <a:lumMod val="50000"/>
                  <a:lumOff val="50000"/>
                </a:schemeClr>
              </a:solidFill>
            </a:endParaRPr>
          </a:p>
          <a:p>
            <a:pPr lvl="1"/>
            <a:r>
              <a:rPr lang="fr-CA" dirty="0">
                <a:solidFill>
                  <a:schemeClr val="tx1">
                    <a:lumMod val="50000"/>
                    <a:lumOff val="50000"/>
                  </a:schemeClr>
                </a:solidFill>
              </a:rPr>
              <a:t>Les </a:t>
            </a:r>
            <a:r>
              <a:rPr lang="fr-CA" dirty="0" smtClean="0">
                <a:solidFill>
                  <a:schemeClr val="tx1">
                    <a:lumMod val="50000"/>
                    <a:lumOff val="50000"/>
                  </a:schemeClr>
                </a:solidFill>
              </a:rPr>
              <a:t>avantages </a:t>
            </a:r>
            <a:r>
              <a:rPr lang="fr-CA" dirty="0">
                <a:solidFill>
                  <a:schemeClr val="tx1">
                    <a:lumMod val="50000"/>
                    <a:lumOff val="50000"/>
                  </a:schemeClr>
                </a:solidFill>
              </a:rPr>
              <a:t>du </a:t>
            </a:r>
            <a:r>
              <a:rPr lang="fr-CA" dirty="0" smtClean="0">
                <a:solidFill>
                  <a:schemeClr val="tx1">
                    <a:lumMod val="50000"/>
                    <a:lumOff val="50000"/>
                  </a:schemeClr>
                </a:solidFill>
              </a:rPr>
              <a:t>développement durable pour l’organisation.</a:t>
            </a:r>
            <a:endParaRPr lang="fr-CA" dirty="0">
              <a:solidFill>
                <a:schemeClr val="tx1">
                  <a:lumMod val="50000"/>
                  <a:lumOff val="50000"/>
                </a:schemeClr>
              </a:solidFill>
            </a:endParaRPr>
          </a:p>
          <a:p>
            <a:pPr lvl="0"/>
            <a:r>
              <a:rPr lang="fr-CA" dirty="0" smtClean="0">
                <a:solidFill>
                  <a:schemeClr val="tx1">
                    <a:lumMod val="50000"/>
                    <a:lumOff val="50000"/>
                  </a:schemeClr>
                </a:solidFill>
              </a:rPr>
              <a:t>Prévoir les </a:t>
            </a:r>
            <a:r>
              <a:rPr lang="fr-CA" dirty="0">
                <a:solidFill>
                  <a:schemeClr val="tx1">
                    <a:lumMod val="50000"/>
                    <a:lumOff val="50000"/>
                  </a:schemeClr>
                </a:solidFill>
              </a:rPr>
              <a:t>prochaines </a:t>
            </a:r>
            <a:r>
              <a:rPr lang="fr-CA" dirty="0" smtClean="0">
                <a:solidFill>
                  <a:schemeClr val="tx1">
                    <a:lumMod val="50000"/>
                    <a:lumOff val="50000"/>
                  </a:schemeClr>
                </a:solidFill>
              </a:rPr>
              <a:t>étapes.</a:t>
            </a:r>
            <a:endParaRPr lang="fr-CA" dirty="0">
              <a:solidFill>
                <a:schemeClr val="tx1">
                  <a:lumMod val="50000"/>
                  <a:lumOff val="50000"/>
                </a:schemeClr>
              </a:solidFill>
            </a:endParaRPr>
          </a:p>
          <a:p>
            <a:endParaRPr lang="fr-CA" dirty="0"/>
          </a:p>
        </p:txBody>
      </p:sp>
    </p:spTree>
    <p:extLst>
      <p:ext uri="{BB962C8B-B14F-4D97-AF65-F5344CB8AC3E}">
        <p14:creationId xmlns:p14="http://schemas.microsoft.com/office/powerpoint/2010/main" val="235773052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381000" y="214290"/>
            <a:ext cx="8334404" cy="796908"/>
          </a:xfrm>
        </p:spPr>
        <p:txBody>
          <a:bodyPr>
            <a:normAutofit/>
          </a:bodyPr>
          <a:lstStyle/>
          <a:p>
            <a:r>
              <a:rPr lang="fr-CA" sz="3200" dirty="0" smtClean="0"/>
              <a:t>Suite</a:t>
            </a:r>
            <a:endParaRPr lang="fr-CA" sz="3200" dirty="0"/>
          </a:p>
        </p:txBody>
      </p:sp>
      <p:sp>
        <p:nvSpPr>
          <p:cNvPr id="3" name="Espace réservé du texte 2"/>
          <p:cNvSpPr>
            <a:spLocks noGrp="1"/>
          </p:cNvSpPr>
          <p:nvPr>
            <p:ph type="body" sz="quarter" idx="15"/>
            <p:custDataLst>
              <p:tags r:id="rId2"/>
            </p:custDataLst>
          </p:nvPr>
        </p:nvSpPr>
        <p:spPr>
          <a:xfrm>
            <a:off x="381000" y="1066800"/>
            <a:ext cx="8286750" cy="5334000"/>
          </a:xfrm>
        </p:spPr>
        <p:txBody>
          <a:bodyPr>
            <a:normAutofit/>
          </a:bodyPr>
          <a:lstStyle/>
          <a:p>
            <a:r>
              <a:rPr lang="fr-CA" sz="2000" dirty="0" smtClean="0">
                <a:solidFill>
                  <a:schemeClr val="tx1">
                    <a:lumMod val="50000"/>
                    <a:lumOff val="50000"/>
                  </a:schemeClr>
                </a:solidFill>
              </a:rPr>
              <a:t>Plusieurs formules sont proposées :</a:t>
            </a:r>
          </a:p>
          <a:p>
            <a:pPr lvl="1"/>
            <a:r>
              <a:rPr lang="fr-CA" sz="2000" dirty="0" smtClean="0">
                <a:solidFill>
                  <a:schemeClr val="tx1">
                    <a:lumMod val="50000"/>
                    <a:lumOff val="50000"/>
                  </a:schemeClr>
                </a:solidFill>
              </a:rPr>
              <a:t>Un atelier de 90 minutes;</a:t>
            </a:r>
          </a:p>
          <a:p>
            <a:pPr lvl="1"/>
            <a:r>
              <a:rPr lang="fr-CA" sz="2000" dirty="0" smtClean="0">
                <a:solidFill>
                  <a:schemeClr val="tx1">
                    <a:lumMod val="50000"/>
                    <a:lumOff val="50000"/>
                  </a:schemeClr>
                </a:solidFill>
              </a:rPr>
              <a:t>Un atelier avec capsules de 20 minutes présentées sur plusieurs semaines.</a:t>
            </a:r>
          </a:p>
          <a:p>
            <a:r>
              <a:rPr lang="fr-CA" sz="2000" dirty="0" smtClean="0">
                <a:solidFill>
                  <a:schemeClr val="tx1">
                    <a:lumMod val="50000"/>
                    <a:lumOff val="50000"/>
                  </a:schemeClr>
                </a:solidFill>
              </a:rPr>
              <a:t>Trois possibilités d’animation :</a:t>
            </a:r>
          </a:p>
          <a:p>
            <a:pPr lvl="1"/>
            <a:r>
              <a:rPr lang="fr-CA" sz="2000" dirty="0" smtClean="0">
                <a:solidFill>
                  <a:schemeClr val="tx1">
                    <a:lumMod val="50000"/>
                    <a:lumOff val="50000"/>
                  </a:schemeClr>
                </a:solidFill>
              </a:rPr>
              <a:t>Le responsable BNQ 21000 réalise l’animation de l’atelier;</a:t>
            </a:r>
          </a:p>
          <a:p>
            <a:pPr lvl="1"/>
            <a:r>
              <a:rPr lang="fr-CA" sz="2000" dirty="0" smtClean="0">
                <a:solidFill>
                  <a:schemeClr val="tx1">
                    <a:lumMod val="50000"/>
                    <a:lumOff val="50000"/>
                  </a:schemeClr>
                </a:solidFill>
              </a:rPr>
              <a:t>Le responsable BNQ 21000 forme des relayeurs pour diffuser l’atelier;</a:t>
            </a:r>
          </a:p>
          <a:p>
            <a:pPr lvl="1"/>
            <a:r>
              <a:rPr lang="fr-CA" sz="2000" dirty="0" smtClean="0">
                <a:solidFill>
                  <a:schemeClr val="tx1">
                    <a:lumMod val="50000"/>
                    <a:lumOff val="50000"/>
                  </a:schemeClr>
                </a:solidFill>
              </a:rPr>
              <a:t>Le responsable BNQ 21000 demande aux spécialistes de la formation d’animer l’atelier.</a:t>
            </a:r>
          </a:p>
          <a:p>
            <a:pPr marL="898525" lvl="1" indent="0">
              <a:buNone/>
            </a:pPr>
            <a:endParaRPr lang="fr-CA" dirty="0" smtClean="0"/>
          </a:p>
          <a:p>
            <a:pPr lvl="1"/>
            <a:endParaRPr lang="fr-CA" dirty="0"/>
          </a:p>
        </p:txBody>
      </p:sp>
    </p:spTree>
    <p:extLst>
      <p:ext uri="{BB962C8B-B14F-4D97-AF65-F5344CB8AC3E}">
        <p14:creationId xmlns:p14="http://schemas.microsoft.com/office/powerpoint/2010/main" val="32006054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p:txBody>
          <a:bodyPr/>
          <a:lstStyle/>
          <a:p>
            <a:r>
              <a:rPr lang="fr-CA" dirty="0" smtClean="0"/>
              <a:t>Suite</a:t>
            </a:r>
            <a:endParaRPr lang="fr-CA" dirty="0"/>
          </a:p>
        </p:txBody>
      </p:sp>
      <p:sp>
        <p:nvSpPr>
          <p:cNvPr id="3" name="Espace réservé du texte 2"/>
          <p:cNvSpPr>
            <a:spLocks noGrp="1"/>
          </p:cNvSpPr>
          <p:nvPr>
            <p:ph type="body" sz="quarter" idx="15"/>
            <p:custDataLst>
              <p:tags r:id="rId2"/>
            </p:custDataLst>
          </p:nvPr>
        </p:nvSpPr>
        <p:spPr>
          <a:xfrm>
            <a:off x="428625" y="1524000"/>
            <a:ext cx="8286750" cy="4800600"/>
          </a:xfrm>
        </p:spPr>
        <p:txBody>
          <a:bodyPr>
            <a:normAutofit fontScale="85000" lnSpcReduction="10000"/>
          </a:bodyPr>
          <a:lstStyle/>
          <a:p>
            <a:pPr marL="622300" lvl="0" indent="-622300">
              <a:buNone/>
              <a:tabLst>
                <a:tab pos="622300" algn="l"/>
              </a:tabLst>
            </a:pPr>
            <a:r>
              <a:rPr lang="fr-CA" dirty="0" smtClean="0"/>
              <a:t>6.	</a:t>
            </a:r>
            <a:r>
              <a:rPr lang="fr-CA" dirty="0" smtClean="0">
                <a:solidFill>
                  <a:schemeClr val="tx1">
                    <a:lumMod val="50000"/>
                    <a:lumOff val="50000"/>
                  </a:schemeClr>
                </a:solidFill>
              </a:rPr>
              <a:t>Aider </a:t>
            </a:r>
            <a:r>
              <a:rPr lang="fr-CA" dirty="0">
                <a:solidFill>
                  <a:schemeClr val="tx1">
                    <a:lumMod val="50000"/>
                    <a:lumOff val="50000"/>
                  </a:schemeClr>
                </a:solidFill>
              </a:rPr>
              <a:t>les membres de la </a:t>
            </a:r>
            <a:r>
              <a:rPr lang="fr-CA" dirty="0" smtClean="0">
                <a:solidFill>
                  <a:schemeClr val="tx1">
                    <a:lumMod val="50000"/>
                    <a:lumOff val="50000"/>
                  </a:schemeClr>
                </a:solidFill>
              </a:rPr>
              <a:t>direction à se concentrer sur les bons éléments.</a:t>
            </a:r>
            <a:endParaRPr lang="fr-CA" dirty="0">
              <a:solidFill>
                <a:schemeClr val="tx1">
                  <a:lumMod val="50000"/>
                  <a:lumOff val="50000"/>
                </a:schemeClr>
              </a:solidFill>
            </a:endParaRPr>
          </a:p>
          <a:p>
            <a:pPr marL="622300" lvl="0" indent="-622300">
              <a:buNone/>
              <a:tabLst>
                <a:tab pos="622300" algn="l"/>
              </a:tabLst>
            </a:pPr>
            <a:r>
              <a:rPr lang="fr-CA" dirty="0" smtClean="0">
                <a:solidFill>
                  <a:schemeClr val="tx1">
                    <a:lumMod val="50000"/>
                    <a:lumOff val="50000"/>
                  </a:schemeClr>
                </a:solidFill>
              </a:rPr>
              <a:t>7.	Rassurer </a:t>
            </a:r>
            <a:r>
              <a:rPr lang="fr-CA" dirty="0">
                <a:solidFill>
                  <a:schemeClr val="tx1">
                    <a:lumMod val="50000"/>
                    <a:lumOff val="50000"/>
                  </a:schemeClr>
                </a:solidFill>
              </a:rPr>
              <a:t>les employés lorsqu’ils sortent de </a:t>
            </a:r>
            <a:r>
              <a:rPr lang="fr-CA" dirty="0" smtClean="0">
                <a:solidFill>
                  <a:schemeClr val="tx1">
                    <a:lumMod val="50000"/>
                    <a:lumOff val="50000"/>
                  </a:schemeClr>
                </a:solidFill>
              </a:rPr>
              <a:t>leur zone </a:t>
            </a:r>
            <a:r>
              <a:rPr lang="fr-CA" dirty="0">
                <a:solidFill>
                  <a:schemeClr val="tx1">
                    <a:lumMod val="50000"/>
                    <a:lumOff val="50000"/>
                  </a:schemeClr>
                </a:solidFill>
              </a:rPr>
              <a:t>de </a:t>
            </a:r>
            <a:r>
              <a:rPr lang="fr-CA" dirty="0" smtClean="0">
                <a:solidFill>
                  <a:schemeClr val="tx1">
                    <a:lumMod val="50000"/>
                    <a:lumOff val="50000"/>
                  </a:schemeClr>
                </a:solidFill>
              </a:rPr>
              <a:t>confort.</a:t>
            </a:r>
            <a:endParaRPr lang="fr-CA" dirty="0">
              <a:solidFill>
                <a:schemeClr val="tx1">
                  <a:lumMod val="50000"/>
                  <a:lumOff val="50000"/>
                </a:schemeClr>
              </a:solidFill>
            </a:endParaRPr>
          </a:p>
          <a:p>
            <a:pPr marL="622300" lvl="0" indent="-622300">
              <a:buNone/>
              <a:tabLst>
                <a:tab pos="622300" algn="l"/>
              </a:tabLst>
            </a:pPr>
            <a:r>
              <a:rPr lang="fr-CA" dirty="0" smtClean="0">
                <a:solidFill>
                  <a:schemeClr val="tx1">
                    <a:lumMod val="50000"/>
                    <a:lumOff val="50000"/>
                  </a:schemeClr>
                </a:solidFill>
              </a:rPr>
              <a:t>8.	Présenter </a:t>
            </a:r>
            <a:r>
              <a:rPr lang="fr-CA" dirty="0">
                <a:solidFill>
                  <a:schemeClr val="tx1">
                    <a:lumMod val="50000"/>
                    <a:lumOff val="50000"/>
                  </a:schemeClr>
                </a:solidFill>
              </a:rPr>
              <a:t>les résultats </a:t>
            </a:r>
            <a:r>
              <a:rPr lang="fr-CA" dirty="0" smtClean="0">
                <a:solidFill>
                  <a:schemeClr val="tx1">
                    <a:lumMod val="50000"/>
                    <a:lumOff val="50000"/>
                  </a:schemeClr>
                </a:solidFill>
              </a:rPr>
              <a:t>régulièrement, et ce, de manière transparente.</a:t>
            </a:r>
            <a:endParaRPr lang="fr-CA" dirty="0">
              <a:solidFill>
                <a:schemeClr val="tx1">
                  <a:lumMod val="50000"/>
                  <a:lumOff val="50000"/>
                </a:schemeClr>
              </a:solidFill>
            </a:endParaRPr>
          </a:p>
          <a:p>
            <a:pPr marL="622300" lvl="0" indent="-622300">
              <a:buNone/>
              <a:tabLst>
                <a:tab pos="622300" algn="l"/>
              </a:tabLst>
            </a:pPr>
            <a:r>
              <a:rPr lang="fr-CA" dirty="0" smtClean="0">
                <a:solidFill>
                  <a:schemeClr val="tx1">
                    <a:lumMod val="50000"/>
                    <a:lumOff val="50000"/>
                  </a:schemeClr>
                </a:solidFill>
              </a:rPr>
              <a:t>9.	Maximiser </a:t>
            </a:r>
            <a:r>
              <a:rPr lang="fr-CA" dirty="0">
                <a:solidFill>
                  <a:schemeClr val="tx1">
                    <a:lumMod val="50000"/>
                    <a:lumOff val="50000"/>
                  </a:schemeClr>
                </a:solidFill>
              </a:rPr>
              <a:t>et </a:t>
            </a:r>
            <a:r>
              <a:rPr lang="fr-CA" dirty="0" smtClean="0">
                <a:solidFill>
                  <a:schemeClr val="tx1">
                    <a:lumMod val="50000"/>
                    <a:lumOff val="50000"/>
                  </a:schemeClr>
                </a:solidFill>
              </a:rPr>
              <a:t>reconnaitre </a:t>
            </a:r>
            <a:r>
              <a:rPr lang="fr-CA" dirty="0">
                <a:solidFill>
                  <a:schemeClr val="tx1">
                    <a:lumMod val="50000"/>
                    <a:lumOff val="50000"/>
                  </a:schemeClr>
                </a:solidFill>
              </a:rPr>
              <a:t>l’implication des </a:t>
            </a:r>
            <a:r>
              <a:rPr lang="fr-CA" dirty="0" smtClean="0">
                <a:solidFill>
                  <a:schemeClr val="tx1">
                    <a:lumMod val="50000"/>
                    <a:lumOff val="50000"/>
                  </a:schemeClr>
                </a:solidFill>
              </a:rPr>
              <a:t>employés.</a:t>
            </a:r>
            <a:endParaRPr lang="fr-CA" dirty="0">
              <a:solidFill>
                <a:schemeClr val="tx1">
                  <a:lumMod val="50000"/>
                  <a:lumOff val="50000"/>
                </a:schemeClr>
              </a:solidFill>
            </a:endParaRPr>
          </a:p>
          <a:p>
            <a:pPr marL="622300" lvl="0" indent="-622300">
              <a:buNone/>
              <a:tabLst>
                <a:tab pos="622300" algn="l"/>
              </a:tabLst>
            </a:pPr>
            <a:r>
              <a:rPr lang="fr-CA" dirty="0" smtClean="0">
                <a:solidFill>
                  <a:schemeClr val="tx1">
                    <a:lumMod val="50000"/>
                    <a:lumOff val="50000"/>
                  </a:schemeClr>
                </a:solidFill>
              </a:rPr>
              <a:t>10.	S’entourer </a:t>
            </a:r>
            <a:r>
              <a:rPr lang="fr-CA" dirty="0">
                <a:solidFill>
                  <a:schemeClr val="tx1">
                    <a:lumMod val="50000"/>
                    <a:lumOff val="50000"/>
                  </a:schemeClr>
                </a:solidFill>
              </a:rPr>
              <a:t>de ressources intéressées et capable </a:t>
            </a:r>
            <a:r>
              <a:rPr lang="fr-CA" dirty="0" smtClean="0">
                <a:solidFill>
                  <a:schemeClr val="tx1">
                    <a:lumMod val="50000"/>
                    <a:lumOff val="50000"/>
                  </a:schemeClr>
                </a:solidFill>
              </a:rPr>
              <a:t>d’influencer</a:t>
            </a:r>
            <a:r>
              <a:rPr lang="fr-CA" dirty="0">
                <a:solidFill>
                  <a:schemeClr val="tx1">
                    <a:lumMod val="50000"/>
                    <a:lumOff val="50000"/>
                  </a:schemeClr>
                </a:solidFill>
              </a:rPr>
              <a:t>, sans égard au niveau hiérarchique de </a:t>
            </a:r>
            <a:r>
              <a:rPr lang="fr-CA" dirty="0" smtClean="0">
                <a:solidFill>
                  <a:schemeClr val="tx1">
                    <a:lumMod val="50000"/>
                    <a:lumOff val="50000"/>
                  </a:schemeClr>
                </a:solidFill>
              </a:rPr>
              <a:t>leur </a:t>
            </a:r>
            <a:r>
              <a:rPr lang="fr-CA" dirty="0">
                <a:solidFill>
                  <a:schemeClr val="tx1">
                    <a:lumMod val="50000"/>
                    <a:lumOff val="50000"/>
                  </a:schemeClr>
                </a:solidFill>
              </a:rPr>
              <a:t>emploi ou à leur </a:t>
            </a:r>
            <a:r>
              <a:rPr lang="fr-CA" dirty="0" smtClean="0">
                <a:solidFill>
                  <a:schemeClr val="tx1">
                    <a:lumMod val="50000"/>
                    <a:lumOff val="50000"/>
                  </a:schemeClr>
                </a:solidFill>
              </a:rPr>
              <a:t>emploi.</a:t>
            </a:r>
            <a:endParaRPr lang="fr-CA" dirty="0">
              <a:solidFill>
                <a:schemeClr val="tx1">
                  <a:lumMod val="50000"/>
                  <a:lumOff val="50000"/>
                </a:schemeClr>
              </a:solidFill>
            </a:endParaRPr>
          </a:p>
        </p:txBody>
      </p:sp>
    </p:spTree>
    <p:extLst>
      <p:ext uri="{BB962C8B-B14F-4D97-AF65-F5344CB8AC3E}">
        <p14:creationId xmlns:p14="http://schemas.microsoft.com/office/powerpoint/2010/main" val="80080510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304800" y="214290"/>
            <a:ext cx="8410604" cy="796908"/>
          </a:xfrm>
        </p:spPr>
        <p:txBody>
          <a:bodyPr>
            <a:normAutofit/>
          </a:bodyPr>
          <a:lstStyle/>
          <a:p>
            <a:r>
              <a:rPr lang="fr-CA" sz="3200" dirty="0" smtClean="0"/>
              <a:t>4. Former les gestionnaires</a:t>
            </a:r>
            <a:endParaRPr lang="fr-CA" sz="3200" dirty="0"/>
          </a:p>
        </p:txBody>
      </p:sp>
      <p:sp>
        <p:nvSpPr>
          <p:cNvPr id="3" name="Espace réservé du texte 2"/>
          <p:cNvSpPr>
            <a:spLocks noGrp="1"/>
          </p:cNvSpPr>
          <p:nvPr>
            <p:ph type="body" sz="quarter" idx="15"/>
            <p:custDataLst>
              <p:tags r:id="rId2"/>
            </p:custDataLst>
          </p:nvPr>
        </p:nvSpPr>
        <p:spPr>
          <a:xfrm>
            <a:off x="428625" y="1066800"/>
            <a:ext cx="8286750" cy="4953000"/>
          </a:xfrm>
        </p:spPr>
        <p:txBody>
          <a:bodyPr>
            <a:normAutofit fontScale="92500" lnSpcReduction="10000"/>
          </a:bodyPr>
          <a:lstStyle/>
          <a:p>
            <a:pPr>
              <a:lnSpc>
                <a:spcPct val="120000"/>
              </a:lnSpc>
              <a:defRPr/>
            </a:pPr>
            <a:r>
              <a:rPr lang="fr-CA" dirty="0" smtClean="0">
                <a:solidFill>
                  <a:schemeClr val="tx1">
                    <a:lumMod val="50000"/>
                    <a:lumOff val="50000"/>
                  </a:schemeClr>
                </a:solidFill>
              </a:rPr>
              <a:t>Atelier proposé à l’ensemble des gestionnaires</a:t>
            </a:r>
          </a:p>
          <a:p>
            <a:pPr>
              <a:lnSpc>
                <a:spcPct val="120000"/>
              </a:lnSpc>
              <a:defRPr/>
            </a:pPr>
            <a:r>
              <a:rPr lang="fr-CA" dirty="0" smtClean="0">
                <a:solidFill>
                  <a:schemeClr val="tx1">
                    <a:lumMod val="50000"/>
                    <a:lumOff val="50000"/>
                  </a:schemeClr>
                </a:solidFill>
              </a:rPr>
              <a:t>Réaliser l’atelier avant l’élaboration du plan d’action – les gestionnaires participeront à la réflexion de l’élaboration du plan d’action et des mécanismes de suivi durant l’atelier.</a:t>
            </a:r>
          </a:p>
          <a:p>
            <a:pPr>
              <a:lnSpc>
                <a:spcPct val="120000"/>
              </a:lnSpc>
              <a:defRPr/>
            </a:pPr>
            <a:r>
              <a:rPr lang="fr-CA" dirty="0" smtClean="0">
                <a:solidFill>
                  <a:schemeClr val="tx1">
                    <a:lumMod val="50000"/>
                    <a:lumOff val="50000"/>
                  </a:schemeClr>
                </a:solidFill>
              </a:rPr>
              <a:t>Favoriser des groupes ayant au maximum dix gestionnaires :</a:t>
            </a:r>
          </a:p>
          <a:p>
            <a:pPr lvl="1">
              <a:lnSpc>
                <a:spcPct val="120000"/>
              </a:lnSpc>
              <a:defRPr/>
            </a:pPr>
            <a:r>
              <a:rPr lang="fr-CA" dirty="0" smtClean="0">
                <a:solidFill>
                  <a:schemeClr val="tx1">
                    <a:lumMod val="50000"/>
                    <a:lumOff val="50000"/>
                  </a:schemeClr>
                </a:solidFill>
              </a:rPr>
              <a:t>de toute provenance;</a:t>
            </a:r>
          </a:p>
          <a:p>
            <a:pPr lvl="1">
              <a:lnSpc>
                <a:spcPct val="120000"/>
              </a:lnSpc>
              <a:defRPr/>
            </a:pPr>
            <a:r>
              <a:rPr lang="fr-CA" dirty="0" smtClean="0">
                <a:solidFill>
                  <a:schemeClr val="tx1">
                    <a:lumMod val="50000"/>
                    <a:lumOff val="50000"/>
                  </a:schemeClr>
                </a:solidFill>
              </a:rPr>
              <a:t>d’une division ou d’un secteur de l’organisation.</a:t>
            </a:r>
          </a:p>
        </p:txBody>
      </p:sp>
    </p:spTree>
    <p:extLst>
      <p:ext uri="{BB962C8B-B14F-4D97-AF65-F5344CB8AC3E}">
        <p14:creationId xmlns:p14="http://schemas.microsoft.com/office/powerpoint/2010/main" val="191810369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457200" y="214290"/>
            <a:ext cx="8258204" cy="796908"/>
          </a:xfrm>
        </p:spPr>
        <p:txBody>
          <a:bodyPr/>
          <a:lstStyle/>
          <a:p>
            <a:r>
              <a:rPr lang="fr-CA" dirty="0"/>
              <a:t>S</a:t>
            </a:r>
            <a:r>
              <a:rPr lang="fr-CA" dirty="0" smtClean="0"/>
              <a:t>uite</a:t>
            </a:r>
            <a:endParaRPr lang="fr-CA" dirty="0"/>
          </a:p>
        </p:txBody>
      </p:sp>
      <p:sp>
        <p:nvSpPr>
          <p:cNvPr id="3" name="Espace réservé du texte 2"/>
          <p:cNvSpPr>
            <a:spLocks noGrp="1"/>
          </p:cNvSpPr>
          <p:nvPr>
            <p:ph type="body" sz="quarter" idx="15"/>
            <p:custDataLst>
              <p:tags r:id="rId2"/>
            </p:custDataLst>
          </p:nvPr>
        </p:nvSpPr>
        <p:spPr>
          <a:xfrm>
            <a:off x="457200" y="1066800"/>
            <a:ext cx="8286750" cy="5257800"/>
          </a:xfrm>
        </p:spPr>
        <p:txBody>
          <a:bodyPr>
            <a:normAutofit fontScale="77500" lnSpcReduction="20000"/>
          </a:bodyPr>
          <a:lstStyle/>
          <a:p>
            <a:pPr marL="0" indent="0">
              <a:lnSpc>
                <a:spcPct val="120000"/>
              </a:lnSpc>
              <a:buNone/>
              <a:defRPr/>
            </a:pPr>
            <a:r>
              <a:rPr lang="fr-CA" dirty="0">
                <a:solidFill>
                  <a:schemeClr val="tx1">
                    <a:lumMod val="50000"/>
                    <a:lumOff val="50000"/>
                  </a:schemeClr>
                </a:solidFill>
              </a:rPr>
              <a:t>Contenu:</a:t>
            </a:r>
          </a:p>
          <a:p>
            <a:pPr>
              <a:lnSpc>
                <a:spcPct val="120000"/>
              </a:lnSpc>
              <a:defRPr/>
            </a:pPr>
            <a:r>
              <a:rPr lang="fr-CA" dirty="0">
                <a:solidFill>
                  <a:schemeClr val="tx1">
                    <a:lumMod val="50000"/>
                    <a:lumOff val="50000"/>
                  </a:schemeClr>
                </a:solidFill>
              </a:rPr>
              <a:t>La démarche BNQ 21000</a:t>
            </a:r>
          </a:p>
          <a:p>
            <a:pPr>
              <a:lnSpc>
                <a:spcPct val="120000"/>
              </a:lnSpc>
              <a:defRPr/>
            </a:pPr>
            <a:r>
              <a:rPr lang="fr-CA" dirty="0">
                <a:solidFill>
                  <a:schemeClr val="tx1">
                    <a:lumMod val="50000"/>
                    <a:lumOff val="50000"/>
                  </a:schemeClr>
                </a:solidFill>
              </a:rPr>
              <a:t>Pourquoi parler d’apprentissage plutôt que de performance?</a:t>
            </a:r>
          </a:p>
          <a:p>
            <a:pPr>
              <a:lnSpc>
                <a:spcPct val="120000"/>
              </a:lnSpc>
              <a:defRPr/>
            </a:pPr>
            <a:r>
              <a:rPr lang="fr-CA" dirty="0">
                <a:solidFill>
                  <a:schemeClr val="tx1">
                    <a:lumMod val="50000"/>
                    <a:lumOff val="50000"/>
                  </a:schemeClr>
                </a:solidFill>
              </a:rPr>
              <a:t>Comment gérer un changement </a:t>
            </a:r>
            <a:r>
              <a:rPr lang="fr-CA" dirty="0" smtClean="0">
                <a:solidFill>
                  <a:schemeClr val="tx1">
                    <a:lumMod val="50000"/>
                    <a:lumOff val="50000"/>
                  </a:schemeClr>
                </a:solidFill>
              </a:rPr>
              <a:t>durable?</a:t>
            </a:r>
            <a:endParaRPr lang="fr-CA" dirty="0">
              <a:solidFill>
                <a:schemeClr val="tx1">
                  <a:lumMod val="50000"/>
                  <a:lumOff val="50000"/>
                </a:schemeClr>
              </a:solidFill>
            </a:endParaRPr>
          </a:p>
          <a:p>
            <a:pPr>
              <a:lnSpc>
                <a:spcPct val="120000"/>
              </a:lnSpc>
              <a:defRPr/>
            </a:pPr>
            <a:r>
              <a:rPr lang="fr-CA" dirty="0">
                <a:solidFill>
                  <a:schemeClr val="tx1">
                    <a:lumMod val="50000"/>
                    <a:lumOff val="50000"/>
                  </a:schemeClr>
                </a:solidFill>
              </a:rPr>
              <a:t>Les principaux outils BNQ 21000 favorisant le changement </a:t>
            </a:r>
            <a:r>
              <a:rPr lang="fr-CA" dirty="0" smtClean="0">
                <a:solidFill>
                  <a:schemeClr val="tx1">
                    <a:lumMod val="50000"/>
                    <a:lumOff val="50000"/>
                  </a:schemeClr>
                </a:solidFill>
              </a:rPr>
              <a:t>organisationnel</a:t>
            </a:r>
          </a:p>
          <a:p>
            <a:pPr marL="0" indent="0">
              <a:lnSpc>
                <a:spcPct val="120000"/>
              </a:lnSpc>
              <a:buNone/>
              <a:defRPr/>
            </a:pPr>
            <a:endParaRPr lang="fr-CA" dirty="0" smtClean="0">
              <a:solidFill>
                <a:schemeClr val="tx1">
                  <a:lumMod val="50000"/>
                  <a:lumOff val="50000"/>
                </a:schemeClr>
              </a:solidFill>
            </a:endParaRPr>
          </a:p>
          <a:p>
            <a:pPr marL="0" indent="0">
              <a:lnSpc>
                <a:spcPct val="120000"/>
              </a:lnSpc>
              <a:buNone/>
              <a:defRPr/>
            </a:pPr>
            <a:r>
              <a:rPr lang="fr-CA" dirty="0" smtClean="0">
                <a:solidFill>
                  <a:schemeClr val="tx1">
                    <a:lumMod val="50000"/>
                    <a:lumOff val="50000"/>
                  </a:schemeClr>
                </a:solidFill>
              </a:rPr>
              <a:t>Animation:</a:t>
            </a:r>
          </a:p>
          <a:p>
            <a:r>
              <a:rPr lang="fr-CA" dirty="0" smtClean="0">
                <a:solidFill>
                  <a:schemeClr val="tx1">
                    <a:lumMod val="50000"/>
                    <a:lumOff val="50000"/>
                  </a:schemeClr>
                </a:solidFill>
              </a:rPr>
              <a:t>Le </a:t>
            </a:r>
            <a:r>
              <a:rPr lang="fr-CA" dirty="0">
                <a:solidFill>
                  <a:schemeClr val="tx1">
                    <a:lumMod val="50000"/>
                    <a:lumOff val="50000"/>
                  </a:schemeClr>
                </a:solidFill>
              </a:rPr>
              <a:t>responsable BNQ 21000 </a:t>
            </a:r>
            <a:r>
              <a:rPr lang="fr-CA" dirty="0" smtClean="0">
                <a:solidFill>
                  <a:schemeClr val="tx1">
                    <a:lumMod val="50000"/>
                    <a:lumOff val="50000"/>
                  </a:schemeClr>
                </a:solidFill>
              </a:rPr>
              <a:t>anime l’atelier.</a:t>
            </a:r>
          </a:p>
          <a:p>
            <a:r>
              <a:rPr lang="fr-CA" dirty="0">
                <a:solidFill>
                  <a:schemeClr val="tx1">
                    <a:lumMod val="50000"/>
                    <a:lumOff val="50000"/>
                  </a:schemeClr>
                </a:solidFill>
              </a:rPr>
              <a:t>D</a:t>
            </a:r>
            <a:r>
              <a:rPr lang="fr-CA" dirty="0" smtClean="0">
                <a:solidFill>
                  <a:schemeClr val="tx1">
                    <a:lumMod val="50000"/>
                    <a:lumOff val="50000"/>
                  </a:schemeClr>
                </a:solidFill>
              </a:rPr>
              <a:t>emander aux spécialistes de la formation de diffuser l’atelier.</a:t>
            </a:r>
            <a:endParaRPr lang="fr-CA" dirty="0">
              <a:solidFill>
                <a:schemeClr val="tx1">
                  <a:lumMod val="50000"/>
                  <a:lumOff val="50000"/>
                </a:schemeClr>
              </a:solidFill>
            </a:endParaRPr>
          </a:p>
          <a:p>
            <a:pPr marL="0" indent="0">
              <a:lnSpc>
                <a:spcPct val="120000"/>
              </a:lnSpc>
              <a:buNone/>
              <a:defRPr/>
            </a:pPr>
            <a:endParaRPr lang="fr-CA" dirty="0"/>
          </a:p>
          <a:p>
            <a:pPr marL="0" indent="0">
              <a:buNone/>
            </a:pPr>
            <a:endParaRPr lang="fr-CA" dirty="0"/>
          </a:p>
        </p:txBody>
      </p:sp>
    </p:spTree>
    <p:extLst>
      <p:ext uri="{BB962C8B-B14F-4D97-AF65-F5344CB8AC3E}">
        <p14:creationId xmlns:p14="http://schemas.microsoft.com/office/powerpoint/2010/main" val="22534325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457200" y="152400"/>
            <a:ext cx="7786742" cy="796908"/>
          </a:xfrm>
        </p:spPr>
        <p:txBody>
          <a:bodyPr/>
          <a:lstStyle/>
          <a:p>
            <a:r>
              <a:rPr lang="fr-CA" dirty="0" smtClean="0"/>
              <a:t>Avant de commencer…</a:t>
            </a:r>
            <a:endParaRPr lang="fr-CA" dirty="0"/>
          </a:p>
        </p:txBody>
      </p:sp>
      <p:sp>
        <p:nvSpPr>
          <p:cNvPr id="3" name="Espace réservé du texte 2"/>
          <p:cNvSpPr>
            <a:spLocks noGrp="1"/>
          </p:cNvSpPr>
          <p:nvPr>
            <p:ph type="body" sz="quarter" idx="15"/>
            <p:custDataLst>
              <p:tags r:id="rId2"/>
            </p:custDataLst>
          </p:nvPr>
        </p:nvSpPr>
        <p:spPr>
          <a:xfrm>
            <a:off x="457200" y="1828800"/>
            <a:ext cx="8286750" cy="3143245"/>
          </a:xfrm>
        </p:spPr>
        <p:txBody>
          <a:bodyPr>
            <a:normAutofit/>
          </a:bodyPr>
          <a:lstStyle/>
          <a:p>
            <a:pPr marL="0" indent="0">
              <a:buNone/>
            </a:pPr>
            <a:r>
              <a:rPr lang="fr-CA" dirty="0" smtClean="0">
                <a:solidFill>
                  <a:schemeClr val="tx1">
                    <a:lumMod val="50000"/>
                    <a:lumOff val="50000"/>
                  </a:schemeClr>
                </a:solidFill>
              </a:rPr>
              <a:t>Prendre </a:t>
            </a:r>
            <a:r>
              <a:rPr lang="fr-CA" dirty="0">
                <a:solidFill>
                  <a:schemeClr val="tx1">
                    <a:lumMod val="50000"/>
                    <a:lumOff val="50000"/>
                  </a:schemeClr>
                </a:solidFill>
              </a:rPr>
              <a:t>connaissance des outils </a:t>
            </a:r>
            <a:r>
              <a:rPr lang="fr-CA" dirty="0" smtClean="0">
                <a:solidFill>
                  <a:schemeClr val="tx1">
                    <a:lumMod val="50000"/>
                    <a:lumOff val="50000"/>
                  </a:schemeClr>
                </a:solidFill>
              </a:rPr>
              <a:t>suivants :</a:t>
            </a:r>
            <a:endParaRPr lang="fr-CA" dirty="0">
              <a:solidFill>
                <a:schemeClr val="tx1">
                  <a:lumMod val="50000"/>
                  <a:lumOff val="50000"/>
                </a:schemeClr>
              </a:solidFill>
            </a:endParaRPr>
          </a:p>
          <a:p>
            <a:pPr marL="0" indent="0">
              <a:buNone/>
            </a:pPr>
            <a:r>
              <a:rPr lang="fr-CA" dirty="0">
                <a:solidFill>
                  <a:schemeClr val="tx1">
                    <a:lumMod val="50000"/>
                    <a:lumOff val="50000"/>
                  </a:schemeClr>
                </a:solidFill>
              </a:rPr>
              <a:t> </a:t>
            </a:r>
          </a:p>
          <a:p>
            <a:pPr lvl="0"/>
            <a:r>
              <a:rPr lang="fr-CA" dirty="0" smtClean="0">
                <a:solidFill>
                  <a:schemeClr val="tx1">
                    <a:lumMod val="50000"/>
                    <a:lumOff val="50000"/>
                  </a:schemeClr>
                </a:solidFill>
              </a:rPr>
              <a:t>000-1_Methode-BNQ21000_Guide.docx</a:t>
            </a:r>
          </a:p>
          <a:p>
            <a:pPr lvl="0"/>
            <a:r>
              <a:rPr lang="fr-CA" dirty="0" smtClean="0">
                <a:solidFill>
                  <a:schemeClr val="tx1">
                    <a:lumMod val="50000"/>
                    <a:lumOff val="50000"/>
                  </a:schemeClr>
                </a:solidFill>
              </a:rPr>
              <a:t>00-1_Demarche-BNQ21000_Guide.docx</a:t>
            </a:r>
            <a:endParaRPr lang="fr-CA" dirty="0">
              <a:solidFill>
                <a:schemeClr val="tx1">
                  <a:lumMod val="50000"/>
                  <a:lumOff val="50000"/>
                </a:schemeClr>
              </a:solidFill>
            </a:endParaRPr>
          </a:p>
          <a:p>
            <a:pPr lvl="0"/>
            <a:r>
              <a:rPr lang="fr-CA" dirty="0" smtClean="0">
                <a:solidFill>
                  <a:schemeClr val="tx1">
                    <a:lumMod val="50000"/>
                    <a:lumOff val="50000"/>
                  </a:schemeClr>
                </a:solidFill>
              </a:rPr>
              <a:t>00-4_Fabrique-Mme-Mirabelle_Outil.mp4</a:t>
            </a:r>
          </a:p>
          <a:p>
            <a:pPr lvl="0"/>
            <a:r>
              <a:rPr lang="fr-CA" dirty="0" smtClean="0">
                <a:solidFill>
                  <a:schemeClr val="tx1">
                    <a:lumMod val="50000"/>
                    <a:lumOff val="50000"/>
                  </a:schemeClr>
                </a:solidFill>
              </a:rPr>
              <a:t>8-1-1_Ancrer_la_culture_DD_Outil.docx</a:t>
            </a:r>
            <a:endParaRPr lang="fr-CA" dirty="0">
              <a:solidFill>
                <a:schemeClr val="tx1">
                  <a:lumMod val="50000"/>
                  <a:lumOff val="50000"/>
                </a:schemeClr>
              </a:solidFill>
            </a:endParaRPr>
          </a:p>
          <a:p>
            <a:pPr marL="0" indent="0">
              <a:buNone/>
            </a:pPr>
            <a:endParaRPr lang="fr-CA" dirty="0"/>
          </a:p>
        </p:txBody>
      </p:sp>
    </p:spTree>
    <p:extLst>
      <p:ext uri="{BB962C8B-B14F-4D97-AF65-F5344CB8AC3E}">
        <p14:creationId xmlns:p14="http://schemas.microsoft.com/office/powerpoint/2010/main" val="13708735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381000" y="152400"/>
            <a:ext cx="7786742" cy="796908"/>
          </a:xfrm>
        </p:spPr>
        <p:txBody>
          <a:bodyPr>
            <a:normAutofit fontScale="90000"/>
          </a:bodyPr>
          <a:lstStyle/>
          <a:p>
            <a:r>
              <a:rPr lang="fr-CA" sz="3200" dirty="0" smtClean="0"/>
              <a:t>Outils de soutien BNQ 21000 (en référence)</a:t>
            </a:r>
            <a:endParaRPr lang="fr-CA" sz="3200" dirty="0"/>
          </a:p>
        </p:txBody>
      </p:sp>
      <p:sp>
        <p:nvSpPr>
          <p:cNvPr id="3" name="Espace réservé du texte 2"/>
          <p:cNvSpPr>
            <a:spLocks noGrp="1"/>
          </p:cNvSpPr>
          <p:nvPr>
            <p:ph type="body" sz="quarter" idx="15"/>
            <p:custDataLst>
              <p:tags r:id="rId2"/>
            </p:custDataLst>
          </p:nvPr>
        </p:nvSpPr>
        <p:spPr>
          <a:xfrm>
            <a:off x="457200" y="1905000"/>
            <a:ext cx="8286750" cy="3143245"/>
          </a:xfrm>
        </p:spPr>
        <p:txBody>
          <a:bodyPr>
            <a:normAutofit fontScale="85000" lnSpcReduction="10000"/>
          </a:bodyPr>
          <a:lstStyle/>
          <a:p>
            <a:pPr marL="0" indent="0">
              <a:buNone/>
            </a:pPr>
            <a:r>
              <a:rPr lang="fr-CA" dirty="0" smtClean="0">
                <a:solidFill>
                  <a:schemeClr val="tx1">
                    <a:lumMod val="50000"/>
                    <a:lumOff val="50000"/>
                  </a:schemeClr>
                </a:solidFill>
              </a:rPr>
              <a:t>Deux livres conçus pour appliquer la norme BNQ 21000 :</a:t>
            </a:r>
          </a:p>
          <a:p>
            <a:pPr lvl="0"/>
            <a:r>
              <a:rPr lang="fr-CA" i="1" u="sng" dirty="0">
                <a:hlinkClick r:id="rId5"/>
              </a:rPr>
              <a:t>Manuel de gestion du développement durable en entreprise: une approche </a:t>
            </a:r>
            <a:r>
              <a:rPr lang="fr-CA" i="1" u="sng" dirty="0" smtClean="0">
                <a:hlinkClick r:id="rId5"/>
              </a:rPr>
              <a:t>progressive  ̶  en </a:t>
            </a:r>
            <a:r>
              <a:rPr lang="fr-CA" i="1" u="sng" dirty="0">
                <a:hlinkClick r:id="rId5"/>
              </a:rPr>
              <a:t>appui à la </a:t>
            </a:r>
            <a:r>
              <a:rPr lang="fr-CA" i="1" u="sng" dirty="0" smtClean="0">
                <a:hlinkClick r:id="rId5"/>
              </a:rPr>
              <a:t>norme </a:t>
            </a:r>
            <a:r>
              <a:rPr lang="fr-CA" i="1" u="sng" dirty="0">
                <a:hlinkClick r:id="rId5"/>
              </a:rPr>
              <a:t>BNQ 21000</a:t>
            </a:r>
            <a:endParaRPr lang="fr-CA" i="1" u="sng" dirty="0"/>
          </a:p>
          <a:p>
            <a:pPr lvl="0"/>
            <a:endParaRPr lang="fr-CA" dirty="0"/>
          </a:p>
          <a:p>
            <a:pPr lvl="0"/>
            <a:r>
              <a:rPr lang="fr-CA" i="1" u="sng" dirty="0">
                <a:hlinkClick r:id="rId6"/>
              </a:rPr>
              <a:t>Au secours! La planète se meurt et mon boss s’en fout</a:t>
            </a:r>
            <a:endParaRPr lang="fr-CA" i="1" dirty="0"/>
          </a:p>
        </p:txBody>
      </p:sp>
    </p:spTree>
    <p:extLst>
      <p:ext uri="{BB962C8B-B14F-4D97-AF65-F5344CB8AC3E}">
        <p14:creationId xmlns:p14="http://schemas.microsoft.com/office/powerpoint/2010/main" val="18816650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381000" y="152400"/>
            <a:ext cx="7786742" cy="796908"/>
          </a:xfrm>
        </p:spPr>
        <p:txBody>
          <a:bodyPr/>
          <a:lstStyle/>
          <a:p>
            <a:r>
              <a:rPr lang="fr-CA" sz="3200" dirty="0" smtClean="0"/>
              <a:t>Le manuel de gestion</a:t>
            </a:r>
            <a:endParaRPr lang="fr-CA" sz="3200" dirty="0"/>
          </a:p>
        </p:txBody>
      </p:sp>
      <p:sp>
        <p:nvSpPr>
          <p:cNvPr id="3" name="Espace réservé du texte 2"/>
          <p:cNvSpPr>
            <a:spLocks noGrp="1"/>
          </p:cNvSpPr>
          <p:nvPr>
            <p:ph type="body" sz="quarter" idx="15"/>
            <p:custDataLst>
              <p:tags r:id="rId2"/>
            </p:custDataLst>
          </p:nvPr>
        </p:nvSpPr>
        <p:spPr>
          <a:xfrm>
            <a:off x="428625" y="1371600"/>
            <a:ext cx="8286750" cy="4057637"/>
          </a:xfrm>
        </p:spPr>
        <p:txBody>
          <a:bodyPr>
            <a:normAutofit/>
          </a:bodyPr>
          <a:lstStyle/>
          <a:p>
            <a:pPr marL="0" indent="0">
              <a:buNone/>
            </a:pPr>
            <a:r>
              <a:rPr lang="fr-CA" dirty="0" smtClean="0">
                <a:solidFill>
                  <a:schemeClr val="tx1">
                    <a:lumMod val="50000"/>
                    <a:lumOff val="50000"/>
                  </a:schemeClr>
                </a:solidFill>
              </a:rPr>
              <a:t>Une approche pédagogique :</a:t>
            </a:r>
          </a:p>
          <a:p>
            <a:r>
              <a:rPr lang="fr-CA" sz="2400" dirty="0" smtClean="0">
                <a:solidFill>
                  <a:schemeClr val="tx1">
                    <a:lumMod val="50000"/>
                    <a:lumOff val="50000"/>
                  </a:schemeClr>
                </a:solidFill>
              </a:rPr>
              <a:t>Les fondements de la norme BNQ 21000</a:t>
            </a:r>
          </a:p>
          <a:p>
            <a:r>
              <a:rPr lang="fr-CA" sz="2400" dirty="0" smtClean="0">
                <a:solidFill>
                  <a:schemeClr val="tx1">
                    <a:lumMod val="50000"/>
                    <a:lumOff val="50000"/>
                  </a:schemeClr>
                </a:solidFill>
              </a:rPr>
              <a:t>Le cadre conceptuel</a:t>
            </a:r>
          </a:p>
          <a:p>
            <a:r>
              <a:rPr lang="fr-CA" sz="2400" dirty="0" smtClean="0">
                <a:solidFill>
                  <a:schemeClr val="tx1">
                    <a:lumMod val="50000"/>
                    <a:lumOff val="50000"/>
                  </a:schemeClr>
                </a:solidFill>
              </a:rPr>
              <a:t>Les 21 enjeux BNQ 21000 </a:t>
            </a:r>
          </a:p>
          <a:p>
            <a:r>
              <a:rPr lang="fr-CA" sz="2400" dirty="0" smtClean="0">
                <a:solidFill>
                  <a:schemeClr val="tx1">
                    <a:lumMod val="50000"/>
                    <a:lumOff val="50000"/>
                  </a:schemeClr>
                </a:solidFill>
              </a:rPr>
              <a:t>Les bonnes pratiques de gestion reliées à chacun des enjeux</a:t>
            </a:r>
          </a:p>
          <a:p>
            <a:r>
              <a:rPr lang="fr-CA" sz="2400" dirty="0" smtClean="0">
                <a:solidFill>
                  <a:schemeClr val="tx1">
                    <a:lumMod val="50000"/>
                    <a:lumOff val="50000"/>
                  </a:schemeClr>
                </a:solidFill>
              </a:rPr>
              <a:t>Un regard sur l’avenir</a:t>
            </a:r>
            <a:endParaRPr lang="fr-CA" sz="2400" dirty="0">
              <a:solidFill>
                <a:schemeClr val="tx1">
                  <a:lumMod val="50000"/>
                  <a:lumOff val="50000"/>
                </a:schemeClr>
              </a:solidFill>
            </a:endParaRPr>
          </a:p>
        </p:txBody>
      </p:sp>
    </p:spTree>
    <p:extLst>
      <p:ext uri="{BB962C8B-B14F-4D97-AF65-F5344CB8AC3E}">
        <p14:creationId xmlns:p14="http://schemas.microsoft.com/office/powerpoint/2010/main" val="1548735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p:txBody>
          <a:bodyPr/>
          <a:lstStyle/>
          <a:p>
            <a:r>
              <a:rPr lang="fr-CA" sz="3200" dirty="0" smtClean="0"/>
              <a:t>Au secours! La planète se meurt</a:t>
            </a:r>
            <a:endParaRPr lang="fr-CA" sz="3200" dirty="0"/>
          </a:p>
        </p:txBody>
      </p:sp>
      <p:sp>
        <p:nvSpPr>
          <p:cNvPr id="3" name="Espace réservé du texte 2"/>
          <p:cNvSpPr>
            <a:spLocks noGrp="1"/>
          </p:cNvSpPr>
          <p:nvPr>
            <p:ph type="body" sz="quarter" idx="15"/>
            <p:custDataLst>
              <p:tags r:id="rId2"/>
            </p:custDataLst>
          </p:nvPr>
        </p:nvSpPr>
        <p:spPr>
          <a:xfrm>
            <a:off x="428624" y="1295400"/>
            <a:ext cx="8334375" cy="4343400"/>
          </a:xfrm>
        </p:spPr>
        <p:txBody>
          <a:bodyPr>
            <a:normAutofit fontScale="77500" lnSpcReduction="20000"/>
          </a:bodyPr>
          <a:lstStyle/>
          <a:p>
            <a:pPr marL="0" indent="0">
              <a:buNone/>
            </a:pPr>
            <a:r>
              <a:rPr lang="fr-CA" sz="3600" dirty="0" smtClean="0">
                <a:solidFill>
                  <a:schemeClr val="tx1">
                    <a:lumMod val="50000"/>
                    <a:lumOff val="50000"/>
                  </a:schemeClr>
                </a:solidFill>
              </a:rPr>
              <a:t>Références pratiques pour accompagner le responsable BNQ 21000</a:t>
            </a:r>
          </a:p>
          <a:p>
            <a:r>
              <a:rPr lang="fr-CA" sz="3100" dirty="0" smtClean="0">
                <a:solidFill>
                  <a:schemeClr val="tx1">
                    <a:lumMod val="50000"/>
                    <a:lumOff val="50000"/>
                  </a:schemeClr>
                </a:solidFill>
              </a:rPr>
              <a:t>Plusieurs exemples</a:t>
            </a:r>
          </a:p>
          <a:p>
            <a:r>
              <a:rPr lang="fr-CA" sz="3100" dirty="0" smtClean="0">
                <a:solidFill>
                  <a:schemeClr val="tx1">
                    <a:lumMod val="50000"/>
                    <a:lumOff val="50000"/>
                  </a:schemeClr>
                </a:solidFill>
              </a:rPr>
              <a:t>Ce qu’il faut savoir lire entre les lignes</a:t>
            </a:r>
          </a:p>
          <a:p>
            <a:r>
              <a:rPr lang="fr-CA" sz="3100" i="1" dirty="0" smtClean="0">
                <a:solidFill>
                  <a:schemeClr val="tx1">
                    <a:lumMod val="50000"/>
                    <a:lumOff val="50000"/>
                  </a:schemeClr>
                </a:solidFill>
                <a:effectLst>
                  <a:outerShdw blurRad="38100" dist="38100" dir="2700000" algn="tl">
                    <a:srgbClr val="000000">
                      <a:alpha val="43137"/>
                    </a:srgbClr>
                  </a:outerShdw>
                </a:effectLst>
              </a:rPr>
              <a:t>Des explications complémentaires pour réaliser chacune des étapes de la démarche</a:t>
            </a:r>
          </a:p>
          <a:p>
            <a:r>
              <a:rPr lang="fr-CA" sz="3100" dirty="0" smtClean="0">
                <a:solidFill>
                  <a:schemeClr val="tx1">
                    <a:lumMod val="50000"/>
                    <a:lumOff val="50000"/>
                  </a:schemeClr>
                </a:solidFill>
              </a:rPr>
              <a:t>Des conseils qui rassurent</a:t>
            </a:r>
          </a:p>
          <a:p>
            <a:r>
              <a:rPr lang="fr-CA" sz="3100" dirty="0" smtClean="0">
                <a:solidFill>
                  <a:schemeClr val="tx1">
                    <a:lumMod val="50000"/>
                    <a:lumOff val="50000"/>
                  </a:schemeClr>
                </a:solidFill>
              </a:rPr>
              <a:t>Des propositions de sites Internet en complément d’information</a:t>
            </a:r>
            <a:endParaRPr lang="fr-CA" sz="3100" dirty="0">
              <a:solidFill>
                <a:schemeClr val="tx1">
                  <a:lumMod val="50000"/>
                  <a:lumOff val="50000"/>
                </a:schemeClr>
              </a:solidFill>
            </a:endParaRPr>
          </a:p>
        </p:txBody>
      </p:sp>
    </p:spTree>
    <p:extLst>
      <p:ext uri="{BB962C8B-B14F-4D97-AF65-F5344CB8AC3E}">
        <p14:creationId xmlns:p14="http://schemas.microsoft.com/office/powerpoint/2010/main" val="383533742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UM" val="1"/>
</p:tagLst>
</file>

<file path=ppt/tags/tag10.xml><?xml version="1.0" encoding="utf-8"?>
<p:tagLst xmlns:a="http://schemas.openxmlformats.org/drawingml/2006/main" xmlns:r="http://schemas.openxmlformats.org/officeDocument/2006/relationships" xmlns:p="http://schemas.openxmlformats.org/presentationml/2006/main">
  <p:tag name="NUM" val="2"/>
</p:tagLst>
</file>

<file path=ppt/tags/tag100.xml><?xml version="1.0" encoding="utf-8"?>
<p:tagLst xmlns:a="http://schemas.openxmlformats.org/drawingml/2006/main" xmlns:r="http://schemas.openxmlformats.org/officeDocument/2006/relationships" xmlns:p="http://schemas.openxmlformats.org/presentationml/2006/main">
  <p:tag name="NUM" val="2"/>
</p:tagLst>
</file>

<file path=ppt/tags/tag101.xml><?xml version="1.0" encoding="utf-8"?>
<p:tagLst xmlns:a="http://schemas.openxmlformats.org/drawingml/2006/main" xmlns:r="http://schemas.openxmlformats.org/officeDocument/2006/relationships" xmlns:p="http://schemas.openxmlformats.org/presentationml/2006/main">
  <p:tag name="NUM" val="3"/>
</p:tagLst>
</file>

<file path=ppt/tags/tag102.xml><?xml version="1.0" encoding="utf-8"?>
<p:tagLst xmlns:a="http://schemas.openxmlformats.org/drawingml/2006/main" xmlns:r="http://schemas.openxmlformats.org/officeDocument/2006/relationships" xmlns:p="http://schemas.openxmlformats.org/presentationml/2006/main">
  <p:tag name="NUM" val="1"/>
</p:tagLst>
</file>

<file path=ppt/tags/tag103.xml><?xml version="1.0" encoding="utf-8"?>
<p:tagLst xmlns:a="http://schemas.openxmlformats.org/drawingml/2006/main" xmlns:r="http://schemas.openxmlformats.org/officeDocument/2006/relationships" xmlns:p="http://schemas.openxmlformats.org/presentationml/2006/main">
  <p:tag name="NUM" val="2"/>
</p:tagLst>
</file>

<file path=ppt/tags/tag104.xml><?xml version="1.0" encoding="utf-8"?>
<p:tagLst xmlns:a="http://schemas.openxmlformats.org/drawingml/2006/main" xmlns:r="http://schemas.openxmlformats.org/officeDocument/2006/relationships" xmlns:p="http://schemas.openxmlformats.org/presentationml/2006/main">
  <p:tag name="NUM" val="1"/>
</p:tagLst>
</file>

<file path=ppt/tags/tag105.xml><?xml version="1.0" encoding="utf-8"?>
<p:tagLst xmlns:a="http://schemas.openxmlformats.org/drawingml/2006/main" xmlns:r="http://schemas.openxmlformats.org/officeDocument/2006/relationships" xmlns:p="http://schemas.openxmlformats.org/presentationml/2006/main">
  <p:tag name="NUM" val="2"/>
</p:tagLst>
</file>

<file path=ppt/tags/tag106.xml><?xml version="1.0" encoding="utf-8"?>
<p:tagLst xmlns:a="http://schemas.openxmlformats.org/drawingml/2006/main" xmlns:r="http://schemas.openxmlformats.org/officeDocument/2006/relationships" xmlns:p="http://schemas.openxmlformats.org/presentationml/2006/main">
  <p:tag name="NUM" val="1"/>
</p:tagLst>
</file>

<file path=ppt/tags/tag107.xml><?xml version="1.0" encoding="utf-8"?>
<p:tagLst xmlns:a="http://schemas.openxmlformats.org/drawingml/2006/main" xmlns:r="http://schemas.openxmlformats.org/officeDocument/2006/relationships" xmlns:p="http://schemas.openxmlformats.org/presentationml/2006/main">
  <p:tag name="NUM" val="2"/>
</p:tagLst>
</file>

<file path=ppt/tags/tag108.xml><?xml version="1.0" encoding="utf-8"?>
<p:tagLst xmlns:a="http://schemas.openxmlformats.org/drawingml/2006/main" xmlns:r="http://schemas.openxmlformats.org/officeDocument/2006/relationships" xmlns:p="http://schemas.openxmlformats.org/presentationml/2006/main">
  <p:tag name="NUM" val="3"/>
</p:tagLst>
</file>

<file path=ppt/tags/tag109.xml><?xml version="1.0" encoding="utf-8"?>
<p:tagLst xmlns:a="http://schemas.openxmlformats.org/drawingml/2006/main" xmlns:r="http://schemas.openxmlformats.org/officeDocument/2006/relationships" xmlns:p="http://schemas.openxmlformats.org/presentationml/2006/main">
  <p:tag name="NUM" val="1"/>
</p:tagLst>
</file>

<file path=ppt/tags/tag11.xml><?xml version="1.0" encoding="utf-8"?>
<p:tagLst xmlns:a="http://schemas.openxmlformats.org/drawingml/2006/main" xmlns:r="http://schemas.openxmlformats.org/officeDocument/2006/relationships" xmlns:p="http://schemas.openxmlformats.org/presentationml/2006/main">
  <p:tag name="NUM" val="1"/>
</p:tagLst>
</file>

<file path=ppt/tags/tag110.xml><?xml version="1.0" encoding="utf-8"?>
<p:tagLst xmlns:a="http://schemas.openxmlformats.org/drawingml/2006/main" xmlns:r="http://schemas.openxmlformats.org/officeDocument/2006/relationships" xmlns:p="http://schemas.openxmlformats.org/presentationml/2006/main">
  <p:tag name="NUM" val="2"/>
</p:tagLst>
</file>

<file path=ppt/tags/tag111.xml><?xml version="1.0" encoding="utf-8"?>
<p:tagLst xmlns:a="http://schemas.openxmlformats.org/drawingml/2006/main" xmlns:r="http://schemas.openxmlformats.org/officeDocument/2006/relationships" xmlns:p="http://schemas.openxmlformats.org/presentationml/2006/main">
  <p:tag name="NUM" val="1"/>
</p:tagLst>
</file>

<file path=ppt/tags/tag112.xml><?xml version="1.0" encoding="utf-8"?>
<p:tagLst xmlns:a="http://schemas.openxmlformats.org/drawingml/2006/main" xmlns:r="http://schemas.openxmlformats.org/officeDocument/2006/relationships" xmlns:p="http://schemas.openxmlformats.org/presentationml/2006/main">
  <p:tag name="NUM" val="3"/>
</p:tagLst>
</file>

<file path=ppt/tags/tag113.xml><?xml version="1.0" encoding="utf-8"?>
<p:tagLst xmlns:a="http://schemas.openxmlformats.org/drawingml/2006/main" xmlns:r="http://schemas.openxmlformats.org/officeDocument/2006/relationships" xmlns:p="http://schemas.openxmlformats.org/presentationml/2006/main">
  <p:tag name="NUM" val="4"/>
</p:tagLst>
</file>

<file path=ppt/tags/tag114.xml><?xml version="1.0" encoding="utf-8"?>
<p:tagLst xmlns:a="http://schemas.openxmlformats.org/drawingml/2006/main" xmlns:r="http://schemas.openxmlformats.org/officeDocument/2006/relationships" xmlns:p="http://schemas.openxmlformats.org/presentationml/2006/main">
  <p:tag name="NUM" val="1"/>
</p:tagLst>
</file>

<file path=ppt/tags/tag115.xml><?xml version="1.0" encoding="utf-8"?>
<p:tagLst xmlns:a="http://schemas.openxmlformats.org/drawingml/2006/main" xmlns:r="http://schemas.openxmlformats.org/officeDocument/2006/relationships" xmlns:p="http://schemas.openxmlformats.org/presentationml/2006/main">
  <p:tag name="NUM" val="2"/>
</p:tagLst>
</file>

<file path=ppt/tags/tag116.xml><?xml version="1.0" encoding="utf-8"?>
<p:tagLst xmlns:a="http://schemas.openxmlformats.org/drawingml/2006/main" xmlns:r="http://schemas.openxmlformats.org/officeDocument/2006/relationships" xmlns:p="http://schemas.openxmlformats.org/presentationml/2006/main">
  <p:tag name="NUM" val="1"/>
</p:tagLst>
</file>

<file path=ppt/tags/tag117.xml><?xml version="1.0" encoding="utf-8"?>
<p:tagLst xmlns:a="http://schemas.openxmlformats.org/drawingml/2006/main" xmlns:r="http://schemas.openxmlformats.org/officeDocument/2006/relationships" xmlns:p="http://schemas.openxmlformats.org/presentationml/2006/main">
  <p:tag name="NUM" val="2"/>
</p:tagLst>
</file>

<file path=ppt/tags/tag118.xml><?xml version="1.0" encoding="utf-8"?>
<p:tagLst xmlns:a="http://schemas.openxmlformats.org/drawingml/2006/main" xmlns:r="http://schemas.openxmlformats.org/officeDocument/2006/relationships" xmlns:p="http://schemas.openxmlformats.org/presentationml/2006/main">
  <p:tag name="NUM" val="1"/>
</p:tagLst>
</file>

<file path=ppt/tags/tag119.xml><?xml version="1.0" encoding="utf-8"?>
<p:tagLst xmlns:a="http://schemas.openxmlformats.org/drawingml/2006/main" xmlns:r="http://schemas.openxmlformats.org/officeDocument/2006/relationships" xmlns:p="http://schemas.openxmlformats.org/presentationml/2006/main">
  <p:tag name="NUM" val="3"/>
</p:tagLst>
</file>

<file path=ppt/tags/tag12.xml><?xml version="1.0" encoding="utf-8"?>
<p:tagLst xmlns:a="http://schemas.openxmlformats.org/drawingml/2006/main" xmlns:r="http://schemas.openxmlformats.org/officeDocument/2006/relationships" xmlns:p="http://schemas.openxmlformats.org/presentationml/2006/main">
  <p:tag name="NUM" val="2"/>
</p:tagLst>
</file>

<file path=ppt/tags/tag120.xml><?xml version="1.0" encoding="utf-8"?>
<p:tagLst xmlns:a="http://schemas.openxmlformats.org/drawingml/2006/main" xmlns:r="http://schemas.openxmlformats.org/officeDocument/2006/relationships" xmlns:p="http://schemas.openxmlformats.org/presentationml/2006/main">
  <p:tag name="NUM" val="5"/>
</p:tagLst>
</file>

<file path=ppt/tags/tag121.xml><?xml version="1.0" encoding="utf-8"?>
<p:tagLst xmlns:a="http://schemas.openxmlformats.org/drawingml/2006/main" xmlns:r="http://schemas.openxmlformats.org/officeDocument/2006/relationships" xmlns:p="http://schemas.openxmlformats.org/presentationml/2006/main">
  <p:tag name="NUM" val="6"/>
</p:tagLst>
</file>

<file path=ppt/tags/tag122.xml><?xml version="1.0" encoding="utf-8"?>
<p:tagLst xmlns:a="http://schemas.openxmlformats.org/drawingml/2006/main" xmlns:r="http://schemas.openxmlformats.org/officeDocument/2006/relationships" xmlns:p="http://schemas.openxmlformats.org/presentationml/2006/main">
  <p:tag name="NUM" val="2"/>
</p:tagLst>
</file>

<file path=ppt/tags/tag123.xml><?xml version="1.0" encoding="utf-8"?>
<p:tagLst xmlns:a="http://schemas.openxmlformats.org/drawingml/2006/main" xmlns:r="http://schemas.openxmlformats.org/officeDocument/2006/relationships" xmlns:p="http://schemas.openxmlformats.org/presentationml/2006/main">
  <p:tag name="NUM" val="1"/>
</p:tagLst>
</file>

<file path=ppt/tags/tag124.xml><?xml version="1.0" encoding="utf-8"?>
<p:tagLst xmlns:a="http://schemas.openxmlformats.org/drawingml/2006/main" xmlns:r="http://schemas.openxmlformats.org/officeDocument/2006/relationships" xmlns:p="http://schemas.openxmlformats.org/presentationml/2006/main">
  <p:tag name="NUM" val="2"/>
</p:tagLst>
</file>

<file path=ppt/tags/tag125.xml><?xml version="1.0" encoding="utf-8"?>
<p:tagLst xmlns:a="http://schemas.openxmlformats.org/drawingml/2006/main" xmlns:r="http://schemas.openxmlformats.org/officeDocument/2006/relationships" xmlns:p="http://schemas.openxmlformats.org/presentationml/2006/main">
  <p:tag name="NUM" val="1"/>
</p:tagLst>
</file>

<file path=ppt/tags/tag126.xml><?xml version="1.0" encoding="utf-8"?>
<p:tagLst xmlns:a="http://schemas.openxmlformats.org/drawingml/2006/main" xmlns:r="http://schemas.openxmlformats.org/officeDocument/2006/relationships" xmlns:p="http://schemas.openxmlformats.org/presentationml/2006/main">
  <p:tag name="NUM" val="2"/>
</p:tagLst>
</file>

<file path=ppt/tags/tag127.xml><?xml version="1.0" encoding="utf-8"?>
<p:tagLst xmlns:a="http://schemas.openxmlformats.org/drawingml/2006/main" xmlns:r="http://schemas.openxmlformats.org/officeDocument/2006/relationships" xmlns:p="http://schemas.openxmlformats.org/presentationml/2006/main">
  <p:tag name="NUM" val="1"/>
</p:tagLst>
</file>

<file path=ppt/tags/tag128.xml><?xml version="1.0" encoding="utf-8"?>
<p:tagLst xmlns:a="http://schemas.openxmlformats.org/drawingml/2006/main" xmlns:r="http://schemas.openxmlformats.org/officeDocument/2006/relationships" xmlns:p="http://schemas.openxmlformats.org/presentationml/2006/main">
  <p:tag name="NUM" val="2"/>
</p:tagLst>
</file>

<file path=ppt/tags/tag129.xml><?xml version="1.0" encoding="utf-8"?>
<p:tagLst xmlns:a="http://schemas.openxmlformats.org/drawingml/2006/main" xmlns:r="http://schemas.openxmlformats.org/officeDocument/2006/relationships" xmlns:p="http://schemas.openxmlformats.org/presentationml/2006/main">
  <p:tag name="NUM" val="1"/>
</p:tagLst>
</file>

<file path=ppt/tags/tag13.xml><?xml version="1.0" encoding="utf-8"?>
<p:tagLst xmlns:a="http://schemas.openxmlformats.org/drawingml/2006/main" xmlns:r="http://schemas.openxmlformats.org/officeDocument/2006/relationships" xmlns:p="http://schemas.openxmlformats.org/presentationml/2006/main">
  <p:tag name="NUM" val="1"/>
</p:tagLst>
</file>

<file path=ppt/tags/tag130.xml><?xml version="1.0" encoding="utf-8"?>
<p:tagLst xmlns:a="http://schemas.openxmlformats.org/drawingml/2006/main" xmlns:r="http://schemas.openxmlformats.org/officeDocument/2006/relationships" xmlns:p="http://schemas.openxmlformats.org/presentationml/2006/main">
  <p:tag name="NUM" val="2"/>
</p:tagLst>
</file>

<file path=ppt/tags/tag131.xml><?xml version="1.0" encoding="utf-8"?>
<p:tagLst xmlns:a="http://schemas.openxmlformats.org/drawingml/2006/main" xmlns:r="http://schemas.openxmlformats.org/officeDocument/2006/relationships" xmlns:p="http://schemas.openxmlformats.org/presentationml/2006/main">
  <p:tag name="NUM" val="1"/>
</p:tagLst>
</file>

<file path=ppt/tags/tag132.xml><?xml version="1.0" encoding="utf-8"?>
<p:tagLst xmlns:a="http://schemas.openxmlformats.org/drawingml/2006/main" xmlns:r="http://schemas.openxmlformats.org/officeDocument/2006/relationships" xmlns:p="http://schemas.openxmlformats.org/presentationml/2006/main">
  <p:tag name="NUM" val="2"/>
</p:tagLst>
</file>

<file path=ppt/tags/tag133.xml><?xml version="1.0" encoding="utf-8"?>
<p:tagLst xmlns:a="http://schemas.openxmlformats.org/drawingml/2006/main" xmlns:r="http://schemas.openxmlformats.org/officeDocument/2006/relationships" xmlns:p="http://schemas.openxmlformats.org/presentationml/2006/main">
  <p:tag name="NUM" val="1"/>
</p:tagLst>
</file>

<file path=ppt/tags/tag134.xml><?xml version="1.0" encoding="utf-8"?>
<p:tagLst xmlns:a="http://schemas.openxmlformats.org/drawingml/2006/main" xmlns:r="http://schemas.openxmlformats.org/officeDocument/2006/relationships" xmlns:p="http://schemas.openxmlformats.org/presentationml/2006/main">
  <p:tag name="NUM" val="2"/>
</p:tagLst>
</file>

<file path=ppt/tags/tag135.xml><?xml version="1.0" encoding="utf-8"?>
<p:tagLst xmlns:a="http://schemas.openxmlformats.org/drawingml/2006/main" xmlns:r="http://schemas.openxmlformats.org/officeDocument/2006/relationships" xmlns:p="http://schemas.openxmlformats.org/presentationml/2006/main">
  <p:tag name="NUM" val="1"/>
</p:tagLst>
</file>

<file path=ppt/tags/tag136.xml><?xml version="1.0" encoding="utf-8"?>
<p:tagLst xmlns:a="http://schemas.openxmlformats.org/drawingml/2006/main" xmlns:r="http://schemas.openxmlformats.org/officeDocument/2006/relationships" xmlns:p="http://schemas.openxmlformats.org/presentationml/2006/main">
  <p:tag name="NUM" val="2"/>
</p:tagLst>
</file>

<file path=ppt/tags/tag137.xml><?xml version="1.0" encoding="utf-8"?>
<p:tagLst xmlns:a="http://schemas.openxmlformats.org/drawingml/2006/main" xmlns:r="http://schemas.openxmlformats.org/officeDocument/2006/relationships" xmlns:p="http://schemas.openxmlformats.org/presentationml/2006/main">
  <p:tag name="NUM" val="1"/>
</p:tagLst>
</file>

<file path=ppt/tags/tag138.xml><?xml version="1.0" encoding="utf-8"?>
<p:tagLst xmlns:a="http://schemas.openxmlformats.org/drawingml/2006/main" xmlns:r="http://schemas.openxmlformats.org/officeDocument/2006/relationships" xmlns:p="http://schemas.openxmlformats.org/presentationml/2006/main">
  <p:tag name="NUM" val="2"/>
</p:tagLst>
</file>

<file path=ppt/tags/tag14.xml><?xml version="1.0" encoding="utf-8"?>
<p:tagLst xmlns:a="http://schemas.openxmlformats.org/drawingml/2006/main" xmlns:r="http://schemas.openxmlformats.org/officeDocument/2006/relationships" xmlns:p="http://schemas.openxmlformats.org/presentationml/2006/main">
  <p:tag name="NUM" val="2"/>
</p:tagLst>
</file>

<file path=ppt/tags/tag15.xml><?xml version="1.0" encoding="utf-8"?>
<p:tagLst xmlns:a="http://schemas.openxmlformats.org/drawingml/2006/main" xmlns:r="http://schemas.openxmlformats.org/officeDocument/2006/relationships" xmlns:p="http://schemas.openxmlformats.org/presentationml/2006/main">
  <p:tag name="NUM" val="1"/>
</p:tagLst>
</file>

<file path=ppt/tags/tag16.xml><?xml version="1.0" encoding="utf-8"?>
<p:tagLst xmlns:a="http://schemas.openxmlformats.org/drawingml/2006/main" xmlns:r="http://schemas.openxmlformats.org/officeDocument/2006/relationships" xmlns:p="http://schemas.openxmlformats.org/presentationml/2006/main">
  <p:tag name="NUM" val="2"/>
</p:tagLst>
</file>

<file path=ppt/tags/tag17.xml><?xml version="1.0" encoding="utf-8"?>
<p:tagLst xmlns:a="http://schemas.openxmlformats.org/drawingml/2006/main" xmlns:r="http://schemas.openxmlformats.org/officeDocument/2006/relationships" xmlns:p="http://schemas.openxmlformats.org/presentationml/2006/main">
  <p:tag name="NUM" val="1"/>
</p:tagLst>
</file>

<file path=ppt/tags/tag18.xml><?xml version="1.0" encoding="utf-8"?>
<p:tagLst xmlns:a="http://schemas.openxmlformats.org/drawingml/2006/main" xmlns:r="http://schemas.openxmlformats.org/officeDocument/2006/relationships" xmlns:p="http://schemas.openxmlformats.org/presentationml/2006/main">
  <p:tag name="NUM" val="2"/>
</p:tagLst>
</file>

<file path=ppt/tags/tag19.xml><?xml version="1.0" encoding="utf-8"?>
<p:tagLst xmlns:a="http://schemas.openxmlformats.org/drawingml/2006/main" xmlns:r="http://schemas.openxmlformats.org/officeDocument/2006/relationships" xmlns:p="http://schemas.openxmlformats.org/presentationml/2006/main">
  <p:tag name="NUM" val="2"/>
</p:tagLst>
</file>

<file path=ppt/tags/tag2.xml><?xml version="1.0" encoding="utf-8"?>
<p:tagLst xmlns:a="http://schemas.openxmlformats.org/drawingml/2006/main" xmlns:r="http://schemas.openxmlformats.org/officeDocument/2006/relationships" xmlns:p="http://schemas.openxmlformats.org/presentationml/2006/main">
  <p:tag name="NUM" val="2"/>
</p:tagLst>
</file>

<file path=ppt/tags/tag20.xml><?xml version="1.0" encoding="utf-8"?>
<p:tagLst xmlns:a="http://schemas.openxmlformats.org/drawingml/2006/main" xmlns:r="http://schemas.openxmlformats.org/officeDocument/2006/relationships" xmlns:p="http://schemas.openxmlformats.org/presentationml/2006/main">
  <p:tag name="NUM" val="1"/>
</p:tagLst>
</file>

<file path=ppt/tags/tag21.xml><?xml version="1.0" encoding="utf-8"?>
<p:tagLst xmlns:a="http://schemas.openxmlformats.org/drawingml/2006/main" xmlns:r="http://schemas.openxmlformats.org/officeDocument/2006/relationships" xmlns:p="http://schemas.openxmlformats.org/presentationml/2006/main">
  <p:tag name="NUM" val="2"/>
</p:tagLst>
</file>

<file path=ppt/tags/tag22.xml><?xml version="1.0" encoding="utf-8"?>
<p:tagLst xmlns:a="http://schemas.openxmlformats.org/drawingml/2006/main" xmlns:r="http://schemas.openxmlformats.org/officeDocument/2006/relationships" xmlns:p="http://schemas.openxmlformats.org/presentationml/2006/main">
  <p:tag name="NUM" val="1"/>
</p:tagLst>
</file>

<file path=ppt/tags/tag23.xml><?xml version="1.0" encoding="utf-8"?>
<p:tagLst xmlns:a="http://schemas.openxmlformats.org/drawingml/2006/main" xmlns:r="http://schemas.openxmlformats.org/officeDocument/2006/relationships" xmlns:p="http://schemas.openxmlformats.org/presentationml/2006/main">
  <p:tag name="NUM" val="1"/>
</p:tagLst>
</file>

<file path=ppt/tags/tag24.xml><?xml version="1.0" encoding="utf-8"?>
<p:tagLst xmlns:a="http://schemas.openxmlformats.org/drawingml/2006/main" xmlns:r="http://schemas.openxmlformats.org/officeDocument/2006/relationships" xmlns:p="http://schemas.openxmlformats.org/presentationml/2006/main">
  <p:tag name="NUM" val="2"/>
</p:tagLst>
</file>

<file path=ppt/tags/tag25.xml><?xml version="1.0" encoding="utf-8"?>
<p:tagLst xmlns:a="http://schemas.openxmlformats.org/drawingml/2006/main" xmlns:r="http://schemas.openxmlformats.org/officeDocument/2006/relationships" xmlns:p="http://schemas.openxmlformats.org/presentationml/2006/main">
  <p:tag name="NUM" val="3"/>
</p:tagLst>
</file>

<file path=ppt/tags/tag26.xml><?xml version="1.0" encoding="utf-8"?>
<p:tagLst xmlns:a="http://schemas.openxmlformats.org/drawingml/2006/main" xmlns:r="http://schemas.openxmlformats.org/officeDocument/2006/relationships" xmlns:p="http://schemas.openxmlformats.org/presentationml/2006/main">
  <p:tag name="NUM" val="4"/>
</p:tagLst>
</file>

<file path=ppt/tags/tag27.xml><?xml version="1.0" encoding="utf-8"?>
<p:tagLst xmlns:a="http://schemas.openxmlformats.org/drawingml/2006/main" xmlns:r="http://schemas.openxmlformats.org/officeDocument/2006/relationships" xmlns:p="http://schemas.openxmlformats.org/presentationml/2006/main">
  <p:tag name="NUM" val="5"/>
</p:tagLst>
</file>

<file path=ppt/tags/tag28.xml><?xml version="1.0" encoding="utf-8"?>
<p:tagLst xmlns:a="http://schemas.openxmlformats.org/drawingml/2006/main" xmlns:r="http://schemas.openxmlformats.org/officeDocument/2006/relationships" xmlns:p="http://schemas.openxmlformats.org/presentationml/2006/main">
  <p:tag name="NUM" val="1"/>
</p:tagLst>
</file>

<file path=ppt/tags/tag29.xml><?xml version="1.0" encoding="utf-8"?>
<p:tagLst xmlns:a="http://schemas.openxmlformats.org/drawingml/2006/main" xmlns:r="http://schemas.openxmlformats.org/officeDocument/2006/relationships" xmlns:p="http://schemas.openxmlformats.org/presentationml/2006/main">
  <p:tag name="NUM" val="1"/>
</p:tagLst>
</file>

<file path=ppt/tags/tag3.xml><?xml version="1.0" encoding="utf-8"?>
<p:tagLst xmlns:a="http://schemas.openxmlformats.org/drawingml/2006/main" xmlns:r="http://schemas.openxmlformats.org/officeDocument/2006/relationships" xmlns:p="http://schemas.openxmlformats.org/presentationml/2006/main">
  <p:tag name="NUM" val="1"/>
</p:tagLst>
</file>

<file path=ppt/tags/tag30.xml><?xml version="1.0" encoding="utf-8"?>
<p:tagLst xmlns:a="http://schemas.openxmlformats.org/drawingml/2006/main" xmlns:r="http://schemas.openxmlformats.org/officeDocument/2006/relationships" xmlns:p="http://schemas.openxmlformats.org/presentationml/2006/main">
  <p:tag name="NUM" val="2"/>
</p:tagLst>
</file>

<file path=ppt/tags/tag31.xml><?xml version="1.0" encoding="utf-8"?>
<p:tagLst xmlns:a="http://schemas.openxmlformats.org/drawingml/2006/main" xmlns:r="http://schemas.openxmlformats.org/officeDocument/2006/relationships" xmlns:p="http://schemas.openxmlformats.org/presentationml/2006/main">
  <p:tag name="NUM" val="3"/>
</p:tagLst>
</file>

<file path=ppt/tags/tag32.xml><?xml version="1.0" encoding="utf-8"?>
<p:tagLst xmlns:a="http://schemas.openxmlformats.org/drawingml/2006/main" xmlns:r="http://schemas.openxmlformats.org/officeDocument/2006/relationships" xmlns:p="http://schemas.openxmlformats.org/presentationml/2006/main">
  <p:tag name="NUM" val="4"/>
</p:tagLst>
</file>

<file path=ppt/tags/tag33.xml><?xml version="1.0" encoding="utf-8"?>
<p:tagLst xmlns:a="http://schemas.openxmlformats.org/drawingml/2006/main" xmlns:r="http://schemas.openxmlformats.org/officeDocument/2006/relationships" xmlns:p="http://schemas.openxmlformats.org/presentationml/2006/main">
  <p:tag name="NUM" val="1"/>
</p:tagLst>
</file>

<file path=ppt/tags/tag34.xml><?xml version="1.0" encoding="utf-8"?>
<p:tagLst xmlns:a="http://schemas.openxmlformats.org/drawingml/2006/main" xmlns:r="http://schemas.openxmlformats.org/officeDocument/2006/relationships" xmlns:p="http://schemas.openxmlformats.org/presentationml/2006/main">
  <p:tag name="NUM" val="2"/>
</p:tagLst>
</file>

<file path=ppt/tags/tag35.xml><?xml version="1.0" encoding="utf-8"?>
<p:tagLst xmlns:a="http://schemas.openxmlformats.org/drawingml/2006/main" xmlns:r="http://schemas.openxmlformats.org/officeDocument/2006/relationships" xmlns:p="http://schemas.openxmlformats.org/presentationml/2006/main">
  <p:tag name="NUM" val="3"/>
</p:tagLst>
</file>

<file path=ppt/tags/tag36.xml><?xml version="1.0" encoding="utf-8"?>
<p:tagLst xmlns:a="http://schemas.openxmlformats.org/drawingml/2006/main" xmlns:r="http://schemas.openxmlformats.org/officeDocument/2006/relationships" xmlns:p="http://schemas.openxmlformats.org/presentationml/2006/main">
  <p:tag name="NUM" val="4"/>
</p:tagLst>
</file>

<file path=ppt/tags/tag37.xml><?xml version="1.0" encoding="utf-8"?>
<p:tagLst xmlns:a="http://schemas.openxmlformats.org/drawingml/2006/main" xmlns:r="http://schemas.openxmlformats.org/officeDocument/2006/relationships" xmlns:p="http://schemas.openxmlformats.org/presentationml/2006/main">
  <p:tag name="NUM" val="5"/>
</p:tagLst>
</file>

<file path=ppt/tags/tag38.xml><?xml version="1.0" encoding="utf-8"?>
<p:tagLst xmlns:a="http://schemas.openxmlformats.org/drawingml/2006/main" xmlns:r="http://schemas.openxmlformats.org/officeDocument/2006/relationships" xmlns:p="http://schemas.openxmlformats.org/presentationml/2006/main">
  <p:tag name="NUM" val="6"/>
</p:tagLst>
</file>

<file path=ppt/tags/tag39.xml><?xml version="1.0" encoding="utf-8"?>
<p:tagLst xmlns:a="http://schemas.openxmlformats.org/drawingml/2006/main" xmlns:r="http://schemas.openxmlformats.org/officeDocument/2006/relationships" xmlns:p="http://schemas.openxmlformats.org/presentationml/2006/main">
  <p:tag name="NUM" val="7"/>
</p:tagLst>
</file>

<file path=ppt/tags/tag4.xml><?xml version="1.0" encoding="utf-8"?>
<p:tagLst xmlns:a="http://schemas.openxmlformats.org/drawingml/2006/main" xmlns:r="http://schemas.openxmlformats.org/officeDocument/2006/relationships" xmlns:p="http://schemas.openxmlformats.org/presentationml/2006/main">
  <p:tag name="NUM" val="2"/>
</p:tagLst>
</file>

<file path=ppt/tags/tag40.xml><?xml version="1.0" encoding="utf-8"?>
<p:tagLst xmlns:a="http://schemas.openxmlformats.org/drawingml/2006/main" xmlns:r="http://schemas.openxmlformats.org/officeDocument/2006/relationships" xmlns:p="http://schemas.openxmlformats.org/presentationml/2006/main">
  <p:tag name="NUM" val="8"/>
</p:tagLst>
</file>

<file path=ppt/tags/tag41.xml><?xml version="1.0" encoding="utf-8"?>
<p:tagLst xmlns:a="http://schemas.openxmlformats.org/drawingml/2006/main" xmlns:r="http://schemas.openxmlformats.org/officeDocument/2006/relationships" xmlns:p="http://schemas.openxmlformats.org/presentationml/2006/main">
  <p:tag name="NUM" val="9"/>
</p:tagLst>
</file>

<file path=ppt/tags/tag42.xml><?xml version="1.0" encoding="utf-8"?>
<p:tagLst xmlns:a="http://schemas.openxmlformats.org/drawingml/2006/main" xmlns:r="http://schemas.openxmlformats.org/officeDocument/2006/relationships" xmlns:p="http://schemas.openxmlformats.org/presentationml/2006/main">
  <p:tag name="NUM" val="10"/>
</p:tagLst>
</file>

<file path=ppt/tags/tag43.xml><?xml version="1.0" encoding="utf-8"?>
<p:tagLst xmlns:a="http://schemas.openxmlformats.org/drawingml/2006/main" xmlns:r="http://schemas.openxmlformats.org/officeDocument/2006/relationships" xmlns:p="http://schemas.openxmlformats.org/presentationml/2006/main">
  <p:tag name="NUM" val="11"/>
</p:tagLst>
</file>

<file path=ppt/tags/tag44.xml><?xml version="1.0" encoding="utf-8"?>
<p:tagLst xmlns:a="http://schemas.openxmlformats.org/drawingml/2006/main" xmlns:r="http://schemas.openxmlformats.org/officeDocument/2006/relationships" xmlns:p="http://schemas.openxmlformats.org/presentationml/2006/main">
  <p:tag name="NUM" val="12"/>
</p:tagLst>
</file>

<file path=ppt/tags/tag45.xml><?xml version="1.0" encoding="utf-8"?>
<p:tagLst xmlns:a="http://schemas.openxmlformats.org/drawingml/2006/main" xmlns:r="http://schemas.openxmlformats.org/officeDocument/2006/relationships" xmlns:p="http://schemas.openxmlformats.org/presentationml/2006/main">
  <p:tag name="NUM" val="13"/>
</p:tagLst>
</file>

<file path=ppt/tags/tag46.xml><?xml version="1.0" encoding="utf-8"?>
<p:tagLst xmlns:a="http://schemas.openxmlformats.org/drawingml/2006/main" xmlns:r="http://schemas.openxmlformats.org/officeDocument/2006/relationships" xmlns:p="http://schemas.openxmlformats.org/presentationml/2006/main">
  <p:tag name="NUM" val="14"/>
</p:tagLst>
</file>

<file path=ppt/tags/tag47.xml><?xml version="1.0" encoding="utf-8"?>
<p:tagLst xmlns:a="http://schemas.openxmlformats.org/drawingml/2006/main" xmlns:r="http://schemas.openxmlformats.org/officeDocument/2006/relationships" xmlns:p="http://schemas.openxmlformats.org/presentationml/2006/main">
  <p:tag name="NUM" val="15"/>
</p:tagLst>
</file>

<file path=ppt/tags/tag48.xml><?xml version="1.0" encoding="utf-8"?>
<p:tagLst xmlns:a="http://schemas.openxmlformats.org/drawingml/2006/main" xmlns:r="http://schemas.openxmlformats.org/officeDocument/2006/relationships" xmlns:p="http://schemas.openxmlformats.org/presentationml/2006/main">
  <p:tag name="NUM" val="16"/>
</p:tagLst>
</file>

<file path=ppt/tags/tag49.xml><?xml version="1.0" encoding="utf-8"?>
<p:tagLst xmlns:a="http://schemas.openxmlformats.org/drawingml/2006/main" xmlns:r="http://schemas.openxmlformats.org/officeDocument/2006/relationships" xmlns:p="http://schemas.openxmlformats.org/presentationml/2006/main">
  <p:tag name="NUM" val="17"/>
</p:tagLst>
</file>

<file path=ppt/tags/tag5.xml><?xml version="1.0" encoding="utf-8"?>
<p:tagLst xmlns:a="http://schemas.openxmlformats.org/drawingml/2006/main" xmlns:r="http://schemas.openxmlformats.org/officeDocument/2006/relationships" xmlns:p="http://schemas.openxmlformats.org/presentationml/2006/main">
  <p:tag name="NUM" val="1"/>
</p:tagLst>
</file>

<file path=ppt/tags/tag50.xml><?xml version="1.0" encoding="utf-8"?>
<p:tagLst xmlns:a="http://schemas.openxmlformats.org/drawingml/2006/main" xmlns:r="http://schemas.openxmlformats.org/officeDocument/2006/relationships" xmlns:p="http://schemas.openxmlformats.org/presentationml/2006/main">
  <p:tag name="NUM" val="18"/>
</p:tagLst>
</file>

<file path=ppt/tags/tag51.xml><?xml version="1.0" encoding="utf-8"?>
<p:tagLst xmlns:a="http://schemas.openxmlformats.org/drawingml/2006/main" xmlns:r="http://schemas.openxmlformats.org/officeDocument/2006/relationships" xmlns:p="http://schemas.openxmlformats.org/presentationml/2006/main">
  <p:tag name="NUM" val="19"/>
</p:tagLst>
</file>

<file path=ppt/tags/tag52.xml><?xml version="1.0" encoding="utf-8"?>
<p:tagLst xmlns:a="http://schemas.openxmlformats.org/drawingml/2006/main" xmlns:r="http://schemas.openxmlformats.org/officeDocument/2006/relationships" xmlns:p="http://schemas.openxmlformats.org/presentationml/2006/main">
  <p:tag name="NUM" val="20"/>
</p:tagLst>
</file>

<file path=ppt/tags/tag53.xml><?xml version="1.0" encoding="utf-8"?>
<p:tagLst xmlns:a="http://schemas.openxmlformats.org/drawingml/2006/main" xmlns:r="http://schemas.openxmlformats.org/officeDocument/2006/relationships" xmlns:p="http://schemas.openxmlformats.org/presentationml/2006/main">
  <p:tag name="NUM" val="21"/>
</p:tagLst>
</file>

<file path=ppt/tags/tag54.xml><?xml version="1.0" encoding="utf-8"?>
<p:tagLst xmlns:a="http://schemas.openxmlformats.org/drawingml/2006/main" xmlns:r="http://schemas.openxmlformats.org/officeDocument/2006/relationships" xmlns:p="http://schemas.openxmlformats.org/presentationml/2006/main">
  <p:tag name="NUM" val="22"/>
</p:tagLst>
</file>

<file path=ppt/tags/tag55.xml><?xml version="1.0" encoding="utf-8"?>
<p:tagLst xmlns:a="http://schemas.openxmlformats.org/drawingml/2006/main" xmlns:r="http://schemas.openxmlformats.org/officeDocument/2006/relationships" xmlns:p="http://schemas.openxmlformats.org/presentationml/2006/main">
  <p:tag name="NUM" val="23"/>
</p:tagLst>
</file>

<file path=ppt/tags/tag56.xml><?xml version="1.0" encoding="utf-8"?>
<p:tagLst xmlns:a="http://schemas.openxmlformats.org/drawingml/2006/main" xmlns:r="http://schemas.openxmlformats.org/officeDocument/2006/relationships" xmlns:p="http://schemas.openxmlformats.org/presentationml/2006/main">
  <p:tag name="NUM" val="24"/>
</p:tagLst>
</file>

<file path=ppt/tags/tag57.xml><?xml version="1.0" encoding="utf-8"?>
<p:tagLst xmlns:a="http://schemas.openxmlformats.org/drawingml/2006/main" xmlns:r="http://schemas.openxmlformats.org/officeDocument/2006/relationships" xmlns:p="http://schemas.openxmlformats.org/presentationml/2006/main">
  <p:tag name="NUM" val="1"/>
</p:tagLst>
</file>

<file path=ppt/tags/tag58.xml><?xml version="1.0" encoding="utf-8"?>
<p:tagLst xmlns:a="http://schemas.openxmlformats.org/drawingml/2006/main" xmlns:r="http://schemas.openxmlformats.org/officeDocument/2006/relationships" xmlns:p="http://schemas.openxmlformats.org/presentationml/2006/main">
  <p:tag name="NUM" val="2"/>
</p:tagLst>
</file>

<file path=ppt/tags/tag59.xml><?xml version="1.0" encoding="utf-8"?>
<p:tagLst xmlns:a="http://schemas.openxmlformats.org/drawingml/2006/main" xmlns:r="http://schemas.openxmlformats.org/officeDocument/2006/relationships" xmlns:p="http://schemas.openxmlformats.org/presentationml/2006/main">
  <p:tag name="NUM" val="3"/>
</p:tagLst>
</file>

<file path=ppt/tags/tag6.xml><?xml version="1.0" encoding="utf-8"?>
<p:tagLst xmlns:a="http://schemas.openxmlformats.org/drawingml/2006/main" xmlns:r="http://schemas.openxmlformats.org/officeDocument/2006/relationships" xmlns:p="http://schemas.openxmlformats.org/presentationml/2006/main">
  <p:tag name="NUM" val="2"/>
</p:tagLst>
</file>

<file path=ppt/tags/tag60.xml><?xml version="1.0" encoding="utf-8"?>
<p:tagLst xmlns:a="http://schemas.openxmlformats.org/drawingml/2006/main" xmlns:r="http://schemas.openxmlformats.org/officeDocument/2006/relationships" xmlns:p="http://schemas.openxmlformats.org/presentationml/2006/main">
  <p:tag name="NUM" val="1"/>
</p:tagLst>
</file>

<file path=ppt/tags/tag61.xml><?xml version="1.0" encoding="utf-8"?>
<p:tagLst xmlns:a="http://schemas.openxmlformats.org/drawingml/2006/main" xmlns:r="http://schemas.openxmlformats.org/officeDocument/2006/relationships" xmlns:p="http://schemas.openxmlformats.org/presentationml/2006/main">
  <p:tag name="NUM" val="3"/>
</p:tagLst>
</file>

<file path=ppt/tags/tag62.xml><?xml version="1.0" encoding="utf-8"?>
<p:tagLst xmlns:a="http://schemas.openxmlformats.org/drawingml/2006/main" xmlns:r="http://schemas.openxmlformats.org/officeDocument/2006/relationships" xmlns:p="http://schemas.openxmlformats.org/presentationml/2006/main">
  <p:tag name="NUM" val="4"/>
</p:tagLst>
</file>

<file path=ppt/tags/tag63.xml><?xml version="1.0" encoding="utf-8"?>
<p:tagLst xmlns:a="http://schemas.openxmlformats.org/drawingml/2006/main" xmlns:r="http://schemas.openxmlformats.org/officeDocument/2006/relationships" xmlns:p="http://schemas.openxmlformats.org/presentationml/2006/main">
  <p:tag name="NUM" val="1"/>
</p:tagLst>
</file>

<file path=ppt/tags/tag64.xml><?xml version="1.0" encoding="utf-8"?>
<p:tagLst xmlns:a="http://schemas.openxmlformats.org/drawingml/2006/main" xmlns:r="http://schemas.openxmlformats.org/officeDocument/2006/relationships" xmlns:p="http://schemas.openxmlformats.org/presentationml/2006/main">
  <p:tag name="NUM" val="2"/>
</p:tagLst>
</file>

<file path=ppt/tags/tag65.xml><?xml version="1.0" encoding="utf-8"?>
<p:tagLst xmlns:a="http://schemas.openxmlformats.org/drawingml/2006/main" xmlns:r="http://schemas.openxmlformats.org/officeDocument/2006/relationships" xmlns:p="http://schemas.openxmlformats.org/presentationml/2006/main">
  <p:tag name="NUM" val="1"/>
</p:tagLst>
</file>

<file path=ppt/tags/tag66.xml><?xml version="1.0" encoding="utf-8"?>
<p:tagLst xmlns:a="http://schemas.openxmlformats.org/drawingml/2006/main" xmlns:r="http://schemas.openxmlformats.org/officeDocument/2006/relationships" xmlns:p="http://schemas.openxmlformats.org/presentationml/2006/main">
  <p:tag name="NUM" val="3"/>
</p:tagLst>
</file>

<file path=ppt/tags/tag67.xml><?xml version="1.0" encoding="utf-8"?>
<p:tagLst xmlns:a="http://schemas.openxmlformats.org/drawingml/2006/main" xmlns:r="http://schemas.openxmlformats.org/officeDocument/2006/relationships" xmlns:p="http://schemas.openxmlformats.org/presentationml/2006/main">
  <p:tag name="NUM" val="4"/>
</p:tagLst>
</file>

<file path=ppt/tags/tag68.xml><?xml version="1.0" encoding="utf-8"?>
<p:tagLst xmlns:a="http://schemas.openxmlformats.org/drawingml/2006/main" xmlns:r="http://schemas.openxmlformats.org/officeDocument/2006/relationships" xmlns:p="http://schemas.openxmlformats.org/presentationml/2006/main">
  <p:tag name="NUM" val="1"/>
</p:tagLst>
</file>

<file path=ppt/tags/tag69.xml><?xml version="1.0" encoding="utf-8"?>
<p:tagLst xmlns:a="http://schemas.openxmlformats.org/drawingml/2006/main" xmlns:r="http://schemas.openxmlformats.org/officeDocument/2006/relationships" xmlns:p="http://schemas.openxmlformats.org/presentationml/2006/main">
  <p:tag name="NUM" val="1"/>
</p:tagLst>
</file>

<file path=ppt/tags/tag7.xml><?xml version="1.0" encoding="utf-8"?>
<p:tagLst xmlns:a="http://schemas.openxmlformats.org/drawingml/2006/main" xmlns:r="http://schemas.openxmlformats.org/officeDocument/2006/relationships" xmlns:p="http://schemas.openxmlformats.org/presentationml/2006/main">
  <p:tag name="NUM" val="1"/>
</p:tagLst>
</file>

<file path=ppt/tags/tag70.xml><?xml version="1.0" encoding="utf-8"?>
<p:tagLst xmlns:a="http://schemas.openxmlformats.org/drawingml/2006/main" xmlns:r="http://schemas.openxmlformats.org/officeDocument/2006/relationships" xmlns:p="http://schemas.openxmlformats.org/presentationml/2006/main">
  <p:tag name="NUM" val="2"/>
</p:tagLst>
</file>

<file path=ppt/tags/tag71.xml><?xml version="1.0" encoding="utf-8"?>
<p:tagLst xmlns:a="http://schemas.openxmlformats.org/drawingml/2006/main" xmlns:r="http://schemas.openxmlformats.org/officeDocument/2006/relationships" xmlns:p="http://schemas.openxmlformats.org/presentationml/2006/main">
  <p:tag name="NUM" val="1"/>
</p:tagLst>
</file>

<file path=ppt/tags/tag72.xml><?xml version="1.0" encoding="utf-8"?>
<p:tagLst xmlns:a="http://schemas.openxmlformats.org/drawingml/2006/main" xmlns:r="http://schemas.openxmlformats.org/officeDocument/2006/relationships" xmlns:p="http://schemas.openxmlformats.org/presentationml/2006/main">
  <p:tag name="NUM" val="2"/>
</p:tagLst>
</file>

<file path=ppt/tags/tag73.xml><?xml version="1.0" encoding="utf-8"?>
<p:tagLst xmlns:a="http://schemas.openxmlformats.org/drawingml/2006/main" xmlns:r="http://schemas.openxmlformats.org/officeDocument/2006/relationships" xmlns:p="http://schemas.openxmlformats.org/presentationml/2006/main">
  <p:tag name="NUM" val="3"/>
</p:tagLst>
</file>

<file path=ppt/tags/tag74.xml><?xml version="1.0" encoding="utf-8"?>
<p:tagLst xmlns:a="http://schemas.openxmlformats.org/drawingml/2006/main" xmlns:r="http://schemas.openxmlformats.org/officeDocument/2006/relationships" xmlns:p="http://schemas.openxmlformats.org/presentationml/2006/main">
  <p:tag name="NUM" val="1"/>
</p:tagLst>
</file>

<file path=ppt/tags/tag75.xml><?xml version="1.0" encoding="utf-8"?>
<p:tagLst xmlns:a="http://schemas.openxmlformats.org/drawingml/2006/main" xmlns:r="http://schemas.openxmlformats.org/officeDocument/2006/relationships" xmlns:p="http://schemas.openxmlformats.org/presentationml/2006/main">
  <p:tag name="NUM" val="2"/>
</p:tagLst>
</file>

<file path=ppt/tags/tag76.xml><?xml version="1.0" encoding="utf-8"?>
<p:tagLst xmlns:a="http://schemas.openxmlformats.org/drawingml/2006/main" xmlns:r="http://schemas.openxmlformats.org/officeDocument/2006/relationships" xmlns:p="http://schemas.openxmlformats.org/presentationml/2006/main">
  <p:tag name="NUM" val="1"/>
</p:tagLst>
</file>

<file path=ppt/tags/tag77.xml><?xml version="1.0" encoding="utf-8"?>
<p:tagLst xmlns:a="http://schemas.openxmlformats.org/drawingml/2006/main" xmlns:r="http://schemas.openxmlformats.org/officeDocument/2006/relationships" xmlns:p="http://schemas.openxmlformats.org/presentationml/2006/main">
  <p:tag name="NUM" val="2"/>
</p:tagLst>
</file>

<file path=ppt/tags/tag78.xml><?xml version="1.0" encoding="utf-8"?>
<p:tagLst xmlns:a="http://schemas.openxmlformats.org/drawingml/2006/main" xmlns:r="http://schemas.openxmlformats.org/officeDocument/2006/relationships" xmlns:p="http://schemas.openxmlformats.org/presentationml/2006/main">
  <p:tag name="NUM" val="1"/>
</p:tagLst>
</file>

<file path=ppt/tags/tag79.xml><?xml version="1.0" encoding="utf-8"?>
<p:tagLst xmlns:a="http://schemas.openxmlformats.org/drawingml/2006/main" xmlns:r="http://schemas.openxmlformats.org/officeDocument/2006/relationships" xmlns:p="http://schemas.openxmlformats.org/presentationml/2006/main">
  <p:tag name="NUM" val="2"/>
</p:tagLst>
</file>

<file path=ppt/tags/tag8.xml><?xml version="1.0" encoding="utf-8"?>
<p:tagLst xmlns:a="http://schemas.openxmlformats.org/drawingml/2006/main" xmlns:r="http://schemas.openxmlformats.org/officeDocument/2006/relationships" xmlns:p="http://schemas.openxmlformats.org/presentationml/2006/main">
  <p:tag name="NUM" val="2"/>
</p:tagLst>
</file>

<file path=ppt/tags/tag80.xml><?xml version="1.0" encoding="utf-8"?>
<p:tagLst xmlns:a="http://schemas.openxmlformats.org/drawingml/2006/main" xmlns:r="http://schemas.openxmlformats.org/officeDocument/2006/relationships" xmlns:p="http://schemas.openxmlformats.org/presentationml/2006/main">
  <p:tag name="NUM" val="1"/>
</p:tagLst>
</file>

<file path=ppt/tags/tag81.xml><?xml version="1.0" encoding="utf-8"?>
<p:tagLst xmlns:a="http://schemas.openxmlformats.org/drawingml/2006/main" xmlns:r="http://schemas.openxmlformats.org/officeDocument/2006/relationships" xmlns:p="http://schemas.openxmlformats.org/presentationml/2006/main">
  <p:tag name="NUM" val="3"/>
</p:tagLst>
</file>

<file path=ppt/tags/tag82.xml><?xml version="1.0" encoding="utf-8"?>
<p:tagLst xmlns:a="http://schemas.openxmlformats.org/drawingml/2006/main" xmlns:r="http://schemas.openxmlformats.org/officeDocument/2006/relationships" xmlns:p="http://schemas.openxmlformats.org/presentationml/2006/main">
  <p:tag name="NUM" val="4"/>
</p:tagLst>
</file>

<file path=ppt/tags/tag83.xml><?xml version="1.0" encoding="utf-8"?>
<p:tagLst xmlns:a="http://schemas.openxmlformats.org/drawingml/2006/main" xmlns:r="http://schemas.openxmlformats.org/officeDocument/2006/relationships" xmlns:p="http://schemas.openxmlformats.org/presentationml/2006/main">
  <p:tag name="NUM" val="1"/>
</p:tagLst>
</file>

<file path=ppt/tags/tag84.xml><?xml version="1.0" encoding="utf-8"?>
<p:tagLst xmlns:a="http://schemas.openxmlformats.org/drawingml/2006/main" xmlns:r="http://schemas.openxmlformats.org/officeDocument/2006/relationships" xmlns:p="http://schemas.openxmlformats.org/presentationml/2006/main">
  <p:tag name="NUM" val="2"/>
</p:tagLst>
</file>

<file path=ppt/tags/tag85.xml><?xml version="1.0" encoding="utf-8"?>
<p:tagLst xmlns:a="http://schemas.openxmlformats.org/drawingml/2006/main" xmlns:r="http://schemas.openxmlformats.org/officeDocument/2006/relationships" xmlns:p="http://schemas.openxmlformats.org/presentationml/2006/main">
  <p:tag name="NUM" val="1"/>
</p:tagLst>
</file>

<file path=ppt/tags/tag86.xml><?xml version="1.0" encoding="utf-8"?>
<p:tagLst xmlns:a="http://schemas.openxmlformats.org/drawingml/2006/main" xmlns:r="http://schemas.openxmlformats.org/officeDocument/2006/relationships" xmlns:p="http://schemas.openxmlformats.org/presentationml/2006/main">
  <p:tag name="NUM" val="2"/>
</p:tagLst>
</file>

<file path=ppt/tags/tag87.xml><?xml version="1.0" encoding="utf-8"?>
<p:tagLst xmlns:a="http://schemas.openxmlformats.org/drawingml/2006/main" xmlns:r="http://schemas.openxmlformats.org/officeDocument/2006/relationships" xmlns:p="http://schemas.openxmlformats.org/presentationml/2006/main">
  <p:tag name="NUM" val="3"/>
</p:tagLst>
</file>

<file path=ppt/tags/tag88.xml><?xml version="1.0" encoding="utf-8"?>
<p:tagLst xmlns:a="http://schemas.openxmlformats.org/drawingml/2006/main" xmlns:r="http://schemas.openxmlformats.org/officeDocument/2006/relationships" xmlns:p="http://schemas.openxmlformats.org/presentationml/2006/main">
  <p:tag name="NUM" val="1"/>
</p:tagLst>
</file>

<file path=ppt/tags/tag89.xml><?xml version="1.0" encoding="utf-8"?>
<p:tagLst xmlns:a="http://schemas.openxmlformats.org/drawingml/2006/main" xmlns:r="http://schemas.openxmlformats.org/officeDocument/2006/relationships" xmlns:p="http://schemas.openxmlformats.org/presentationml/2006/main">
  <p:tag name="NUM" val="2"/>
</p:tagLst>
</file>

<file path=ppt/tags/tag9.xml><?xml version="1.0" encoding="utf-8"?>
<p:tagLst xmlns:a="http://schemas.openxmlformats.org/drawingml/2006/main" xmlns:r="http://schemas.openxmlformats.org/officeDocument/2006/relationships" xmlns:p="http://schemas.openxmlformats.org/presentationml/2006/main">
  <p:tag name="NUM" val="1"/>
</p:tagLst>
</file>

<file path=ppt/tags/tag90.xml><?xml version="1.0" encoding="utf-8"?>
<p:tagLst xmlns:a="http://schemas.openxmlformats.org/drawingml/2006/main" xmlns:r="http://schemas.openxmlformats.org/officeDocument/2006/relationships" xmlns:p="http://schemas.openxmlformats.org/presentationml/2006/main">
  <p:tag name="NUM" val="1"/>
</p:tagLst>
</file>

<file path=ppt/tags/tag91.xml><?xml version="1.0" encoding="utf-8"?>
<p:tagLst xmlns:a="http://schemas.openxmlformats.org/drawingml/2006/main" xmlns:r="http://schemas.openxmlformats.org/officeDocument/2006/relationships" xmlns:p="http://schemas.openxmlformats.org/presentationml/2006/main">
  <p:tag name="NUM" val="2"/>
</p:tagLst>
</file>

<file path=ppt/tags/tag92.xml><?xml version="1.0" encoding="utf-8"?>
<p:tagLst xmlns:a="http://schemas.openxmlformats.org/drawingml/2006/main" xmlns:r="http://schemas.openxmlformats.org/officeDocument/2006/relationships" xmlns:p="http://schemas.openxmlformats.org/presentationml/2006/main">
  <p:tag name="NUM" val="3"/>
</p:tagLst>
</file>

<file path=ppt/tags/tag93.xml><?xml version="1.0" encoding="utf-8"?>
<p:tagLst xmlns:a="http://schemas.openxmlformats.org/drawingml/2006/main" xmlns:r="http://schemas.openxmlformats.org/officeDocument/2006/relationships" xmlns:p="http://schemas.openxmlformats.org/presentationml/2006/main">
  <p:tag name="NUM" val="1"/>
</p:tagLst>
</file>

<file path=ppt/tags/tag94.xml><?xml version="1.0" encoding="utf-8"?>
<p:tagLst xmlns:a="http://schemas.openxmlformats.org/drawingml/2006/main" xmlns:r="http://schemas.openxmlformats.org/officeDocument/2006/relationships" xmlns:p="http://schemas.openxmlformats.org/presentationml/2006/main">
  <p:tag name="NUM" val="2"/>
</p:tagLst>
</file>

<file path=ppt/tags/tag95.xml><?xml version="1.0" encoding="utf-8"?>
<p:tagLst xmlns:a="http://schemas.openxmlformats.org/drawingml/2006/main" xmlns:r="http://schemas.openxmlformats.org/officeDocument/2006/relationships" xmlns:p="http://schemas.openxmlformats.org/presentationml/2006/main">
  <p:tag name="NUM" val="1"/>
</p:tagLst>
</file>

<file path=ppt/tags/tag96.xml><?xml version="1.0" encoding="utf-8"?>
<p:tagLst xmlns:a="http://schemas.openxmlformats.org/drawingml/2006/main" xmlns:r="http://schemas.openxmlformats.org/officeDocument/2006/relationships" xmlns:p="http://schemas.openxmlformats.org/presentationml/2006/main">
  <p:tag name="NUM" val="2"/>
</p:tagLst>
</file>

<file path=ppt/tags/tag97.xml><?xml version="1.0" encoding="utf-8"?>
<p:tagLst xmlns:a="http://schemas.openxmlformats.org/drawingml/2006/main" xmlns:r="http://schemas.openxmlformats.org/officeDocument/2006/relationships" xmlns:p="http://schemas.openxmlformats.org/presentationml/2006/main">
  <p:tag name="NUM" val="1"/>
</p:tagLst>
</file>

<file path=ppt/tags/tag98.xml><?xml version="1.0" encoding="utf-8"?>
<p:tagLst xmlns:a="http://schemas.openxmlformats.org/drawingml/2006/main" xmlns:r="http://schemas.openxmlformats.org/officeDocument/2006/relationships" xmlns:p="http://schemas.openxmlformats.org/presentationml/2006/main">
  <p:tag name="NUM" val="2"/>
</p:tagLst>
</file>

<file path=ppt/tags/tag99.xml><?xml version="1.0" encoding="utf-8"?>
<p:tagLst xmlns:a="http://schemas.openxmlformats.org/drawingml/2006/main" xmlns:r="http://schemas.openxmlformats.org/officeDocument/2006/relationships" xmlns:p="http://schemas.openxmlformats.org/presentationml/2006/main">
  <p:tag name="NUM" val="1"/>
</p:tagLst>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Débit">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otalTime>7580</TotalTime>
  <Words>2983</Words>
  <Application>Microsoft Office PowerPoint</Application>
  <PresentationFormat>Affichage à l'écran (4:3)</PresentationFormat>
  <Paragraphs>572</Paragraphs>
  <Slides>51</Slides>
  <Notes>51</Notes>
  <HiddenSlides>0</HiddenSlides>
  <MMClips>0</MMClips>
  <ScaleCrop>false</ScaleCrop>
  <HeadingPairs>
    <vt:vector size="4" baseType="variant">
      <vt:variant>
        <vt:lpstr>Thème</vt:lpstr>
      </vt:variant>
      <vt:variant>
        <vt:i4>1</vt:i4>
      </vt:variant>
      <vt:variant>
        <vt:lpstr>Titres des diapositives</vt:lpstr>
      </vt:variant>
      <vt:variant>
        <vt:i4>51</vt:i4>
      </vt:variant>
    </vt:vector>
  </HeadingPairs>
  <TitlesOfParts>
    <vt:vector size="52" baseType="lpstr">
      <vt:lpstr>Thème Office</vt:lpstr>
      <vt:lpstr>Présentation PowerPoint</vt:lpstr>
      <vt:lpstr>Objectifs de l’atelier</vt:lpstr>
      <vt:lpstr>Le rôle du responsable BNQ 21000</vt:lpstr>
      <vt:lpstr>Dix consignes pour réaliser l’accompagnement de façon efficace</vt:lpstr>
      <vt:lpstr>Suite</vt:lpstr>
      <vt:lpstr>Avant de commencer…</vt:lpstr>
      <vt:lpstr>Outils de soutien BNQ 21000 (en référence)</vt:lpstr>
      <vt:lpstr>Le manuel de gestion</vt:lpstr>
      <vt:lpstr>Au secours! La planète se meurt</vt:lpstr>
      <vt:lpstr>Présentation PowerPoint</vt:lpstr>
      <vt:lpstr>Volet 1 - La démarche BNQ 21000</vt:lpstr>
      <vt:lpstr>Présentation PowerPoint</vt:lpstr>
      <vt:lpstr>Transformation du processus décisionnel</vt:lpstr>
      <vt:lpstr>Présentation PowerPoint</vt:lpstr>
      <vt:lpstr>Présentation PowerPoint</vt:lpstr>
      <vt:lpstr>Une progression sur 21 enjeux DD                               </vt:lpstr>
      <vt:lpstr>Volet 2  ̶  Les outils de gestion stratégique  </vt:lpstr>
      <vt:lpstr>L’implantation de la Démarche BNQ 21000, étape par étape</vt:lpstr>
      <vt:lpstr>Pour chacune des étapes</vt:lpstr>
      <vt:lpstr>Étape 0 : Planification de la Démarche BNQ 21000</vt:lpstr>
      <vt:lpstr> Marche à suivre – étape 0</vt:lpstr>
      <vt:lpstr>Étape 1: Partager votre vision</vt:lpstr>
      <vt:lpstr>Marche à suivre – Étape 1</vt:lpstr>
      <vt:lpstr>Marche à suivre – Étape 1 (suite)</vt:lpstr>
      <vt:lpstr>Ordre du jour – Étape 1 (rencontre de 3 heures)</vt:lpstr>
      <vt:lpstr>Étape 2 : Consulter vos parties prenantes</vt:lpstr>
      <vt:lpstr>Marche à suivre – étape 2</vt:lpstr>
      <vt:lpstr>Étape 3 : Constater votre situation présente</vt:lpstr>
      <vt:lpstr>Marche à suivre – étape 3</vt:lpstr>
      <vt:lpstr>Étape 4: Identifier vos enjeux</vt:lpstr>
      <vt:lpstr>Marche à suivre – étape 4</vt:lpstr>
      <vt:lpstr>Ordre du jour – étape 4 (rencontre de trois heures)</vt:lpstr>
      <vt:lpstr>Marche à suivre – étape 4 (suite) </vt:lpstr>
      <vt:lpstr>Étape 5 : Choisir vos priorités</vt:lpstr>
      <vt:lpstr>Marche à suivre – étape 5</vt:lpstr>
      <vt:lpstr>Ordre du jour - étape 5 (rencontre de trois heures)</vt:lpstr>
      <vt:lpstr>Étape 6 : Communiquer vos engagements</vt:lpstr>
      <vt:lpstr>Marche à suivre – étape 6</vt:lpstr>
      <vt:lpstr>Étape 7 : Agir progressivement</vt:lpstr>
      <vt:lpstr>Marche à suivre – étape 7</vt:lpstr>
      <vt:lpstr>Et l’organisation recommence le processus dans une perspective d’amélioration continue</vt:lpstr>
      <vt:lpstr>Volet 3 - Un cadre de gouvernance</vt:lpstr>
      <vt:lpstr>1. Ancrer la culture DD : 10 consignes et les comités</vt:lpstr>
      <vt:lpstr>Suite</vt:lpstr>
      <vt:lpstr>Les comités </vt:lpstr>
      <vt:lpstr>2. Former le responsable BNQ 21000</vt:lpstr>
      <vt:lpstr>3. Sensibiliser et former les employés</vt:lpstr>
      <vt:lpstr>Suite</vt:lpstr>
      <vt:lpstr>Suite</vt:lpstr>
      <vt:lpstr>4. Former les gestionnaires</vt:lpstr>
      <vt:lpstr>Suite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emilie lapierre</dc:creator>
  <cp:lastModifiedBy>Francine Craig</cp:lastModifiedBy>
  <cp:revision>1144</cp:revision>
  <cp:lastPrinted>2012-11-02T10:57:30Z</cp:lastPrinted>
  <dcterms:created xsi:type="dcterms:W3CDTF">2010-04-19T20:22:23Z</dcterms:created>
  <dcterms:modified xsi:type="dcterms:W3CDTF">2013-03-11T12:52:02Z</dcterms:modified>
</cp:coreProperties>
</file>