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Override1.xml" ContentType="application/vnd.openxmlformats-officedocument.themeOverrid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6.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8.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9.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10.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notesSlides/notesSlide11.xml" ContentType="application/vnd.openxmlformats-officedocument.presentationml.notesSlide+xml"/>
  <Override PartName="/ppt/tags/tag27.xml" ContentType="application/vnd.openxmlformats-officedocument.presentationml.tags+xml"/>
  <Override PartName="/ppt/notesSlides/notesSlide12.xml" ContentType="application/vnd.openxmlformats-officedocument.presentationml.notesSlide+xml"/>
  <Override PartName="/ppt/tags/tag28.xml" ContentType="application/vnd.openxmlformats-officedocument.presentationml.tags+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tags/tag29.xml" ContentType="application/vnd.openxmlformats-officedocument.presentationml.tags+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30.xml" ContentType="application/vnd.openxmlformats-officedocument.presentationml.tags+xml"/>
  <Override PartName="/ppt/tags/tag31.xml" ContentType="application/vnd.openxmlformats-officedocument.presentationml.tags+xml"/>
  <Override PartName="/ppt/notesSlides/notesSlide16.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notesSlides/notesSlide17.xml" ContentType="application/vnd.openxmlformats-officedocument.presentationml.notesSlide+xml"/>
  <Override PartName="/ppt/tags/tag34.xml" ContentType="application/vnd.openxmlformats-officedocument.presentationml.tags+xml"/>
  <Override PartName="/ppt/notesSlides/notesSlide18.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19.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20.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notesSlides/notesSlide21.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68.xml" ContentType="application/vnd.openxmlformats-officedocument.presentationml.tags+xml"/>
  <Override PartName="/ppt/notesSlides/notesSlide24.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notesSlides/notesSlide25.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notesSlides/notesSlide26.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notesSlides/notesSlide32.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 id="2147487948" r:id="rId2"/>
  </p:sldMasterIdLst>
  <p:notesMasterIdLst>
    <p:notesMasterId r:id="rId37"/>
  </p:notesMasterIdLst>
  <p:handoutMasterIdLst>
    <p:handoutMasterId r:id="rId38"/>
  </p:handoutMasterIdLst>
  <p:sldIdLst>
    <p:sldId id="528" r:id="rId3"/>
    <p:sldId id="548" r:id="rId4"/>
    <p:sldId id="547" r:id="rId5"/>
    <p:sldId id="549" r:id="rId6"/>
    <p:sldId id="527" r:id="rId7"/>
    <p:sldId id="535" r:id="rId8"/>
    <p:sldId id="531" r:id="rId9"/>
    <p:sldId id="493" r:id="rId10"/>
    <p:sldId id="537" r:id="rId11"/>
    <p:sldId id="536" r:id="rId12"/>
    <p:sldId id="498" r:id="rId13"/>
    <p:sldId id="551" r:id="rId14"/>
    <p:sldId id="500" r:id="rId15"/>
    <p:sldId id="522" r:id="rId16"/>
    <p:sldId id="552" r:id="rId17"/>
    <p:sldId id="501" r:id="rId18"/>
    <p:sldId id="505" r:id="rId19"/>
    <p:sldId id="553" r:id="rId20"/>
    <p:sldId id="515" r:id="rId21"/>
    <p:sldId id="507" r:id="rId22"/>
    <p:sldId id="538" r:id="rId23"/>
    <p:sldId id="509" r:id="rId24"/>
    <p:sldId id="562" r:id="rId25"/>
    <p:sldId id="554" r:id="rId26"/>
    <p:sldId id="529" r:id="rId27"/>
    <p:sldId id="541" r:id="rId28"/>
    <p:sldId id="550" r:id="rId29"/>
    <p:sldId id="560" r:id="rId30"/>
    <p:sldId id="556" r:id="rId31"/>
    <p:sldId id="557" r:id="rId32"/>
    <p:sldId id="558" r:id="rId33"/>
    <p:sldId id="559" r:id="rId34"/>
    <p:sldId id="542" r:id="rId35"/>
    <p:sldId id="555" r:id="rId36"/>
  </p:sldIdLst>
  <p:sldSz cx="9144000" cy="6858000" type="screen4x3"/>
  <p:notesSz cx="7010400" cy="9236075"/>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8222"/>
    <a:srgbClr val="FDB813"/>
    <a:srgbClr val="003300"/>
    <a:srgbClr val="008000"/>
    <a:srgbClr val="FEF0CE"/>
    <a:srgbClr val="FEE7AC"/>
    <a:srgbClr val="009A00"/>
    <a:srgbClr val="00A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27" autoAdjust="0"/>
    <p:restoredTop sz="26571" autoAdjust="0"/>
  </p:normalViewPr>
  <p:slideViewPr>
    <p:cSldViewPr>
      <p:cViewPr>
        <p:scale>
          <a:sx n="66" d="100"/>
          <a:sy n="66" d="100"/>
        </p:scale>
        <p:origin x="-1044" y="336"/>
      </p:cViewPr>
      <p:guideLst>
        <p:guide orient="horz" pos="2160"/>
        <p:guide pos="2880"/>
      </p:guideLst>
    </p:cSldViewPr>
  </p:slideViewPr>
  <p:outlineViewPr>
    <p:cViewPr>
      <p:scale>
        <a:sx n="33" d="100"/>
        <a:sy n="33" d="100"/>
      </p:scale>
      <p:origin x="30" y="0"/>
    </p:cViewPr>
  </p:outlineViewPr>
  <p:notesTextViewPr>
    <p:cViewPr>
      <p:scale>
        <a:sx n="100" d="100"/>
        <a:sy n="100" d="100"/>
      </p:scale>
      <p:origin x="0" y="0"/>
    </p:cViewPr>
  </p:notesTextViewPr>
  <p:sorterViewPr>
    <p:cViewPr>
      <p:scale>
        <a:sx n="66" d="100"/>
        <a:sy n="66" d="100"/>
      </p:scale>
      <p:origin x="0" y="3245"/>
    </p:cViewPr>
  </p:sorterViewPr>
  <p:notesViewPr>
    <p:cSldViewPr>
      <p:cViewPr>
        <p:scale>
          <a:sx n="66" d="100"/>
          <a:sy n="66" d="100"/>
        </p:scale>
        <p:origin x="-1699" y="216"/>
      </p:cViewPr>
      <p:guideLst>
        <p:guide orient="horz" pos="2909"/>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95315A-B5B9-459A-9CE5-5189A4029E72}" type="doc">
      <dgm:prSet loTypeId="urn:microsoft.com/office/officeart/2005/8/layout/hProcess9" loCatId="process" qsTypeId="urn:microsoft.com/office/officeart/2005/8/quickstyle/simple1" qsCatId="simple" csTypeId="urn:microsoft.com/office/officeart/2005/8/colors/colorful3" csCatId="colorful" phldr="1"/>
      <dgm:spPr/>
      <dgm:t>
        <a:bodyPr/>
        <a:lstStyle/>
        <a:p>
          <a:endParaRPr lang="fr-CA"/>
        </a:p>
      </dgm:t>
    </dgm:pt>
    <dgm:pt modelId="{4DE847F8-7DD2-4775-8E5F-39CCD7A93F6E}">
      <dgm:prSet phldrT="[Texte]" custT="1"/>
      <dgm:spPr/>
      <dgm:t>
        <a:bodyPr/>
        <a:lstStyle/>
        <a:p>
          <a:r>
            <a:rPr lang="fr-CA" sz="1100" b="1" dirty="0" smtClean="0">
              <a:latin typeface="Arial" pitchFamily="34" charset="0"/>
              <a:cs typeface="Arial" pitchFamily="34" charset="0"/>
            </a:rPr>
            <a:t>Sensibilisation / Conscientisation</a:t>
          </a:r>
          <a:endParaRPr lang="fr-CA" sz="1100" b="1" dirty="0">
            <a:latin typeface="Arial" pitchFamily="34" charset="0"/>
            <a:cs typeface="Arial" pitchFamily="34" charset="0"/>
          </a:endParaRPr>
        </a:p>
      </dgm:t>
    </dgm:pt>
    <dgm:pt modelId="{50EE8285-FED2-4503-88F3-A00F669684F1}" type="parTrans" cxnId="{D9A62316-2524-4F9D-AB58-97499FD4429A}">
      <dgm:prSet/>
      <dgm:spPr/>
      <dgm:t>
        <a:bodyPr/>
        <a:lstStyle/>
        <a:p>
          <a:endParaRPr lang="fr-CA" sz="1100">
            <a:latin typeface="Arial" pitchFamily="34" charset="0"/>
            <a:cs typeface="Arial" pitchFamily="34" charset="0"/>
          </a:endParaRPr>
        </a:p>
      </dgm:t>
    </dgm:pt>
    <dgm:pt modelId="{A55AE374-E995-428F-9B69-B2BCB508C7B9}" type="sibTrans" cxnId="{D9A62316-2524-4F9D-AB58-97499FD4429A}">
      <dgm:prSet/>
      <dgm:spPr/>
      <dgm:t>
        <a:bodyPr/>
        <a:lstStyle/>
        <a:p>
          <a:endParaRPr lang="fr-CA" sz="1100">
            <a:latin typeface="Arial" pitchFamily="34" charset="0"/>
            <a:cs typeface="Arial" pitchFamily="34" charset="0"/>
          </a:endParaRPr>
        </a:p>
      </dgm:t>
    </dgm:pt>
    <dgm:pt modelId="{8341AACA-F9B2-412C-B52A-5B72CD47F2EA}">
      <dgm:prSet custT="1"/>
      <dgm:spPr/>
      <dgm:t>
        <a:bodyPr/>
        <a:lstStyle/>
        <a:p>
          <a:r>
            <a:rPr lang="fr-CA" sz="1100" b="1" dirty="0" smtClean="0">
              <a:latin typeface="Arial" pitchFamily="34" charset="0"/>
              <a:cs typeface="Arial" pitchFamily="34" charset="0"/>
            </a:rPr>
            <a:t>Positionnement stratégique</a:t>
          </a:r>
        </a:p>
        <a:p>
          <a:r>
            <a:rPr lang="fr-CA" sz="1100" b="1" dirty="0" smtClean="0">
              <a:latin typeface="Arial" pitchFamily="34" charset="0"/>
              <a:cs typeface="Arial" pitchFamily="34" charset="0"/>
            </a:rPr>
            <a:t>(modèle d’affaires)</a:t>
          </a:r>
          <a:endParaRPr lang="fr-CA" sz="1100" b="1" dirty="0">
            <a:latin typeface="Arial" pitchFamily="34" charset="0"/>
            <a:cs typeface="Arial" pitchFamily="34" charset="0"/>
          </a:endParaRPr>
        </a:p>
      </dgm:t>
    </dgm:pt>
    <dgm:pt modelId="{A9942850-50BD-4DB0-83B5-885B1F0C9950}" type="parTrans" cxnId="{1DF3FB7F-B493-4CA2-9BD7-D7DBA5782F3C}">
      <dgm:prSet/>
      <dgm:spPr/>
      <dgm:t>
        <a:bodyPr/>
        <a:lstStyle/>
        <a:p>
          <a:endParaRPr lang="fr-CA" sz="1100">
            <a:latin typeface="Arial" pitchFamily="34" charset="0"/>
            <a:cs typeface="Arial" pitchFamily="34" charset="0"/>
          </a:endParaRPr>
        </a:p>
      </dgm:t>
    </dgm:pt>
    <dgm:pt modelId="{2AB1FF8C-79AD-4D7C-923E-B0CD3CEF6242}" type="sibTrans" cxnId="{1DF3FB7F-B493-4CA2-9BD7-D7DBA5782F3C}">
      <dgm:prSet/>
      <dgm:spPr/>
      <dgm:t>
        <a:bodyPr/>
        <a:lstStyle/>
        <a:p>
          <a:endParaRPr lang="fr-CA" sz="1100">
            <a:latin typeface="Arial" pitchFamily="34" charset="0"/>
            <a:cs typeface="Arial" pitchFamily="34" charset="0"/>
          </a:endParaRPr>
        </a:p>
      </dgm:t>
    </dgm:pt>
    <dgm:pt modelId="{6B1095D8-C78C-44BC-B700-DE8C8E2E80C9}">
      <dgm:prSet custT="1"/>
      <dgm:spPr>
        <a:solidFill>
          <a:srgbClr val="009999"/>
        </a:solidFill>
      </dgm:spPr>
      <dgm:t>
        <a:bodyPr/>
        <a:lstStyle/>
        <a:p>
          <a:r>
            <a:rPr lang="fr-CA" sz="1100" b="1" dirty="0" smtClean="0">
              <a:latin typeface="Arial" pitchFamily="34" charset="0"/>
              <a:cs typeface="Arial" pitchFamily="34" charset="0"/>
            </a:rPr>
            <a:t>Actions innovantes / responsables</a:t>
          </a:r>
          <a:endParaRPr lang="fr-CA" sz="1100" b="1" dirty="0">
            <a:latin typeface="Arial" pitchFamily="34" charset="0"/>
            <a:cs typeface="Arial" pitchFamily="34" charset="0"/>
          </a:endParaRPr>
        </a:p>
      </dgm:t>
    </dgm:pt>
    <dgm:pt modelId="{F5C2A88C-649A-4D78-945C-824F482459C6}" type="parTrans" cxnId="{B431F028-9CFF-4934-8F4C-88008592540D}">
      <dgm:prSet/>
      <dgm:spPr/>
      <dgm:t>
        <a:bodyPr/>
        <a:lstStyle/>
        <a:p>
          <a:endParaRPr lang="fr-CA" sz="1100">
            <a:latin typeface="Arial" pitchFamily="34" charset="0"/>
            <a:cs typeface="Arial" pitchFamily="34" charset="0"/>
          </a:endParaRPr>
        </a:p>
      </dgm:t>
    </dgm:pt>
    <dgm:pt modelId="{7FA44F42-CE01-46AB-B434-A637ED89B75C}" type="sibTrans" cxnId="{B431F028-9CFF-4934-8F4C-88008592540D}">
      <dgm:prSet/>
      <dgm:spPr/>
      <dgm:t>
        <a:bodyPr/>
        <a:lstStyle/>
        <a:p>
          <a:endParaRPr lang="fr-CA" sz="1100">
            <a:latin typeface="Arial" pitchFamily="34" charset="0"/>
            <a:cs typeface="Arial" pitchFamily="34" charset="0"/>
          </a:endParaRPr>
        </a:p>
      </dgm:t>
    </dgm:pt>
    <dgm:pt modelId="{419B8A61-EF35-45A7-B287-44064171D700}">
      <dgm:prSet custT="1"/>
      <dgm:spPr>
        <a:solidFill>
          <a:srgbClr val="0070C0"/>
        </a:solidFill>
      </dgm:spPr>
      <dgm:t>
        <a:bodyPr/>
        <a:lstStyle/>
        <a:p>
          <a:r>
            <a:rPr lang="fr-CA" sz="1100" b="1" dirty="0" smtClean="0">
              <a:latin typeface="Arial" pitchFamily="34" charset="0"/>
              <a:cs typeface="Arial" pitchFamily="34" charset="0"/>
            </a:rPr>
            <a:t>Reddition de comptes</a:t>
          </a:r>
          <a:endParaRPr lang="fr-CA" sz="1100" b="1" dirty="0">
            <a:latin typeface="Arial" pitchFamily="34" charset="0"/>
            <a:cs typeface="Arial" pitchFamily="34" charset="0"/>
          </a:endParaRPr>
        </a:p>
      </dgm:t>
    </dgm:pt>
    <dgm:pt modelId="{63C49C61-61CA-440C-A41C-D93BC402E9A1}" type="parTrans" cxnId="{C105F276-2F9B-45D9-9061-06115EFAF1A0}">
      <dgm:prSet/>
      <dgm:spPr/>
      <dgm:t>
        <a:bodyPr/>
        <a:lstStyle/>
        <a:p>
          <a:endParaRPr lang="fr-CA" sz="1100">
            <a:latin typeface="Arial" pitchFamily="34" charset="0"/>
            <a:cs typeface="Arial" pitchFamily="34" charset="0"/>
          </a:endParaRPr>
        </a:p>
      </dgm:t>
    </dgm:pt>
    <dgm:pt modelId="{8C0A4946-FF63-4BFA-90EB-24F15BEAE89A}" type="sibTrans" cxnId="{C105F276-2F9B-45D9-9061-06115EFAF1A0}">
      <dgm:prSet/>
      <dgm:spPr/>
      <dgm:t>
        <a:bodyPr/>
        <a:lstStyle/>
        <a:p>
          <a:endParaRPr lang="fr-CA" sz="1100">
            <a:latin typeface="Arial" pitchFamily="34" charset="0"/>
            <a:cs typeface="Arial" pitchFamily="34" charset="0"/>
          </a:endParaRPr>
        </a:p>
      </dgm:t>
    </dgm:pt>
    <dgm:pt modelId="{0602DB31-1872-4AFD-9AEF-2E1423821655}">
      <dgm:prSet custT="1"/>
      <dgm:spPr>
        <a:solidFill>
          <a:srgbClr val="006699"/>
        </a:solidFill>
      </dgm:spPr>
      <dgm:t>
        <a:bodyPr/>
        <a:lstStyle/>
        <a:p>
          <a:r>
            <a:rPr lang="fr-CA" sz="1100" b="1" dirty="0" smtClean="0">
              <a:latin typeface="Arial" pitchFamily="34" charset="0"/>
              <a:cs typeface="Arial" pitchFamily="34" charset="0"/>
            </a:rPr>
            <a:t>RSE/RSO</a:t>
          </a:r>
        </a:p>
        <a:p>
          <a:r>
            <a:rPr lang="fr-CA" sz="1100" dirty="0" smtClean="0">
              <a:latin typeface="Arial" pitchFamily="34" charset="0"/>
              <a:cs typeface="Arial" pitchFamily="34" charset="0"/>
            </a:rPr>
            <a:t>Retombées positives pour  l’entreprise et la société</a:t>
          </a:r>
          <a:endParaRPr lang="fr-CA" sz="1100" dirty="0">
            <a:latin typeface="Arial" pitchFamily="34" charset="0"/>
            <a:cs typeface="Arial" pitchFamily="34" charset="0"/>
          </a:endParaRPr>
        </a:p>
      </dgm:t>
    </dgm:pt>
    <dgm:pt modelId="{D586CB8C-3FDB-4626-8B5D-B3297D0CF0A0}" type="parTrans" cxnId="{98B494AB-AF11-473F-8E2C-4B47823B9D2C}">
      <dgm:prSet/>
      <dgm:spPr/>
      <dgm:t>
        <a:bodyPr/>
        <a:lstStyle/>
        <a:p>
          <a:endParaRPr lang="fr-CA" sz="1100">
            <a:latin typeface="Arial" pitchFamily="34" charset="0"/>
            <a:cs typeface="Arial" pitchFamily="34" charset="0"/>
          </a:endParaRPr>
        </a:p>
      </dgm:t>
    </dgm:pt>
    <dgm:pt modelId="{B6EE7AB3-3E06-4E53-B406-6BD283DA1FC6}" type="sibTrans" cxnId="{98B494AB-AF11-473F-8E2C-4B47823B9D2C}">
      <dgm:prSet/>
      <dgm:spPr/>
      <dgm:t>
        <a:bodyPr/>
        <a:lstStyle/>
        <a:p>
          <a:endParaRPr lang="fr-CA" sz="1100">
            <a:latin typeface="Arial" pitchFamily="34" charset="0"/>
            <a:cs typeface="Arial" pitchFamily="34" charset="0"/>
          </a:endParaRPr>
        </a:p>
      </dgm:t>
    </dgm:pt>
    <dgm:pt modelId="{99482D1D-4345-4B03-93E7-D3CA5662DAB2}">
      <dgm:prSet custT="1"/>
      <dgm:spPr/>
      <dgm:t>
        <a:bodyPr/>
        <a:lstStyle/>
        <a:p>
          <a:endParaRPr lang="fr-CA" sz="1100">
            <a:latin typeface="Arial" pitchFamily="34" charset="0"/>
            <a:cs typeface="Arial" pitchFamily="34" charset="0"/>
          </a:endParaRPr>
        </a:p>
      </dgm:t>
    </dgm:pt>
    <dgm:pt modelId="{B4A12E30-F0D5-4360-9280-9CC0C7F74270}" type="sibTrans" cxnId="{D2BFDCF7-05B7-4271-9BAD-D3A332EBD0D0}">
      <dgm:prSet/>
      <dgm:spPr/>
      <dgm:t>
        <a:bodyPr/>
        <a:lstStyle/>
        <a:p>
          <a:endParaRPr lang="fr-CA" sz="1100">
            <a:latin typeface="Arial" pitchFamily="34" charset="0"/>
            <a:cs typeface="Arial" pitchFamily="34" charset="0"/>
          </a:endParaRPr>
        </a:p>
      </dgm:t>
    </dgm:pt>
    <dgm:pt modelId="{0BF9B109-FE72-418D-BCD3-F71AF98314FA}" type="parTrans" cxnId="{D2BFDCF7-05B7-4271-9BAD-D3A332EBD0D0}">
      <dgm:prSet/>
      <dgm:spPr/>
      <dgm:t>
        <a:bodyPr/>
        <a:lstStyle/>
        <a:p>
          <a:endParaRPr lang="fr-CA" sz="1100">
            <a:latin typeface="Arial" pitchFamily="34" charset="0"/>
            <a:cs typeface="Arial" pitchFamily="34" charset="0"/>
          </a:endParaRPr>
        </a:p>
      </dgm:t>
    </dgm:pt>
    <dgm:pt modelId="{0CD39C9E-03C5-449A-9469-837FC7FBEA63}" type="pres">
      <dgm:prSet presAssocID="{4995315A-B5B9-459A-9CE5-5189A4029E72}" presName="CompostProcess" presStyleCnt="0">
        <dgm:presLayoutVars>
          <dgm:dir/>
          <dgm:resizeHandles val="exact"/>
        </dgm:presLayoutVars>
      </dgm:prSet>
      <dgm:spPr/>
      <dgm:t>
        <a:bodyPr/>
        <a:lstStyle/>
        <a:p>
          <a:endParaRPr lang="fr-CA"/>
        </a:p>
      </dgm:t>
    </dgm:pt>
    <dgm:pt modelId="{C9D45521-A88E-4664-80C4-55A9D0A7B91F}" type="pres">
      <dgm:prSet presAssocID="{4995315A-B5B9-459A-9CE5-5189A4029E72}" presName="arrow" presStyleLbl="bgShp" presStyleIdx="0" presStyleCnt="1" custLinFactNeighborX="580" custLinFactNeighborY="-1740"/>
      <dgm:spPr/>
      <dgm:t>
        <a:bodyPr/>
        <a:lstStyle/>
        <a:p>
          <a:endParaRPr lang="fr-CA"/>
        </a:p>
      </dgm:t>
    </dgm:pt>
    <dgm:pt modelId="{CB660527-4B83-4215-A844-609C0D9E89A6}" type="pres">
      <dgm:prSet presAssocID="{4995315A-B5B9-459A-9CE5-5189A4029E72}" presName="linearProcess" presStyleCnt="0"/>
      <dgm:spPr/>
      <dgm:t>
        <a:bodyPr/>
        <a:lstStyle/>
        <a:p>
          <a:endParaRPr lang="fr-CA"/>
        </a:p>
      </dgm:t>
    </dgm:pt>
    <dgm:pt modelId="{13A91E6C-1C8B-4869-8A45-F69C5FFDB6EE}" type="pres">
      <dgm:prSet presAssocID="{99482D1D-4345-4B03-93E7-D3CA5662DAB2}" presName="textNode" presStyleLbl="node1" presStyleIdx="0" presStyleCnt="6" custScaleX="84957" custScaleY="37461" custLinFactNeighborX="65813" custLinFactNeighborY="1563">
        <dgm:presLayoutVars>
          <dgm:bulletEnabled val="1"/>
        </dgm:presLayoutVars>
      </dgm:prSet>
      <dgm:spPr>
        <a:prstGeom prst="rightArrow">
          <a:avLst/>
        </a:prstGeom>
      </dgm:spPr>
      <dgm:t>
        <a:bodyPr/>
        <a:lstStyle/>
        <a:p>
          <a:endParaRPr lang="fr-CA"/>
        </a:p>
      </dgm:t>
    </dgm:pt>
    <dgm:pt modelId="{9A81BB64-33C9-4731-A313-E2471523DA87}" type="pres">
      <dgm:prSet presAssocID="{B4A12E30-F0D5-4360-9280-9CC0C7F74270}" presName="sibTrans" presStyleCnt="0"/>
      <dgm:spPr/>
      <dgm:t>
        <a:bodyPr/>
        <a:lstStyle/>
        <a:p>
          <a:endParaRPr lang="fr-CA"/>
        </a:p>
      </dgm:t>
    </dgm:pt>
    <dgm:pt modelId="{32B69B07-E0EA-4C95-BFC0-02D24E93B30A}" type="pres">
      <dgm:prSet presAssocID="{4DE847F8-7DD2-4775-8E5F-39CCD7A93F6E}" presName="textNode" presStyleLbl="node1" presStyleIdx="1" presStyleCnt="6" custScaleX="160204" custScaleY="54257">
        <dgm:presLayoutVars>
          <dgm:bulletEnabled val="1"/>
        </dgm:presLayoutVars>
      </dgm:prSet>
      <dgm:spPr/>
      <dgm:t>
        <a:bodyPr/>
        <a:lstStyle/>
        <a:p>
          <a:endParaRPr lang="fr-CA"/>
        </a:p>
      </dgm:t>
    </dgm:pt>
    <dgm:pt modelId="{DC3FF799-044F-4D14-AE9E-30458A123E01}" type="pres">
      <dgm:prSet presAssocID="{A55AE374-E995-428F-9B69-B2BCB508C7B9}" presName="sibTrans" presStyleCnt="0"/>
      <dgm:spPr/>
      <dgm:t>
        <a:bodyPr/>
        <a:lstStyle/>
        <a:p>
          <a:endParaRPr lang="fr-CA"/>
        </a:p>
      </dgm:t>
    </dgm:pt>
    <dgm:pt modelId="{976B7F28-39F0-4736-8909-F071208AFEF7}" type="pres">
      <dgm:prSet presAssocID="{8341AACA-F9B2-412C-B52A-5B72CD47F2EA}" presName="textNode" presStyleLbl="node1" presStyleIdx="2" presStyleCnt="6" custScaleX="151408" custScaleY="63116">
        <dgm:presLayoutVars>
          <dgm:bulletEnabled val="1"/>
        </dgm:presLayoutVars>
      </dgm:prSet>
      <dgm:spPr/>
      <dgm:t>
        <a:bodyPr/>
        <a:lstStyle/>
        <a:p>
          <a:endParaRPr lang="fr-CA"/>
        </a:p>
      </dgm:t>
    </dgm:pt>
    <dgm:pt modelId="{BBE3B5C7-F122-402F-B753-E9A2EA1492F2}" type="pres">
      <dgm:prSet presAssocID="{2AB1FF8C-79AD-4D7C-923E-B0CD3CEF6242}" presName="sibTrans" presStyleCnt="0"/>
      <dgm:spPr/>
      <dgm:t>
        <a:bodyPr/>
        <a:lstStyle/>
        <a:p>
          <a:endParaRPr lang="fr-CA"/>
        </a:p>
      </dgm:t>
    </dgm:pt>
    <dgm:pt modelId="{26852911-A086-488B-9A7B-108903384AFC}" type="pres">
      <dgm:prSet presAssocID="{6B1095D8-C78C-44BC-B700-DE8C8E2E80C9}" presName="textNode" presStyleLbl="node1" presStyleIdx="3" presStyleCnt="6" custScaleX="129363" custScaleY="71976">
        <dgm:presLayoutVars>
          <dgm:bulletEnabled val="1"/>
        </dgm:presLayoutVars>
      </dgm:prSet>
      <dgm:spPr/>
      <dgm:t>
        <a:bodyPr/>
        <a:lstStyle/>
        <a:p>
          <a:endParaRPr lang="fr-CA"/>
        </a:p>
      </dgm:t>
    </dgm:pt>
    <dgm:pt modelId="{BB06F32B-6655-4F42-9BEE-DC92580F8A67}" type="pres">
      <dgm:prSet presAssocID="{7FA44F42-CE01-46AB-B434-A637ED89B75C}" presName="sibTrans" presStyleCnt="0"/>
      <dgm:spPr/>
      <dgm:t>
        <a:bodyPr/>
        <a:lstStyle/>
        <a:p>
          <a:endParaRPr lang="fr-CA"/>
        </a:p>
      </dgm:t>
    </dgm:pt>
    <dgm:pt modelId="{CD55C69D-E413-4CD9-B549-4BFDC8F9939C}" type="pres">
      <dgm:prSet presAssocID="{419B8A61-EF35-45A7-B287-44064171D700}" presName="textNode" presStyleLbl="node1" presStyleIdx="4" presStyleCnt="6" custScaleY="71976">
        <dgm:presLayoutVars>
          <dgm:bulletEnabled val="1"/>
        </dgm:presLayoutVars>
      </dgm:prSet>
      <dgm:spPr/>
      <dgm:t>
        <a:bodyPr/>
        <a:lstStyle/>
        <a:p>
          <a:endParaRPr lang="fr-CA"/>
        </a:p>
      </dgm:t>
    </dgm:pt>
    <dgm:pt modelId="{7B61E398-2186-4F76-8BBD-180A463F2B25}" type="pres">
      <dgm:prSet presAssocID="{8C0A4946-FF63-4BFA-90EB-24F15BEAE89A}" presName="sibTrans" presStyleCnt="0"/>
      <dgm:spPr/>
      <dgm:t>
        <a:bodyPr/>
        <a:lstStyle/>
        <a:p>
          <a:endParaRPr lang="fr-CA"/>
        </a:p>
      </dgm:t>
    </dgm:pt>
    <dgm:pt modelId="{C09E045A-8639-43AA-ACB3-BCE6501965C2}" type="pres">
      <dgm:prSet presAssocID="{0602DB31-1872-4AFD-9AEF-2E1423821655}" presName="textNode" presStyleLbl="node1" presStyleIdx="5" presStyleCnt="6" custScaleX="116674">
        <dgm:presLayoutVars>
          <dgm:bulletEnabled val="1"/>
        </dgm:presLayoutVars>
      </dgm:prSet>
      <dgm:spPr/>
      <dgm:t>
        <a:bodyPr/>
        <a:lstStyle/>
        <a:p>
          <a:endParaRPr lang="fr-CA"/>
        </a:p>
      </dgm:t>
    </dgm:pt>
  </dgm:ptLst>
  <dgm:cxnLst>
    <dgm:cxn modelId="{ECDF8FA6-E15C-4ADD-A82E-BF2C6C9DA13E}" type="presOf" srcId="{4DE847F8-7DD2-4775-8E5F-39CCD7A93F6E}" destId="{32B69B07-E0EA-4C95-BFC0-02D24E93B30A}" srcOrd="0" destOrd="0" presId="urn:microsoft.com/office/officeart/2005/8/layout/hProcess9"/>
    <dgm:cxn modelId="{C105F276-2F9B-45D9-9061-06115EFAF1A0}" srcId="{4995315A-B5B9-459A-9CE5-5189A4029E72}" destId="{419B8A61-EF35-45A7-B287-44064171D700}" srcOrd="4" destOrd="0" parTransId="{63C49C61-61CA-440C-A41C-D93BC402E9A1}" sibTransId="{8C0A4946-FF63-4BFA-90EB-24F15BEAE89A}"/>
    <dgm:cxn modelId="{69156335-F511-4695-8AA9-4D0BD25097A4}" type="presOf" srcId="{0602DB31-1872-4AFD-9AEF-2E1423821655}" destId="{C09E045A-8639-43AA-ACB3-BCE6501965C2}" srcOrd="0" destOrd="0" presId="urn:microsoft.com/office/officeart/2005/8/layout/hProcess9"/>
    <dgm:cxn modelId="{D2BFDCF7-05B7-4271-9BAD-D3A332EBD0D0}" srcId="{4995315A-B5B9-459A-9CE5-5189A4029E72}" destId="{99482D1D-4345-4B03-93E7-D3CA5662DAB2}" srcOrd="0" destOrd="0" parTransId="{0BF9B109-FE72-418D-BCD3-F71AF98314FA}" sibTransId="{B4A12E30-F0D5-4360-9280-9CC0C7F74270}"/>
    <dgm:cxn modelId="{B7641C64-C9B1-43DE-A568-FFEAF563BE3F}" type="presOf" srcId="{4995315A-B5B9-459A-9CE5-5189A4029E72}" destId="{0CD39C9E-03C5-449A-9469-837FC7FBEA63}" srcOrd="0" destOrd="0" presId="urn:microsoft.com/office/officeart/2005/8/layout/hProcess9"/>
    <dgm:cxn modelId="{E630C5D3-1E31-4BB8-AE04-AACB0680DBA9}" type="presOf" srcId="{6B1095D8-C78C-44BC-B700-DE8C8E2E80C9}" destId="{26852911-A086-488B-9A7B-108903384AFC}" srcOrd="0" destOrd="0" presId="urn:microsoft.com/office/officeart/2005/8/layout/hProcess9"/>
    <dgm:cxn modelId="{1DF3FB7F-B493-4CA2-9BD7-D7DBA5782F3C}" srcId="{4995315A-B5B9-459A-9CE5-5189A4029E72}" destId="{8341AACA-F9B2-412C-B52A-5B72CD47F2EA}" srcOrd="2" destOrd="0" parTransId="{A9942850-50BD-4DB0-83B5-885B1F0C9950}" sibTransId="{2AB1FF8C-79AD-4D7C-923E-B0CD3CEF6242}"/>
    <dgm:cxn modelId="{98B494AB-AF11-473F-8E2C-4B47823B9D2C}" srcId="{4995315A-B5B9-459A-9CE5-5189A4029E72}" destId="{0602DB31-1872-4AFD-9AEF-2E1423821655}" srcOrd="5" destOrd="0" parTransId="{D586CB8C-3FDB-4626-8B5D-B3297D0CF0A0}" sibTransId="{B6EE7AB3-3E06-4E53-B406-6BD283DA1FC6}"/>
    <dgm:cxn modelId="{25F2264D-5679-4647-9A15-ACAC0D3A11F6}" type="presOf" srcId="{99482D1D-4345-4B03-93E7-D3CA5662DAB2}" destId="{13A91E6C-1C8B-4869-8A45-F69C5FFDB6EE}" srcOrd="0" destOrd="0" presId="urn:microsoft.com/office/officeart/2005/8/layout/hProcess9"/>
    <dgm:cxn modelId="{2100F2AF-D386-4E14-88A4-D36C766AE212}" type="presOf" srcId="{8341AACA-F9B2-412C-B52A-5B72CD47F2EA}" destId="{976B7F28-39F0-4736-8909-F071208AFEF7}" srcOrd="0" destOrd="0" presId="urn:microsoft.com/office/officeart/2005/8/layout/hProcess9"/>
    <dgm:cxn modelId="{C89F4CF5-B15F-4F3E-9A63-1CDF278BA537}" type="presOf" srcId="{419B8A61-EF35-45A7-B287-44064171D700}" destId="{CD55C69D-E413-4CD9-B549-4BFDC8F9939C}" srcOrd="0" destOrd="0" presId="urn:microsoft.com/office/officeart/2005/8/layout/hProcess9"/>
    <dgm:cxn modelId="{B431F028-9CFF-4934-8F4C-88008592540D}" srcId="{4995315A-B5B9-459A-9CE5-5189A4029E72}" destId="{6B1095D8-C78C-44BC-B700-DE8C8E2E80C9}" srcOrd="3" destOrd="0" parTransId="{F5C2A88C-649A-4D78-945C-824F482459C6}" sibTransId="{7FA44F42-CE01-46AB-B434-A637ED89B75C}"/>
    <dgm:cxn modelId="{D9A62316-2524-4F9D-AB58-97499FD4429A}" srcId="{4995315A-B5B9-459A-9CE5-5189A4029E72}" destId="{4DE847F8-7DD2-4775-8E5F-39CCD7A93F6E}" srcOrd="1" destOrd="0" parTransId="{50EE8285-FED2-4503-88F3-A00F669684F1}" sibTransId="{A55AE374-E995-428F-9B69-B2BCB508C7B9}"/>
    <dgm:cxn modelId="{6900F34A-2AE2-4816-866C-A960760E50B7}" type="presParOf" srcId="{0CD39C9E-03C5-449A-9469-837FC7FBEA63}" destId="{C9D45521-A88E-4664-80C4-55A9D0A7B91F}" srcOrd="0" destOrd="0" presId="urn:microsoft.com/office/officeart/2005/8/layout/hProcess9"/>
    <dgm:cxn modelId="{544239AC-715E-4A9C-84B2-DDEDA48B9B05}" type="presParOf" srcId="{0CD39C9E-03C5-449A-9469-837FC7FBEA63}" destId="{CB660527-4B83-4215-A844-609C0D9E89A6}" srcOrd="1" destOrd="0" presId="urn:microsoft.com/office/officeart/2005/8/layout/hProcess9"/>
    <dgm:cxn modelId="{ECA616BE-CD09-441F-94CA-D8CD000CF79A}" type="presParOf" srcId="{CB660527-4B83-4215-A844-609C0D9E89A6}" destId="{13A91E6C-1C8B-4869-8A45-F69C5FFDB6EE}" srcOrd="0" destOrd="0" presId="urn:microsoft.com/office/officeart/2005/8/layout/hProcess9"/>
    <dgm:cxn modelId="{46B98771-6701-4204-8292-17E96BE1533F}" type="presParOf" srcId="{CB660527-4B83-4215-A844-609C0D9E89A6}" destId="{9A81BB64-33C9-4731-A313-E2471523DA87}" srcOrd="1" destOrd="0" presId="urn:microsoft.com/office/officeart/2005/8/layout/hProcess9"/>
    <dgm:cxn modelId="{36B8C6F9-5DE9-413B-8A9A-406DF104D9A2}" type="presParOf" srcId="{CB660527-4B83-4215-A844-609C0D9E89A6}" destId="{32B69B07-E0EA-4C95-BFC0-02D24E93B30A}" srcOrd="2" destOrd="0" presId="urn:microsoft.com/office/officeart/2005/8/layout/hProcess9"/>
    <dgm:cxn modelId="{7A916280-EFA3-495C-993D-242A421DC429}" type="presParOf" srcId="{CB660527-4B83-4215-A844-609C0D9E89A6}" destId="{DC3FF799-044F-4D14-AE9E-30458A123E01}" srcOrd="3" destOrd="0" presId="urn:microsoft.com/office/officeart/2005/8/layout/hProcess9"/>
    <dgm:cxn modelId="{C8F64ACA-65C2-4D51-97C3-467CFB82F170}" type="presParOf" srcId="{CB660527-4B83-4215-A844-609C0D9E89A6}" destId="{976B7F28-39F0-4736-8909-F071208AFEF7}" srcOrd="4" destOrd="0" presId="urn:microsoft.com/office/officeart/2005/8/layout/hProcess9"/>
    <dgm:cxn modelId="{BA7EA623-6C90-4867-8492-25FD48C3D4FA}" type="presParOf" srcId="{CB660527-4B83-4215-A844-609C0D9E89A6}" destId="{BBE3B5C7-F122-402F-B753-E9A2EA1492F2}" srcOrd="5" destOrd="0" presId="urn:microsoft.com/office/officeart/2005/8/layout/hProcess9"/>
    <dgm:cxn modelId="{ECDE965B-C9E0-4BFA-8350-768BC43D36E6}" type="presParOf" srcId="{CB660527-4B83-4215-A844-609C0D9E89A6}" destId="{26852911-A086-488B-9A7B-108903384AFC}" srcOrd="6" destOrd="0" presId="urn:microsoft.com/office/officeart/2005/8/layout/hProcess9"/>
    <dgm:cxn modelId="{CF738382-A006-4957-9E1E-4EF64BDC2C09}" type="presParOf" srcId="{CB660527-4B83-4215-A844-609C0D9E89A6}" destId="{BB06F32B-6655-4F42-9BEE-DC92580F8A67}" srcOrd="7" destOrd="0" presId="urn:microsoft.com/office/officeart/2005/8/layout/hProcess9"/>
    <dgm:cxn modelId="{03E770FE-97B4-4E5D-9AD5-3E17A9DE636D}" type="presParOf" srcId="{CB660527-4B83-4215-A844-609C0D9E89A6}" destId="{CD55C69D-E413-4CD9-B549-4BFDC8F9939C}" srcOrd="8" destOrd="0" presId="urn:microsoft.com/office/officeart/2005/8/layout/hProcess9"/>
    <dgm:cxn modelId="{5F83E7F8-A8C7-4B91-9370-1ABEE6C3AACD}" type="presParOf" srcId="{CB660527-4B83-4215-A844-609C0D9E89A6}" destId="{7B61E398-2186-4F76-8BBD-180A463F2B25}" srcOrd="9" destOrd="0" presId="urn:microsoft.com/office/officeart/2005/8/layout/hProcess9"/>
    <dgm:cxn modelId="{399335AF-B95B-4CFB-BD19-6A4A133192FC}" type="presParOf" srcId="{CB660527-4B83-4215-A844-609C0D9E89A6}" destId="{C09E045A-8639-43AA-ACB3-BCE6501965C2}" srcOrd="10"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DF329E1-315D-470E-B7FB-40975B7748AA}" type="doc">
      <dgm:prSet loTypeId="urn:microsoft.com/office/officeart/2005/8/layout/pyramid1" loCatId="pyramid" qsTypeId="urn:microsoft.com/office/officeart/2005/8/quickstyle/simple1" qsCatId="simple" csTypeId="urn:microsoft.com/office/officeart/2005/8/colors/accent1_2" csCatId="accent1" phldr="1"/>
      <dgm:spPr/>
    </dgm:pt>
    <dgm:pt modelId="{B41C5F03-66A4-4797-9449-84FB93E7DB71}">
      <dgm:prSet phldrT="[Texte]"/>
      <dgm:spPr>
        <a:ln w="38100">
          <a:solidFill>
            <a:schemeClr val="bg1"/>
          </a:solidFill>
        </a:ln>
        <a:effectLst>
          <a:innerShdw blurRad="114300">
            <a:prstClr val="black"/>
          </a:innerShdw>
        </a:effectLst>
      </dgm:spPr>
      <dgm:t>
        <a:bodyPr/>
        <a:lstStyle/>
        <a:p>
          <a:endParaRPr lang="fr-CA" b="0" i="0" dirty="0" smtClean="0">
            <a:solidFill>
              <a:schemeClr val="tx1">
                <a:lumMod val="75000"/>
                <a:lumOff val="25000"/>
              </a:schemeClr>
            </a:solidFill>
            <a:effectLst>
              <a:outerShdw blurRad="38100" dist="38100" dir="2700000" algn="tl">
                <a:srgbClr val="000000">
                  <a:alpha val="43137"/>
                </a:srgbClr>
              </a:outerShdw>
            </a:effectLst>
          </a:endParaRPr>
        </a:p>
        <a:p>
          <a:r>
            <a:rPr lang="fr-CA" b="1" i="0" dirty="0" smtClean="0">
              <a:solidFill>
                <a:schemeClr val="bg1"/>
              </a:solidFill>
              <a:effectLst>
                <a:outerShdw blurRad="38100" dist="38100" dir="2700000" algn="tl">
                  <a:srgbClr val="000000">
                    <a:alpha val="43137"/>
                  </a:srgbClr>
                </a:outerShdw>
              </a:effectLst>
            </a:rPr>
            <a:t>Stratégique</a:t>
          </a:r>
        </a:p>
        <a:p>
          <a:r>
            <a:rPr lang="fr-CA" b="1" i="0" dirty="0" smtClean="0">
              <a:solidFill>
                <a:schemeClr val="bg1"/>
              </a:solidFill>
              <a:effectLst>
                <a:outerShdw blurRad="38100" dist="38100" dir="2700000" algn="tl">
                  <a:srgbClr val="000000">
                    <a:alpha val="43137"/>
                  </a:srgbClr>
                </a:outerShdw>
              </a:effectLst>
            </a:rPr>
            <a:t>(Vision)</a:t>
          </a:r>
          <a:endParaRPr lang="fr-CA" b="1" i="0" dirty="0">
            <a:solidFill>
              <a:schemeClr val="bg1"/>
            </a:solidFill>
            <a:effectLst>
              <a:outerShdw blurRad="38100" dist="38100" dir="2700000" algn="tl">
                <a:srgbClr val="000000">
                  <a:alpha val="43137"/>
                </a:srgbClr>
              </a:outerShdw>
            </a:effectLst>
          </a:endParaRPr>
        </a:p>
      </dgm:t>
    </dgm:pt>
    <dgm:pt modelId="{0E7E3E3E-6FC1-4410-8690-44080472DBDD}" type="parTrans" cxnId="{57B08BB3-86FA-4B29-9F88-71012E35D278}">
      <dgm:prSet/>
      <dgm:spPr/>
      <dgm:t>
        <a:bodyPr/>
        <a:lstStyle/>
        <a:p>
          <a:endParaRPr lang="fr-CA"/>
        </a:p>
      </dgm:t>
    </dgm:pt>
    <dgm:pt modelId="{566AA1C3-45B8-43B7-A565-D46A33347C23}" type="sibTrans" cxnId="{57B08BB3-86FA-4B29-9F88-71012E35D278}">
      <dgm:prSet/>
      <dgm:spPr/>
      <dgm:t>
        <a:bodyPr/>
        <a:lstStyle/>
        <a:p>
          <a:endParaRPr lang="fr-CA"/>
        </a:p>
      </dgm:t>
    </dgm:pt>
    <dgm:pt modelId="{9BDAB664-E898-49C6-92E7-EADE2A173D51}">
      <dgm:prSet phldrT="[Texte]"/>
      <dgm:spPr>
        <a:ln w="44450">
          <a:solidFill>
            <a:schemeClr val="bg1"/>
          </a:solidFill>
        </a:ln>
        <a:effectLst>
          <a:innerShdw blurRad="114300">
            <a:prstClr val="black"/>
          </a:innerShdw>
        </a:effectLst>
      </dgm:spPr>
      <dgm:t>
        <a:bodyPr/>
        <a:lstStyle/>
        <a:p>
          <a:r>
            <a:rPr lang="fr-CA" b="1" dirty="0" smtClean="0">
              <a:solidFill>
                <a:schemeClr val="bg1"/>
              </a:solidFill>
              <a:effectLst>
                <a:outerShdw blurRad="38100" dist="38100" dir="2700000" algn="tl">
                  <a:srgbClr val="000000">
                    <a:alpha val="43137"/>
                  </a:srgbClr>
                </a:outerShdw>
              </a:effectLst>
            </a:rPr>
            <a:t>Tactique</a:t>
          </a:r>
          <a:endParaRPr lang="fr-CA" b="1" dirty="0">
            <a:solidFill>
              <a:schemeClr val="bg1"/>
            </a:solidFill>
            <a:effectLst>
              <a:outerShdw blurRad="38100" dist="38100" dir="2700000" algn="tl">
                <a:srgbClr val="000000">
                  <a:alpha val="43137"/>
                </a:srgbClr>
              </a:outerShdw>
            </a:effectLst>
          </a:endParaRPr>
        </a:p>
      </dgm:t>
    </dgm:pt>
    <dgm:pt modelId="{1024793D-BDB7-46D8-8D2D-6258000F6044}" type="parTrans" cxnId="{068D74B8-144F-4750-AE95-A79C6ABE2291}">
      <dgm:prSet/>
      <dgm:spPr/>
      <dgm:t>
        <a:bodyPr/>
        <a:lstStyle/>
        <a:p>
          <a:endParaRPr lang="fr-CA"/>
        </a:p>
      </dgm:t>
    </dgm:pt>
    <dgm:pt modelId="{B524BFF3-69B4-40BC-A7D2-C2E1825E8908}" type="sibTrans" cxnId="{068D74B8-144F-4750-AE95-A79C6ABE2291}">
      <dgm:prSet/>
      <dgm:spPr/>
      <dgm:t>
        <a:bodyPr/>
        <a:lstStyle/>
        <a:p>
          <a:endParaRPr lang="fr-CA"/>
        </a:p>
      </dgm:t>
    </dgm:pt>
    <dgm:pt modelId="{30023C2F-F07D-4DE4-A3E9-5381F2347769}">
      <dgm:prSet phldrT="[Texte]"/>
      <dgm:spPr>
        <a:ln w="44450">
          <a:solidFill>
            <a:schemeClr val="bg1"/>
          </a:solidFill>
        </a:ln>
        <a:effectLst>
          <a:innerShdw blurRad="114300">
            <a:prstClr val="black"/>
          </a:innerShdw>
        </a:effectLst>
      </dgm:spPr>
      <dgm:t>
        <a:bodyPr/>
        <a:lstStyle/>
        <a:p>
          <a:r>
            <a:rPr lang="fr-CA" b="1" dirty="0" smtClean="0">
              <a:solidFill>
                <a:schemeClr val="bg1"/>
              </a:solidFill>
              <a:effectLst>
                <a:outerShdw blurRad="38100" dist="38100" dir="2700000" algn="tl">
                  <a:srgbClr val="000000">
                    <a:alpha val="43137"/>
                  </a:srgbClr>
                </a:outerShdw>
              </a:effectLst>
            </a:rPr>
            <a:t>Opérationnel</a:t>
          </a:r>
          <a:endParaRPr lang="fr-CA" b="1" dirty="0">
            <a:solidFill>
              <a:schemeClr val="bg1"/>
            </a:solidFill>
            <a:effectLst>
              <a:outerShdw blurRad="38100" dist="38100" dir="2700000" algn="tl">
                <a:srgbClr val="000000">
                  <a:alpha val="43137"/>
                </a:srgbClr>
              </a:outerShdw>
            </a:effectLst>
          </a:endParaRPr>
        </a:p>
      </dgm:t>
    </dgm:pt>
    <dgm:pt modelId="{F03A24BE-5C6A-4E20-B533-184E9728FC91}" type="parTrans" cxnId="{709F92B6-4DC1-493C-974B-BF6F7B934F33}">
      <dgm:prSet/>
      <dgm:spPr/>
      <dgm:t>
        <a:bodyPr/>
        <a:lstStyle/>
        <a:p>
          <a:endParaRPr lang="fr-CA"/>
        </a:p>
      </dgm:t>
    </dgm:pt>
    <dgm:pt modelId="{96D4649F-D1D0-479D-8D74-62E80EFF3331}" type="sibTrans" cxnId="{709F92B6-4DC1-493C-974B-BF6F7B934F33}">
      <dgm:prSet/>
      <dgm:spPr/>
      <dgm:t>
        <a:bodyPr/>
        <a:lstStyle/>
        <a:p>
          <a:endParaRPr lang="fr-CA"/>
        </a:p>
      </dgm:t>
    </dgm:pt>
    <dgm:pt modelId="{A32DA6A8-60A1-472F-B4AE-FE3951EC026E}" type="pres">
      <dgm:prSet presAssocID="{8DF329E1-315D-470E-B7FB-40975B7748AA}" presName="Name0" presStyleCnt="0">
        <dgm:presLayoutVars>
          <dgm:dir/>
          <dgm:animLvl val="lvl"/>
          <dgm:resizeHandles val="exact"/>
        </dgm:presLayoutVars>
      </dgm:prSet>
      <dgm:spPr/>
    </dgm:pt>
    <dgm:pt modelId="{CB426819-5858-4AF0-9468-8E1CE5115EC9}" type="pres">
      <dgm:prSet presAssocID="{B41C5F03-66A4-4797-9449-84FB93E7DB71}" presName="Name8" presStyleCnt="0"/>
      <dgm:spPr/>
    </dgm:pt>
    <dgm:pt modelId="{7B16AB6D-C2AF-44D9-9945-B35CDC589158}" type="pres">
      <dgm:prSet presAssocID="{B41C5F03-66A4-4797-9449-84FB93E7DB71}" presName="level" presStyleLbl="node1" presStyleIdx="0" presStyleCnt="3">
        <dgm:presLayoutVars>
          <dgm:chMax val="1"/>
          <dgm:bulletEnabled val="1"/>
        </dgm:presLayoutVars>
      </dgm:prSet>
      <dgm:spPr/>
      <dgm:t>
        <a:bodyPr/>
        <a:lstStyle/>
        <a:p>
          <a:endParaRPr lang="fr-CA"/>
        </a:p>
      </dgm:t>
    </dgm:pt>
    <dgm:pt modelId="{4633048C-1F26-4ACB-ABF1-6489E5BBFD21}" type="pres">
      <dgm:prSet presAssocID="{B41C5F03-66A4-4797-9449-84FB93E7DB71}" presName="levelTx" presStyleLbl="revTx" presStyleIdx="0" presStyleCnt="0">
        <dgm:presLayoutVars>
          <dgm:chMax val="1"/>
          <dgm:bulletEnabled val="1"/>
        </dgm:presLayoutVars>
      </dgm:prSet>
      <dgm:spPr/>
      <dgm:t>
        <a:bodyPr/>
        <a:lstStyle/>
        <a:p>
          <a:endParaRPr lang="fr-CA"/>
        </a:p>
      </dgm:t>
    </dgm:pt>
    <dgm:pt modelId="{D3290495-8140-40AF-865C-0920F2B379EF}" type="pres">
      <dgm:prSet presAssocID="{9BDAB664-E898-49C6-92E7-EADE2A173D51}" presName="Name8" presStyleCnt="0"/>
      <dgm:spPr/>
    </dgm:pt>
    <dgm:pt modelId="{C368C63A-EEF1-4548-BFC1-8A165B726900}" type="pres">
      <dgm:prSet presAssocID="{9BDAB664-E898-49C6-92E7-EADE2A173D51}" presName="level" presStyleLbl="node1" presStyleIdx="1" presStyleCnt="3">
        <dgm:presLayoutVars>
          <dgm:chMax val="1"/>
          <dgm:bulletEnabled val="1"/>
        </dgm:presLayoutVars>
      </dgm:prSet>
      <dgm:spPr/>
      <dgm:t>
        <a:bodyPr/>
        <a:lstStyle/>
        <a:p>
          <a:endParaRPr lang="fr-CA"/>
        </a:p>
      </dgm:t>
    </dgm:pt>
    <dgm:pt modelId="{B01C4706-5410-4FDF-B191-474C6B7A47A1}" type="pres">
      <dgm:prSet presAssocID="{9BDAB664-E898-49C6-92E7-EADE2A173D51}" presName="levelTx" presStyleLbl="revTx" presStyleIdx="0" presStyleCnt="0">
        <dgm:presLayoutVars>
          <dgm:chMax val="1"/>
          <dgm:bulletEnabled val="1"/>
        </dgm:presLayoutVars>
      </dgm:prSet>
      <dgm:spPr/>
      <dgm:t>
        <a:bodyPr/>
        <a:lstStyle/>
        <a:p>
          <a:endParaRPr lang="fr-CA"/>
        </a:p>
      </dgm:t>
    </dgm:pt>
    <dgm:pt modelId="{56E743F9-4520-408C-B426-8A5FFF26587D}" type="pres">
      <dgm:prSet presAssocID="{30023C2F-F07D-4DE4-A3E9-5381F2347769}" presName="Name8" presStyleCnt="0"/>
      <dgm:spPr/>
    </dgm:pt>
    <dgm:pt modelId="{6F5703B3-A448-4E60-AA93-D15609ACCF6F}" type="pres">
      <dgm:prSet presAssocID="{30023C2F-F07D-4DE4-A3E9-5381F2347769}" presName="level" presStyleLbl="node1" presStyleIdx="2" presStyleCnt="3">
        <dgm:presLayoutVars>
          <dgm:chMax val="1"/>
          <dgm:bulletEnabled val="1"/>
        </dgm:presLayoutVars>
      </dgm:prSet>
      <dgm:spPr/>
      <dgm:t>
        <a:bodyPr/>
        <a:lstStyle/>
        <a:p>
          <a:endParaRPr lang="fr-CA"/>
        </a:p>
      </dgm:t>
    </dgm:pt>
    <dgm:pt modelId="{2193D1BE-40E5-4082-9949-3FDAD356EBF1}" type="pres">
      <dgm:prSet presAssocID="{30023C2F-F07D-4DE4-A3E9-5381F2347769}" presName="levelTx" presStyleLbl="revTx" presStyleIdx="0" presStyleCnt="0">
        <dgm:presLayoutVars>
          <dgm:chMax val="1"/>
          <dgm:bulletEnabled val="1"/>
        </dgm:presLayoutVars>
      </dgm:prSet>
      <dgm:spPr/>
      <dgm:t>
        <a:bodyPr/>
        <a:lstStyle/>
        <a:p>
          <a:endParaRPr lang="fr-CA"/>
        </a:p>
      </dgm:t>
    </dgm:pt>
  </dgm:ptLst>
  <dgm:cxnLst>
    <dgm:cxn modelId="{068D74B8-144F-4750-AE95-A79C6ABE2291}" srcId="{8DF329E1-315D-470E-B7FB-40975B7748AA}" destId="{9BDAB664-E898-49C6-92E7-EADE2A173D51}" srcOrd="1" destOrd="0" parTransId="{1024793D-BDB7-46D8-8D2D-6258000F6044}" sibTransId="{B524BFF3-69B4-40BC-A7D2-C2E1825E8908}"/>
    <dgm:cxn modelId="{A8FDE9F2-188D-4855-BF1E-0EC2ED4ABBF3}" type="presOf" srcId="{B41C5F03-66A4-4797-9449-84FB93E7DB71}" destId="{7B16AB6D-C2AF-44D9-9945-B35CDC589158}" srcOrd="0" destOrd="0" presId="urn:microsoft.com/office/officeart/2005/8/layout/pyramid1"/>
    <dgm:cxn modelId="{4AB269C4-CF21-4399-89B1-30102271776F}" type="presOf" srcId="{30023C2F-F07D-4DE4-A3E9-5381F2347769}" destId="{2193D1BE-40E5-4082-9949-3FDAD356EBF1}" srcOrd="1" destOrd="0" presId="urn:microsoft.com/office/officeart/2005/8/layout/pyramid1"/>
    <dgm:cxn modelId="{58C5430A-B245-4A2A-AE19-2E18C6201BE5}" type="presOf" srcId="{9BDAB664-E898-49C6-92E7-EADE2A173D51}" destId="{C368C63A-EEF1-4548-BFC1-8A165B726900}" srcOrd="0" destOrd="0" presId="urn:microsoft.com/office/officeart/2005/8/layout/pyramid1"/>
    <dgm:cxn modelId="{709F92B6-4DC1-493C-974B-BF6F7B934F33}" srcId="{8DF329E1-315D-470E-B7FB-40975B7748AA}" destId="{30023C2F-F07D-4DE4-A3E9-5381F2347769}" srcOrd="2" destOrd="0" parTransId="{F03A24BE-5C6A-4E20-B533-184E9728FC91}" sibTransId="{96D4649F-D1D0-479D-8D74-62E80EFF3331}"/>
    <dgm:cxn modelId="{2BD4A687-2ED2-4E5A-B1F9-400AFF1E0D95}" type="presOf" srcId="{30023C2F-F07D-4DE4-A3E9-5381F2347769}" destId="{6F5703B3-A448-4E60-AA93-D15609ACCF6F}" srcOrd="0" destOrd="0" presId="urn:microsoft.com/office/officeart/2005/8/layout/pyramid1"/>
    <dgm:cxn modelId="{CB7B80F7-FDEC-47F6-BE4E-86736C97FABB}" type="presOf" srcId="{8DF329E1-315D-470E-B7FB-40975B7748AA}" destId="{A32DA6A8-60A1-472F-B4AE-FE3951EC026E}" srcOrd="0" destOrd="0" presId="urn:microsoft.com/office/officeart/2005/8/layout/pyramid1"/>
    <dgm:cxn modelId="{5A97C1C7-F0CB-4730-AE7F-7632E05A92D6}" type="presOf" srcId="{B41C5F03-66A4-4797-9449-84FB93E7DB71}" destId="{4633048C-1F26-4ACB-ABF1-6489E5BBFD21}" srcOrd="1" destOrd="0" presId="urn:microsoft.com/office/officeart/2005/8/layout/pyramid1"/>
    <dgm:cxn modelId="{A3AF7D94-58E8-40F8-8D85-E38890FACE8D}" type="presOf" srcId="{9BDAB664-E898-49C6-92E7-EADE2A173D51}" destId="{B01C4706-5410-4FDF-B191-474C6B7A47A1}" srcOrd="1" destOrd="0" presId="urn:microsoft.com/office/officeart/2005/8/layout/pyramid1"/>
    <dgm:cxn modelId="{57B08BB3-86FA-4B29-9F88-71012E35D278}" srcId="{8DF329E1-315D-470E-B7FB-40975B7748AA}" destId="{B41C5F03-66A4-4797-9449-84FB93E7DB71}" srcOrd="0" destOrd="0" parTransId="{0E7E3E3E-6FC1-4410-8690-44080472DBDD}" sibTransId="{566AA1C3-45B8-43B7-A565-D46A33347C23}"/>
    <dgm:cxn modelId="{0A0E0864-A7CE-428A-9476-C35F0776F211}" type="presParOf" srcId="{A32DA6A8-60A1-472F-B4AE-FE3951EC026E}" destId="{CB426819-5858-4AF0-9468-8E1CE5115EC9}" srcOrd="0" destOrd="0" presId="urn:microsoft.com/office/officeart/2005/8/layout/pyramid1"/>
    <dgm:cxn modelId="{77E27E15-3504-46EF-ADA6-63EF5B0D9611}" type="presParOf" srcId="{CB426819-5858-4AF0-9468-8E1CE5115EC9}" destId="{7B16AB6D-C2AF-44D9-9945-B35CDC589158}" srcOrd="0" destOrd="0" presId="urn:microsoft.com/office/officeart/2005/8/layout/pyramid1"/>
    <dgm:cxn modelId="{27721CA7-3C74-447A-A09C-B4A352971694}" type="presParOf" srcId="{CB426819-5858-4AF0-9468-8E1CE5115EC9}" destId="{4633048C-1F26-4ACB-ABF1-6489E5BBFD21}" srcOrd="1" destOrd="0" presId="urn:microsoft.com/office/officeart/2005/8/layout/pyramid1"/>
    <dgm:cxn modelId="{1DC34661-7A07-492B-A1B6-991E04688A73}" type="presParOf" srcId="{A32DA6A8-60A1-472F-B4AE-FE3951EC026E}" destId="{D3290495-8140-40AF-865C-0920F2B379EF}" srcOrd="1" destOrd="0" presId="urn:microsoft.com/office/officeart/2005/8/layout/pyramid1"/>
    <dgm:cxn modelId="{472CF2FF-D96E-4A6E-BD21-A44D7329CAA4}" type="presParOf" srcId="{D3290495-8140-40AF-865C-0920F2B379EF}" destId="{C368C63A-EEF1-4548-BFC1-8A165B726900}" srcOrd="0" destOrd="0" presId="urn:microsoft.com/office/officeart/2005/8/layout/pyramid1"/>
    <dgm:cxn modelId="{026C2441-166A-4461-8111-393127868B5C}" type="presParOf" srcId="{D3290495-8140-40AF-865C-0920F2B379EF}" destId="{B01C4706-5410-4FDF-B191-474C6B7A47A1}" srcOrd="1" destOrd="0" presId="urn:microsoft.com/office/officeart/2005/8/layout/pyramid1"/>
    <dgm:cxn modelId="{15F95BBA-809E-459C-83BE-9D55FF7A10EA}" type="presParOf" srcId="{A32DA6A8-60A1-472F-B4AE-FE3951EC026E}" destId="{56E743F9-4520-408C-B426-8A5FFF26587D}" srcOrd="2" destOrd="0" presId="urn:microsoft.com/office/officeart/2005/8/layout/pyramid1"/>
    <dgm:cxn modelId="{A6C09FDF-698F-4239-9234-708B06FAEA15}" type="presParOf" srcId="{56E743F9-4520-408C-B426-8A5FFF26587D}" destId="{6F5703B3-A448-4E60-AA93-D15609ACCF6F}" srcOrd="0" destOrd="0" presId="urn:microsoft.com/office/officeart/2005/8/layout/pyramid1"/>
    <dgm:cxn modelId="{2A283A9A-6B82-4A0D-B548-0AA8D4E73C87}" type="presParOf" srcId="{56E743F9-4520-408C-B426-8A5FFF26587D}" destId="{2193D1BE-40E5-4082-9949-3FDAD356EBF1}" srcOrd="1" destOrd="0" presId="urn:microsoft.com/office/officeart/2005/8/layout/pyramid1"/>
  </dgm:cxnLst>
  <dgm:bg>
    <a:effectLst>
      <a:innerShdw blurRad="63500" dist="50800" dir="18900000">
        <a:prstClr val="black">
          <a:alpha val="50000"/>
        </a:prstClr>
      </a:innerShdw>
    </a:effect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804"/>
          </a:xfrm>
          <a:prstGeom prst="rect">
            <a:avLst/>
          </a:prstGeom>
        </p:spPr>
        <p:txBody>
          <a:bodyPr vert="horz" lIns="92492" tIns="46246" rIns="92492" bIns="46246" rtlCol="0"/>
          <a:lstStyle>
            <a:lvl1pPr algn="l">
              <a:defRPr sz="1200">
                <a:latin typeface="Arial" charset="0"/>
                <a:cs typeface="Arial" charset="0"/>
              </a:defRPr>
            </a:lvl1pPr>
          </a:lstStyle>
          <a:p>
            <a:pPr>
              <a:defRPr/>
            </a:pPr>
            <a:endParaRPr lang="fr-CA"/>
          </a:p>
        </p:txBody>
      </p:sp>
      <p:sp>
        <p:nvSpPr>
          <p:cNvPr id="3" name="Date Placeholder 2"/>
          <p:cNvSpPr>
            <a:spLocks noGrp="1"/>
          </p:cNvSpPr>
          <p:nvPr>
            <p:ph type="dt" sz="quarter" idx="1"/>
          </p:nvPr>
        </p:nvSpPr>
        <p:spPr>
          <a:xfrm>
            <a:off x="3970939" y="0"/>
            <a:ext cx="3037840" cy="461804"/>
          </a:xfrm>
          <a:prstGeom prst="rect">
            <a:avLst/>
          </a:prstGeom>
        </p:spPr>
        <p:txBody>
          <a:bodyPr vert="horz" lIns="92492" tIns="46246" rIns="92492" bIns="46246" rtlCol="0"/>
          <a:lstStyle>
            <a:lvl1pPr algn="r">
              <a:defRPr sz="1200">
                <a:latin typeface="Arial" charset="0"/>
                <a:cs typeface="Arial" charset="0"/>
              </a:defRPr>
            </a:lvl1pPr>
          </a:lstStyle>
          <a:p>
            <a:pPr>
              <a:defRPr/>
            </a:pPr>
            <a:fld id="{E64A4696-6612-48CF-9105-1FAD323555D1}" type="datetimeFigureOut">
              <a:rPr lang="fr-FR"/>
              <a:pPr>
                <a:defRPr/>
              </a:pPr>
              <a:t>10/03/2013</a:t>
            </a:fld>
            <a:endParaRPr lang="fr-CA"/>
          </a:p>
        </p:txBody>
      </p:sp>
      <p:sp>
        <p:nvSpPr>
          <p:cNvPr id="4" name="Footer Placeholder 3"/>
          <p:cNvSpPr>
            <a:spLocks noGrp="1"/>
          </p:cNvSpPr>
          <p:nvPr>
            <p:ph type="ftr" sz="quarter" idx="2"/>
          </p:nvPr>
        </p:nvSpPr>
        <p:spPr>
          <a:xfrm>
            <a:off x="0" y="8772668"/>
            <a:ext cx="3037840" cy="461804"/>
          </a:xfrm>
          <a:prstGeom prst="rect">
            <a:avLst/>
          </a:prstGeom>
        </p:spPr>
        <p:txBody>
          <a:bodyPr vert="horz" lIns="92492" tIns="46246" rIns="92492" bIns="46246" rtlCol="0" anchor="b"/>
          <a:lstStyle>
            <a:lvl1pPr algn="l">
              <a:defRPr sz="1200">
                <a:latin typeface="Arial" charset="0"/>
                <a:cs typeface="Arial" charset="0"/>
              </a:defRPr>
            </a:lvl1pPr>
          </a:lstStyle>
          <a:p>
            <a:pPr>
              <a:defRPr/>
            </a:pPr>
            <a:endParaRPr lang="fr-CA"/>
          </a:p>
        </p:txBody>
      </p:sp>
      <p:sp>
        <p:nvSpPr>
          <p:cNvPr id="5" name="Slide Number Placeholder 4"/>
          <p:cNvSpPr>
            <a:spLocks noGrp="1"/>
          </p:cNvSpPr>
          <p:nvPr>
            <p:ph type="sldNum" sz="quarter" idx="3"/>
          </p:nvPr>
        </p:nvSpPr>
        <p:spPr>
          <a:xfrm>
            <a:off x="3970939" y="8772668"/>
            <a:ext cx="3037840" cy="461804"/>
          </a:xfrm>
          <a:prstGeom prst="rect">
            <a:avLst/>
          </a:prstGeom>
        </p:spPr>
        <p:txBody>
          <a:bodyPr vert="horz" lIns="92492" tIns="46246" rIns="92492" bIns="46246" rtlCol="0" anchor="b"/>
          <a:lstStyle>
            <a:lvl1pPr algn="r">
              <a:defRPr sz="1200">
                <a:latin typeface="Arial" charset="0"/>
                <a:cs typeface="Arial" charset="0"/>
              </a:defRPr>
            </a:lvl1pPr>
          </a:lstStyle>
          <a:p>
            <a:pPr>
              <a:defRPr/>
            </a:pPr>
            <a:fld id="{486EEF53-7CEE-425A-8AA2-A81C987B0F9B}" type="slidenum">
              <a:rPr lang="fr-CA"/>
              <a:pPr>
                <a:defRPr/>
              </a:pPr>
              <a:t>‹N°›</a:t>
            </a:fld>
            <a:endParaRPr lang="fr-CA"/>
          </a:p>
        </p:txBody>
      </p:sp>
    </p:spTree>
    <p:extLst>
      <p:ext uri="{BB962C8B-B14F-4D97-AF65-F5344CB8AC3E}">
        <p14:creationId xmlns:p14="http://schemas.microsoft.com/office/powerpoint/2010/main" val="3130352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37840" cy="461804"/>
          </a:xfrm>
          <a:prstGeom prst="rect">
            <a:avLst/>
          </a:prstGeom>
        </p:spPr>
        <p:txBody>
          <a:bodyPr vert="horz" wrap="square" lIns="92492" tIns="46246" rIns="92492" bIns="46246" numCol="1" anchor="t" anchorCtr="0" compatLnSpc="1">
            <a:prstTxWarp prst="textNoShape">
              <a:avLst/>
            </a:prstTxWarp>
          </a:bodyPr>
          <a:lstStyle>
            <a:lvl1pPr>
              <a:defRPr sz="1200">
                <a:latin typeface="Arial" charset="0"/>
                <a:cs typeface="Arial" charset="0"/>
              </a:defRPr>
            </a:lvl1pPr>
          </a:lstStyle>
          <a:p>
            <a:pPr>
              <a:defRPr/>
            </a:pPr>
            <a:endParaRPr lang="fr-CA"/>
          </a:p>
        </p:txBody>
      </p:sp>
      <p:sp>
        <p:nvSpPr>
          <p:cNvPr id="3" name="Espace réservé de la date 2"/>
          <p:cNvSpPr>
            <a:spLocks noGrp="1"/>
          </p:cNvSpPr>
          <p:nvPr>
            <p:ph type="dt" idx="1"/>
          </p:nvPr>
        </p:nvSpPr>
        <p:spPr>
          <a:xfrm>
            <a:off x="3970939" y="0"/>
            <a:ext cx="3037840" cy="461804"/>
          </a:xfrm>
          <a:prstGeom prst="rect">
            <a:avLst/>
          </a:prstGeom>
        </p:spPr>
        <p:txBody>
          <a:bodyPr vert="horz" wrap="square" lIns="92492" tIns="46246" rIns="92492" bIns="46246" numCol="1" anchor="t" anchorCtr="0" compatLnSpc="1">
            <a:prstTxWarp prst="textNoShape">
              <a:avLst/>
            </a:prstTxWarp>
          </a:bodyPr>
          <a:lstStyle>
            <a:lvl1pPr algn="r">
              <a:defRPr sz="1200">
                <a:latin typeface="Arial" charset="0"/>
                <a:cs typeface="Arial" charset="0"/>
              </a:defRPr>
            </a:lvl1pPr>
          </a:lstStyle>
          <a:p>
            <a:pPr>
              <a:defRPr/>
            </a:pPr>
            <a:fld id="{AE86D70C-95A5-43AA-9088-77C78E2B2D17}" type="datetime1">
              <a:rPr lang="fr-FR"/>
              <a:pPr>
                <a:defRPr/>
              </a:pPr>
              <a:t>10/03/2013</a:t>
            </a:fld>
            <a:endParaRPr lang="fr-CA"/>
          </a:p>
        </p:txBody>
      </p:sp>
      <p:sp>
        <p:nvSpPr>
          <p:cNvPr id="4" name="Espace réservé de l'image des diapositives 3"/>
          <p:cNvSpPr>
            <a:spLocks noGrp="1" noRot="1" noChangeAspect="1"/>
          </p:cNvSpPr>
          <p:nvPr>
            <p:ph type="sldImg" idx="2"/>
          </p:nvPr>
        </p:nvSpPr>
        <p:spPr>
          <a:xfrm>
            <a:off x="1195388" y="692150"/>
            <a:ext cx="4619625" cy="3463925"/>
          </a:xfrm>
          <a:prstGeom prst="rect">
            <a:avLst/>
          </a:prstGeom>
          <a:noFill/>
          <a:ln w="12700">
            <a:solidFill>
              <a:prstClr val="black"/>
            </a:solidFill>
          </a:ln>
        </p:spPr>
        <p:txBody>
          <a:bodyPr vert="horz" wrap="square" lIns="92492" tIns="46246" rIns="92492" bIns="46246" numCol="1" anchor="ctr" anchorCtr="0" compatLnSpc="1">
            <a:prstTxWarp prst="textNoShape">
              <a:avLst/>
            </a:prstTxWarp>
          </a:bodyPr>
          <a:lstStyle/>
          <a:p>
            <a:pPr lvl="0"/>
            <a:endParaRPr lang="fr-CA" noProof="0" smtClean="0"/>
          </a:p>
        </p:txBody>
      </p:sp>
      <p:sp>
        <p:nvSpPr>
          <p:cNvPr id="5" name="Espace réservé des commentaires 4"/>
          <p:cNvSpPr>
            <a:spLocks noGrp="1"/>
          </p:cNvSpPr>
          <p:nvPr>
            <p:ph type="body" sz="quarter" idx="3"/>
          </p:nvPr>
        </p:nvSpPr>
        <p:spPr>
          <a:xfrm>
            <a:off x="701040" y="4387136"/>
            <a:ext cx="5608320" cy="4156234"/>
          </a:xfrm>
          <a:prstGeom prst="rect">
            <a:avLst/>
          </a:prstGeom>
        </p:spPr>
        <p:txBody>
          <a:bodyPr vert="horz" wrap="square" lIns="92492" tIns="46246" rIns="92492" bIns="46246" numCol="1" anchor="t" anchorCtr="0" compatLnSpc="1">
            <a:prstTxWarp prst="textNoShape">
              <a:avLst/>
            </a:prstTxWarp>
            <a:normAutofit/>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CA" noProof="0" smtClean="0"/>
          </a:p>
        </p:txBody>
      </p:sp>
      <p:sp>
        <p:nvSpPr>
          <p:cNvPr id="6" name="Espace réservé du pied de page 5"/>
          <p:cNvSpPr>
            <a:spLocks noGrp="1"/>
          </p:cNvSpPr>
          <p:nvPr>
            <p:ph type="ftr" sz="quarter" idx="4"/>
          </p:nvPr>
        </p:nvSpPr>
        <p:spPr>
          <a:xfrm>
            <a:off x="0" y="8772668"/>
            <a:ext cx="3037840" cy="461804"/>
          </a:xfrm>
          <a:prstGeom prst="rect">
            <a:avLst/>
          </a:prstGeom>
        </p:spPr>
        <p:txBody>
          <a:bodyPr vert="horz" wrap="square" lIns="92492" tIns="46246" rIns="92492" bIns="46246" numCol="1" anchor="b" anchorCtr="0" compatLnSpc="1">
            <a:prstTxWarp prst="textNoShape">
              <a:avLst/>
            </a:prstTxWarp>
          </a:bodyPr>
          <a:lstStyle>
            <a:lvl1pPr>
              <a:defRPr sz="1200">
                <a:latin typeface="Arial" charset="0"/>
                <a:cs typeface="Arial" charset="0"/>
              </a:defRPr>
            </a:lvl1pPr>
          </a:lstStyle>
          <a:p>
            <a:pPr>
              <a:defRPr/>
            </a:pPr>
            <a:endParaRPr lang="fr-CA"/>
          </a:p>
        </p:txBody>
      </p:sp>
      <p:sp>
        <p:nvSpPr>
          <p:cNvPr id="7" name="Espace réservé du numéro de diapositive 6"/>
          <p:cNvSpPr>
            <a:spLocks noGrp="1"/>
          </p:cNvSpPr>
          <p:nvPr>
            <p:ph type="sldNum" sz="quarter" idx="5"/>
          </p:nvPr>
        </p:nvSpPr>
        <p:spPr>
          <a:xfrm>
            <a:off x="3970939" y="8772668"/>
            <a:ext cx="3037840" cy="461804"/>
          </a:xfrm>
          <a:prstGeom prst="rect">
            <a:avLst/>
          </a:prstGeom>
        </p:spPr>
        <p:txBody>
          <a:bodyPr vert="horz" wrap="square" lIns="92492" tIns="46246" rIns="92492" bIns="46246" numCol="1" anchor="b" anchorCtr="0" compatLnSpc="1">
            <a:prstTxWarp prst="textNoShape">
              <a:avLst/>
            </a:prstTxWarp>
          </a:bodyPr>
          <a:lstStyle>
            <a:lvl1pPr algn="r">
              <a:defRPr sz="1200">
                <a:latin typeface="Arial" charset="0"/>
                <a:cs typeface="Arial" charset="0"/>
              </a:defRPr>
            </a:lvl1pPr>
          </a:lstStyle>
          <a:p>
            <a:pPr>
              <a:defRPr/>
            </a:pPr>
            <a:fld id="{49C66813-4660-4071-A3DA-45D67858CD7D}" type="slidenum">
              <a:rPr lang="fr-CA"/>
              <a:pPr>
                <a:defRPr/>
              </a:pPr>
              <a:t>‹N°›</a:t>
            </a:fld>
            <a:endParaRPr lang="fr-CA"/>
          </a:p>
        </p:txBody>
      </p:sp>
    </p:spTree>
    <p:extLst>
      <p:ext uri="{BB962C8B-B14F-4D97-AF65-F5344CB8AC3E}">
        <p14:creationId xmlns:p14="http://schemas.microsoft.com/office/powerpoint/2010/main" val="27597473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pitchFamily="48" charset="-128"/>
        <a:cs typeface="ヒラギノ角ゴ Pro W3" pitchFamily="48" charset="-128"/>
      </a:defRPr>
    </a:lvl1pPr>
    <a:lvl2pPr marL="4572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mddep.gouv.qc.ca/developpement/loi.htm" TargetMode="External"/><Relationship Id="rId2" Type="http://schemas.openxmlformats.org/officeDocument/2006/relationships/slide" Target="../slides/slide1.xml"/><Relationship Id="rId1" Type="http://schemas.openxmlformats.org/officeDocument/2006/relationships/notesMaster" Target="../notesMasters/notesMaster1.xml"/><Relationship Id="rId5" Type="http://schemas.openxmlformats.org/officeDocument/2006/relationships/hyperlink" Target="http://www.bnq21000.qc.ca/" TargetMode="External"/><Relationship Id="rId4" Type="http://schemas.openxmlformats.org/officeDocument/2006/relationships/hyperlink" Target="http://www.mddep.gouv.qc.ca/developpement/strategie_gouvernementale/index.htm" TargetMode="Externa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mdeie.gouv.qc.ca/objectifs/informer/developpement-durable"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8" Type="http://schemas.openxmlformats.org/officeDocument/2006/relationships/hyperlink" Target="http://www.iso.org/iso/fr/home/standards/iso26000.htm" TargetMode="External"/><Relationship Id="rId3" Type="http://schemas.openxmlformats.org/officeDocument/2006/relationships/hyperlink" Target="http://bretagne.sans.ogm.free.fr/Les%20pactages/pactage%2024.pdf" TargetMode="External"/><Relationship Id="rId7" Type="http://schemas.openxmlformats.org/officeDocument/2006/relationships/hyperlink" Target="http://groupe.afnor.org/guide-bonnes-pratiques-languedoc-roussillon/html/guide.html"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www.un.org/french/events/rio92/rio-fp.htm" TargetMode="External"/><Relationship Id="rId5" Type="http://schemas.openxmlformats.org/officeDocument/2006/relationships/hyperlink" Target="http://www.mddep.gouv.qc.ca/developpement/strategie_gouvernementale/index.htm" TargetMode="External"/><Relationship Id="rId10" Type="http://schemas.openxmlformats.org/officeDocument/2006/relationships/hyperlink" Target="http://www.unglobalcompact.org/languages/french/index.html" TargetMode="External"/><Relationship Id="rId4" Type="http://schemas.openxmlformats.org/officeDocument/2006/relationships/hyperlink" Target="http://www.mddep.gouv.qc.ca/developpement/loi.htm" TargetMode="External"/><Relationship Id="rId9" Type="http://schemas.openxmlformats.org/officeDocument/2006/relationships/hyperlink" Target="https://www.globalreporting.org/Pages/default.aspx" TargetMode="Externa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iso.org/iso/home.html"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iso.org/iso/home.html"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iso.org/iso/home.html"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www.bnq21000.qc.ca/" TargetMode="Externa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bnq21000.qc.ca/"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bnq21000.qc.ca/"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mddep.gouv.qc.ca/developpement/inter.htm"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www.oqlf.gouv.qc.ca/ressources/bibliotheque/dictionnaires/terminologie_deve_durable/fiches/index.html"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lesaffaires.com/strategie-d-entreprise/gestion-operationnelle/les-secrets-d-un-changement-de-culture-organisationnelle/511980"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nber.org/papers/w17950.pdf"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4387135"/>
            <a:ext cx="5608320" cy="4345702"/>
          </a:xfrm>
        </p:spPr>
        <p:txBody>
          <a:bodyPr>
            <a:normAutofit fontScale="77500" lnSpcReduction="20000"/>
          </a:bodyPr>
          <a:lstStyle/>
          <a:p>
            <a:r>
              <a:rPr lang="fr-CA" sz="1000" dirty="0" smtClean="0"/>
              <a:t>L'approche nationale BNQ 21000 offre une </a:t>
            </a:r>
            <a:r>
              <a:rPr lang="fr-CA" sz="1000" dirty="0"/>
              <a:t>norme de référence et des outils </a:t>
            </a:r>
            <a:r>
              <a:rPr lang="fr-CA" sz="1000" dirty="0" smtClean="0"/>
              <a:t>structurants</a:t>
            </a:r>
            <a:r>
              <a:rPr lang="fr-CA" sz="1000" dirty="0"/>
              <a:t> pour que les </a:t>
            </a:r>
            <a:r>
              <a:rPr lang="fr-CA" sz="1000" dirty="0" smtClean="0"/>
              <a:t>organisations et les entreprises </a:t>
            </a:r>
            <a:r>
              <a:rPr lang="fr-CA" sz="1000" dirty="0"/>
              <a:t>d'ici puissent progresser méthodiquement dans leur approche stratégique et </a:t>
            </a:r>
            <a:r>
              <a:rPr lang="fr-CA" sz="1000" dirty="0" smtClean="0"/>
              <a:t>opérationnelle </a:t>
            </a:r>
            <a:r>
              <a:rPr lang="fr-CA" sz="1000" dirty="0"/>
              <a:t>par l'intégration des 16 principes de la </a:t>
            </a:r>
            <a:r>
              <a:rPr lang="fr-CA" sz="1000" i="0" dirty="0"/>
              <a:t>Loi sur le </a:t>
            </a:r>
            <a:r>
              <a:rPr lang="fr-CA" sz="1000" i="0" dirty="0" smtClean="0"/>
              <a:t>développement durable </a:t>
            </a:r>
            <a:r>
              <a:rPr lang="fr-CA" sz="1000" i="0" dirty="0"/>
              <a:t>du </a:t>
            </a:r>
            <a:r>
              <a:rPr lang="fr-CA" sz="1000" i="0" dirty="0" smtClean="0"/>
              <a:t>Québec</a:t>
            </a:r>
            <a:r>
              <a:rPr lang="fr-CA" sz="1000" dirty="0" smtClean="0"/>
              <a:t>. </a:t>
            </a:r>
            <a:r>
              <a:rPr lang="fr-CA" sz="1000" dirty="0" smtClean="0">
                <a:hlinkClick r:id="rId3"/>
              </a:rPr>
              <a:t>http</a:t>
            </a:r>
            <a:r>
              <a:rPr lang="fr-CA" sz="1000" dirty="0">
                <a:hlinkClick r:id="rId3"/>
              </a:rPr>
              <a:t>://</a:t>
            </a:r>
            <a:r>
              <a:rPr lang="fr-CA" sz="1000" dirty="0" smtClean="0">
                <a:hlinkClick r:id="rId3"/>
              </a:rPr>
              <a:t>www.mddep.gouv.qc.ca/developpement/loi.htm</a:t>
            </a:r>
            <a:endParaRPr lang="fr-CA" sz="1000" dirty="0" smtClean="0"/>
          </a:p>
          <a:p>
            <a:endParaRPr lang="fr-CA" sz="1000" dirty="0" smtClean="0"/>
          </a:p>
          <a:p>
            <a:r>
              <a:rPr lang="fr-CA" sz="1000" dirty="0" smtClean="0"/>
              <a:t>Cette </a:t>
            </a:r>
            <a:r>
              <a:rPr lang="fr-CA" sz="1000" dirty="0"/>
              <a:t>initiative se situe directement en lien avec la Stratégie gouvernementale de développement </a:t>
            </a:r>
            <a:r>
              <a:rPr lang="fr-CA" sz="1000" dirty="0" smtClean="0"/>
              <a:t>durable,</a:t>
            </a:r>
            <a:r>
              <a:rPr lang="fr-CA" sz="1000" dirty="0"/>
              <a:t> qui favorise les démarches volontaires visant à ce que la société civile, y compris les entreprises, chemine de manière concrète dans une perspective de développement durable. </a:t>
            </a:r>
            <a:r>
              <a:rPr lang="fr-CA" sz="1000" dirty="0">
                <a:hlinkClick r:id="rId4"/>
              </a:rPr>
              <a:t>http://</a:t>
            </a:r>
            <a:r>
              <a:rPr lang="fr-CA" sz="1000" dirty="0" smtClean="0">
                <a:hlinkClick r:id="rId4"/>
              </a:rPr>
              <a:t>www.mddep.gouv.qc.ca/developpement/strategie_gouvernementale/index.htm</a:t>
            </a:r>
            <a:endParaRPr lang="fr-CA" sz="1000" dirty="0"/>
          </a:p>
          <a:p>
            <a:endParaRPr lang="fr-CA" sz="1000" dirty="0" smtClean="0"/>
          </a:p>
          <a:p>
            <a:r>
              <a:rPr lang="fr-CA" sz="1000" dirty="0" smtClean="0"/>
              <a:t>L'approche nationale BNQ 21000</a:t>
            </a:r>
            <a:r>
              <a:rPr lang="fr-CA" sz="1000" dirty="0"/>
              <a:t> </a:t>
            </a:r>
            <a:r>
              <a:rPr lang="fr-CA" sz="1000" dirty="0" smtClean="0"/>
              <a:t>propose de progresser de </a:t>
            </a:r>
            <a:r>
              <a:rPr lang="fr-CA" sz="1000" dirty="0"/>
              <a:t>manière à permettre l'intégration des principes de développement durable dans une perspective de </a:t>
            </a:r>
            <a:r>
              <a:rPr lang="fr-CA" sz="1000" dirty="0" smtClean="0"/>
              <a:t>pérennité </a:t>
            </a:r>
            <a:r>
              <a:rPr lang="fr-CA" sz="1000" dirty="0"/>
              <a:t>et de maitrise de l'environnement systémique. </a:t>
            </a:r>
            <a:r>
              <a:rPr lang="fr-CA" sz="1000" dirty="0" smtClean="0"/>
              <a:t>L'accent </a:t>
            </a:r>
            <a:r>
              <a:rPr lang="fr-CA" sz="1000" dirty="0"/>
              <a:t>est </a:t>
            </a:r>
            <a:r>
              <a:rPr lang="fr-CA" sz="1000" dirty="0" smtClean="0"/>
              <a:t>mis </a:t>
            </a:r>
            <a:r>
              <a:rPr lang="fr-CA" sz="1000" dirty="0"/>
              <a:t>sur l'inclusion des parties prenantes dans le processus décisionnel de l'entreprise. </a:t>
            </a:r>
            <a:endParaRPr lang="fr-CA" sz="1000" dirty="0" smtClean="0"/>
          </a:p>
          <a:p>
            <a:endParaRPr lang="fr-CA" sz="1000" dirty="0" smtClean="0"/>
          </a:p>
          <a:p>
            <a:r>
              <a:rPr lang="fr-CA" sz="1000" dirty="0" smtClean="0"/>
              <a:t>L’approche nationale BNQ 21000 a été élaborée à l’aide des principaux partenaires suivants : le ministère des Finances et de l’Économie, le Bureau de normalisation du Québec, </a:t>
            </a:r>
            <a:r>
              <a:rPr lang="fr-CA" sz="1000" dirty="0" err="1" smtClean="0"/>
              <a:t>Neuvaction</a:t>
            </a:r>
            <a:r>
              <a:rPr lang="fr-CA" sz="1000" dirty="0" smtClean="0"/>
              <a:t> et la Chaire Desjardins en gestion du développement durable de l’Université de Sherbrooke. </a:t>
            </a:r>
          </a:p>
          <a:p>
            <a:endParaRPr lang="fr-CA" sz="1000" dirty="0" smtClean="0"/>
          </a:p>
          <a:p>
            <a:r>
              <a:rPr lang="fr-CA" sz="1000" dirty="0" smtClean="0"/>
              <a:t>Le Bureau de normalisation du Québec a encadré l’élaboration de </a:t>
            </a:r>
            <a:r>
              <a:rPr lang="fr-CA" sz="1000" dirty="0"/>
              <a:t>la norme BNQ 9700-021 </a:t>
            </a:r>
            <a:r>
              <a:rPr lang="fr-CA" sz="1000" dirty="0" smtClean="0"/>
              <a:t>(Guide </a:t>
            </a:r>
            <a:r>
              <a:rPr lang="fr-CA" sz="1000" dirty="0"/>
              <a:t>BNQ 21000) tout au long </a:t>
            </a:r>
            <a:r>
              <a:rPr lang="fr-CA" sz="1000" dirty="0" smtClean="0"/>
              <a:t>du </a:t>
            </a:r>
            <a:r>
              <a:rPr lang="fr-CA" sz="1000" dirty="0"/>
              <a:t>processus </a:t>
            </a:r>
            <a:r>
              <a:rPr lang="fr-CA" sz="1000" dirty="0" smtClean="0"/>
              <a:t>rigoureux établi</a:t>
            </a:r>
            <a:r>
              <a:rPr lang="fr-CA" sz="1000" baseline="0" dirty="0" smtClean="0"/>
              <a:t> par l’organisation internationale de normalisation (ISO) concernant l’élaboration des normes</a:t>
            </a:r>
            <a:r>
              <a:rPr lang="fr-CA" sz="1000" dirty="0" smtClean="0"/>
              <a:t>. Ce document consensuel a été élaboré en </a:t>
            </a:r>
            <a:r>
              <a:rPr lang="fr-CA" sz="1000" dirty="0"/>
              <a:t>collaboration avec les </a:t>
            </a:r>
            <a:r>
              <a:rPr lang="fr-CA" sz="1000" dirty="0" smtClean="0"/>
              <a:t>intervenants de l'industrie, des ONG, des chercheurs et des gouvernements. Il permet</a:t>
            </a:r>
            <a:r>
              <a:rPr lang="fr-CA" sz="1000" dirty="0"/>
              <a:t> aux différents acteurs de la </a:t>
            </a:r>
            <a:r>
              <a:rPr lang="fr-CA" sz="1000" dirty="0" smtClean="0"/>
              <a:t>société d'utiliser </a:t>
            </a:r>
            <a:r>
              <a:rPr lang="fr-CA" sz="1000" dirty="0"/>
              <a:t>une référence commune qui fait consensus et dynamise le dialogue. </a:t>
            </a:r>
            <a:endParaRPr lang="fr-CA" sz="1000" dirty="0" smtClean="0"/>
          </a:p>
          <a:p>
            <a:endParaRPr lang="fr-CA" sz="1000" dirty="0" smtClean="0"/>
          </a:p>
          <a:p>
            <a:r>
              <a:rPr lang="fr-CA" sz="1000" dirty="0"/>
              <a:t>L’approche systémique BNQ 21000 est essentiellement basée sur </a:t>
            </a:r>
            <a:r>
              <a:rPr lang="fr-CA" sz="1000" dirty="0" smtClean="0"/>
              <a:t>l’amélioration </a:t>
            </a:r>
            <a:r>
              <a:rPr lang="fr-CA" sz="1000" dirty="0"/>
              <a:t>continue qui </a:t>
            </a:r>
            <a:r>
              <a:rPr lang="fr-CA" sz="1000" dirty="0" smtClean="0"/>
              <a:t>encourage la </a:t>
            </a:r>
            <a:r>
              <a:rPr lang="fr-CA" sz="1000" dirty="0"/>
              <a:t>progression</a:t>
            </a:r>
            <a:r>
              <a:rPr lang="fr-CA" sz="1000" dirty="0" smtClean="0"/>
              <a:t>. </a:t>
            </a:r>
            <a:r>
              <a:rPr lang="fr-CA" sz="1000" dirty="0"/>
              <a:t>Ce processus, campé dans une perspective de développement durable, intègre </a:t>
            </a:r>
            <a:r>
              <a:rPr lang="fr-CA" sz="1000" dirty="0" smtClean="0"/>
              <a:t>deux</a:t>
            </a:r>
            <a:r>
              <a:rPr lang="fr-CA" sz="1000" baseline="0" dirty="0" smtClean="0"/>
              <a:t> </a:t>
            </a:r>
            <a:r>
              <a:rPr lang="fr-CA" sz="1000" dirty="0" smtClean="0"/>
              <a:t>composantes :  </a:t>
            </a:r>
            <a:endParaRPr lang="fr-CA" sz="1000" dirty="0"/>
          </a:p>
          <a:p>
            <a:pPr lvl="0"/>
            <a:r>
              <a:rPr lang="fr-CA" sz="1000" dirty="0" smtClean="0"/>
              <a:t>1) L’organisation </a:t>
            </a:r>
            <a:r>
              <a:rPr lang="fr-CA" sz="1000" dirty="0"/>
              <a:t>entreprend un dialogue </a:t>
            </a:r>
            <a:r>
              <a:rPr lang="fr-CA" sz="1000" dirty="0" smtClean="0"/>
              <a:t>continu</a:t>
            </a:r>
            <a:r>
              <a:rPr lang="fr-CA" sz="1000" baseline="0" dirty="0" smtClean="0"/>
              <a:t> </a:t>
            </a:r>
            <a:r>
              <a:rPr lang="fr-CA" sz="1000" dirty="0" smtClean="0"/>
              <a:t>avec </a:t>
            </a:r>
            <a:r>
              <a:rPr lang="fr-CA" sz="1000" dirty="0"/>
              <a:t>ses différentes parties prenantes (internes et externes</a:t>
            </a:r>
            <a:r>
              <a:rPr lang="fr-CA" sz="1000" dirty="0" smtClean="0"/>
              <a:t>); </a:t>
            </a:r>
            <a:endParaRPr lang="fr-CA" sz="1000" dirty="0"/>
          </a:p>
          <a:p>
            <a:pPr lvl="0"/>
            <a:r>
              <a:rPr lang="fr-CA" sz="1000" dirty="0" smtClean="0"/>
              <a:t>2) L’interrelation des </a:t>
            </a:r>
            <a:r>
              <a:rPr lang="fr-CA" sz="1000" dirty="0"/>
              <a:t>dimensions </a:t>
            </a:r>
            <a:r>
              <a:rPr lang="fr-CA" sz="1000" dirty="0" smtClean="0"/>
              <a:t>DD </a:t>
            </a:r>
            <a:r>
              <a:rPr lang="fr-CA" sz="1000" dirty="0"/>
              <a:t>(transversales, économiques, environnementales et sociales) </a:t>
            </a:r>
            <a:r>
              <a:rPr lang="fr-CA" sz="1000" dirty="0" smtClean="0"/>
              <a:t>est prise en considération dans </a:t>
            </a:r>
            <a:r>
              <a:rPr lang="fr-CA" sz="1000" dirty="0"/>
              <a:t>le processus de prise de décisions de l’organisation.</a:t>
            </a:r>
          </a:p>
          <a:p>
            <a:endParaRPr lang="fr-CA" sz="1000" dirty="0" smtClean="0"/>
          </a:p>
          <a:p>
            <a:r>
              <a:rPr lang="fr-CA" sz="1000" dirty="0" smtClean="0"/>
              <a:t>Toute l’information relative à la norme BNQ 21000 et à la Méthode BNQ 21000 se trouve sur le site </a:t>
            </a:r>
            <a:r>
              <a:rPr lang="fr-CA" sz="1000" dirty="0" smtClean="0">
                <a:hlinkClick r:id="rId5"/>
              </a:rPr>
              <a:t>www.bnq21000.qc.ca</a:t>
            </a:r>
            <a:r>
              <a:rPr lang="fr-CA" sz="1000" dirty="0" smtClean="0"/>
              <a:t>. Ce site est mis à la disposition des utilisateurs pour accéder aux documents pertinents. Le site, mis à jour régulièrement, se veut dynamique et permettra de suivre l’évolution de l’approche nationale BNQ 21000</a:t>
            </a:r>
            <a:r>
              <a:rPr lang="fr-CA" sz="1000" baseline="0" dirty="0" smtClean="0"/>
              <a:t> ainsi que</a:t>
            </a:r>
            <a:r>
              <a:rPr lang="fr-CA" sz="1000" dirty="0" smtClean="0"/>
              <a:t> les différentes activités et bonifications qui sont offertes en complément. </a:t>
            </a:r>
          </a:p>
          <a:p>
            <a:endParaRPr lang="fr-CA" sz="1000" dirty="0" smtClean="0"/>
          </a:p>
          <a:p>
            <a:endParaRPr lang="fr-CA" sz="1000" dirty="0" smtClean="0"/>
          </a:p>
          <a:p>
            <a:endParaRPr lang="fr-CA" sz="1000" dirty="0" smtClean="0"/>
          </a:p>
          <a:p>
            <a:endParaRPr lang="fr-CA" sz="1100" dirty="0"/>
          </a:p>
          <a:p>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a:t>
            </a:fld>
            <a:endParaRPr lang="fr-CA"/>
          </a:p>
        </p:txBody>
      </p:sp>
    </p:spTree>
    <p:extLst>
      <p:ext uri="{BB962C8B-B14F-4D97-AF65-F5344CB8AC3E}">
        <p14:creationId xmlns:p14="http://schemas.microsoft.com/office/powerpoint/2010/main" val="32069927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4387135"/>
            <a:ext cx="5608320" cy="4650501"/>
          </a:xfrm>
        </p:spPr>
        <p:txBody>
          <a:bodyPr>
            <a:normAutofit/>
          </a:bodyPr>
          <a:lstStyle/>
          <a:p>
            <a:endParaRPr lang="fr-CA" sz="1000" dirty="0"/>
          </a:p>
          <a:p>
            <a:r>
              <a:rPr lang="fr-CA" sz="1000" dirty="0" smtClean="0"/>
              <a:t>Dans le cadre du sondage réalisé par le MFE (voir visuel précédent), quatre recommandations sont proposées pour accompagner les entreprises québécoises à adhérer au développement durable :</a:t>
            </a:r>
          </a:p>
          <a:p>
            <a:endParaRPr lang="fr-CA" sz="1000" dirty="0" smtClean="0"/>
          </a:p>
          <a:p>
            <a:r>
              <a:rPr lang="fr-CA" sz="1000" dirty="0" smtClean="0"/>
              <a:t>1) Sensibiliser </a:t>
            </a:r>
            <a:r>
              <a:rPr lang="fr-CA" sz="1000" dirty="0"/>
              <a:t>les entreprises au développement durable, à ses retombées et aux avantages relatifs que retire une entreprise lorsqu’elle évolue dans cette </a:t>
            </a:r>
            <a:r>
              <a:rPr lang="fr-CA" sz="1000" dirty="0" smtClean="0"/>
              <a:t>perspective;</a:t>
            </a:r>
            <a:endParaRPr lang="fr-CA" sz="1000" dirty="0"/>
          </a:p>
          <a:p>
            <a:r>
              <a:rPr lang="fr-CA" sz="1000" dirty="0" smtClean="0"/>
              <a:t>2) Fournir </a:t>
            </a:r>
            <a:r>
              <a:rPr lang="fr-CA" sz="1000" dirty="0"/>
              <a:t>un encadrement afin de favoriser la mise en œuvre du développement </a:t>
            </a:r>
            <a:r>
              <a:rPr lang="fr-CA" sz="1000" dirty="0" smtClean="0"/>
              <a:t>durable;</a:t>
            </a:r>
            <a:endParaRPr lang="fr-CA" sz="1000" dirty="0"/>
          </a:p>
          <a:p>
            <a:r>
              <a:rPr lang="fr-CA" sz="1000" dirty="0" smtClean="0"/>
              <a:t>3) Mettre </a:t>
            </a:r>
            <a:r>
              <a:rPr lang="fr-CA" sz="1000" dirty="0"/>
              <a:t>au point une approche de mentorat afin que les initiés puissent influencer et stimuler la mise en œuvre du développement durable au sein de </a:t>
            </a:r>
            <a:r>
              <a:rPr lang="fr-CA" sz="1000" dirty="0" smtClean="0"/>
              <a:t>leur entreprise; </a:t>
            </a:r>
            <a:endParaRPr lang="fr-CA" sz="1000" dirty="0"/>
          </a:p>
          <a:p>
            <a:r>
              <a:rPr lang="fr-CA" sz="1000" dirty="0" smtClean="0"/>
              <a:t>4) Offrir </a:t>
            </a:r>
            <a:r>
              <a:rPr lang="fr-CA" sz="1000" dirty="0"/>
              <a:t>des outils de gestion afin d’alimenter et de soutenir les entreprises en matière de développement durable.</a:t>
            </a:r>
          </a:p>
          <a:p>
            <a:endParaRPr lang="fr-CA" sz="1000" dirty="0"/>
          </a:p>
          <a:p>
            <a:r>
              <a:rPr lang="fr-CA" sz="1000" dirty="0" smtClean="0"/>
              <a:t>Bref, les </a:t>
            </a:r>
            <a:r>
              <a:rPr lang="fr-CA" sz="1000" dirty="0"/>
              <a:t>entreprises et </a:t>
            </a:r>
            <a:r>
              <a:rPr lang="fr-CA" sz="1000" dirty="0" smtClean="0"/>
              <a:t>les organisations</a:t>
            </a:r>
            <a:r>
              <a:rPr lang="fr-CA" sz="1000" dirty="0"/>
              <a:t> ont besoin d’outils concrets leur permettant d’évoluer rapidement, compte tenu de leur contexte particulier, tout en s’alignant sur les principes de la </a:t>
            </a:r>
            <a:r>
              <a:rPr lang="fr-CA" sz="1000" dirty="0" smtClean="0"/>
              <a:t>société québécoise. </a:t>
            </a:r>
          </a:p>
          <a:p>
            <a:endParaRPr lang="fr-CA" sz="1000" dirty="0"/>
          </a:p>
          <a:p>
            <a:endParaRPr lang="fr-CA" sz="1000" dirty="0" smtClean="0"/>
          </a:p>
          <a:p>
            <a:endParaRPr lang="fr-CA" sz="1000" dirty="0"/>
          </a:p>
          <a:p>
            <a:endParaRPr lang="fr-CA" sz="1000" dirty="0" smtClean="0">
              <a:hlinkClick r:id="rId3"/>
            </a:endParaRPr>
          </a:p>
          <a:p>
            <a:r>
              <a:rPr lang="fr-CA" dirty="0" smtClean="0">
                <a:hlinkClick r:id="rId3"/>
              </a:rPr>
              <a:t>http</a:t>
            </a:r>
            <a:r>
              <a:rPr lang="fr-CA" dirty="0">
                <a:hlinkClick r:id="rId3"/>
              </a:rPr>
              <a:t>://www.mdeie.gouv.qc.ca/objectifs/informer/developpement-durable</a:t>
            </a:r>
            <a:endParaRPr lang="fr-CA" dirty="0"/>
          </a:p>
          <a:p>
            <a:endParaRPr lang="fr-CA" dirty="0" smtClean="0"/>
          </a:p>
          <a:p>
            <a:endParaRPr lang="fr-CA" dirty="0" smtClean="0"/>
          </a:p>
          <a:p>
            <a:endParaRPr lang="fr-CA" dirty="0"/>
          </a:p>
          <a:p>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10</a:t>
            </a:fld>
            <a:endParaRPr lang="fr-CA"/>
          </a:p>
        </p:txBody>
      </p:sp>
    </p:spTree>
    <p:extLst>
      <p:ext uri="{BB962C8B-B14F-4D97-AF65-F5344CB8AC3E}">
        <p14:creationId xmlns:p14="http://schemas.microsoft.com/office/powerpoint/2010/main" val="6548329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4387135"/>
            <a:ext cx="5608320" cy="4421901"/>
          </a:xfrm>
        </p:spPr>
        <p:txBody>
          <a:bodyPr>
            <a:normAutofit/>
          </a:bodyPr>
          <a:lstStyle/>
          <a:p>
            <a:r>
              <a:rPr lang="fr-CA" sz="1000" dirty="0"/>
              <a:t>L’approche nationale BNQ 21000 est une </a:t>
            </a:r>
            <a:r>
              <a:rPr lang="fr-CA" sz="1000" dirty="0" smtClean="0"/>
              <a:t>action importante </a:t>
            </a:r>
            <a:r>
              <a:rPr lang="fr-CA" sz="1000" dirty="0"/>
              <a:t>mise de l’avant par le gouvernement pour </a:t>
            </a:r>
            <a:r>
              <a:rPr lang="fr-CA" sz="1000" dirty="0" smtClean="0"/>
              <a:t>atteindre </a:t>
            </a:r>
            <a:r>
              <a:rPr lang="fr-CA" sz="1000" dirty="0"/>
              <a:t>l’objectif </a:t>
            </a:r>
            <a:r>
              <a:rPr lang="fr-CA" sz="1000" dirty="0" smtClean="0"/>
              <a:t>du 20 %.</a:t>
            </a:r>
            <a:endParaRPr lang="fr-CA" sz="1000" dirty="0"/>
          </a:p>
          <a:p>
            <a:endParaRPr lang="fr-CA" sz="1000" dirty="0" smtClean="0"/>
          </a:p>
          <a:p>
            <a:r>
              <a:rPr lang="fr-CA" sz="1000" dirty="0" smtClean="0"/>
              <a:t>Le gouvernement souhaite </a:t>
            </a:r>
            <a:r>
              <a:rPr lang="fr-CA" sz="1000" dirty="0"/>
              <a:t>que </a:t>
            </a:r>
            <a:r>
              <a:rPr lang="fr-CA" sz="1000" dirty="0" smtClean="0"/>
              <a:t>l’approche nationale BNQ 21000 rayonne dans la province de Québec afin </a:t>
            </a:r>
            <a:r>
              <a:rPr lang="fr-CA" sz="1000" dirty="0"/>
              <a:t>de sensibiliser les acteurs de la société </a:t>
            </a:r>
            <a:r>
              <a:rPr lang="fr-CA" sz="1000" dirty="0" smtClean="0"/>
              <a:t>à</a:t>
            </a:r>
            <a:r>
              <a:rPr lang="fr-CA" sz="1000" baseline="0" dirty="0" smtClean="0"/>
              <a:t> </a:t>
            </a:r>
            <a:r>
              <a:rPr lang="fr-CA" sz="1000" dirty="0" smtClean="0"/>
              <a:t>l'intégration </a:t>
            </a:r>
            <a:r>
              <a:rPr lang="fr-CA" sz="1000" dirty="0"/>
              <a:t>du développement </a:t>
            </a:r>
            <a:r>
              <a:rPr lang="fr-CA" sz="1000" dirty="0" smtClean="0"/>
              <a:t>durable. L’approche nationale  BNQ 21000 propose </a:t>
            </a:r>
            <a:r>
              <a:rPr lang="fr-CA" sz="1000" dirty="0"/>
              <a:t>des bases structurantes et un langage commun pour favoriser un dynamisme collectif </a:t>
            </a:r>
            <a:r>
              <a:rPr lang="fr-CA" sz="1000" dirty="0" smtClean="0"/>
              <a:t>entre </a:t>
            </a:r>
            <a:r>
              <a:rPr lang="fr-CA" sz="1000" dirty="0"/>
              <a:t>les différents acteurs du développement durable </a:t>
            </a:r>
            <a:r>
              <a:rPr lang="fr-CA" sz="1000" dirty="0" smtClean="0"/>
              <a:t>et les </a:t>
            </a:r>
            <a:r>
              <a:rPr lang="fr-CA" sz="1000" dirty="0"/>
              <a:t>entreprises du Québec</a:t>
            </a:r>
            <a:r>
              <a:rPr lang="fr-CA" sz="1000" dirty="0" smtClean="0"/>
              <a:t>.</a:t>
            </a:r>
          </a:p>
          <a:p>
            <a:endParaRPr lang="fr-CA" sz="1000" dirty="0" smtClean="0"/>
          </a:p>
          <a:p>
            <a:r>
              <a:rPr lang="fr-CA" sz="1000" dirty="0" smtClean="0"/>
              <a:t>C’est </a:t>
            </a:r>
            <a:r>
              <a:rPr lang="fr-CA" sz="1000" dirty="0"/>
              <a:t>dans </a:t>
            </a:r>
            <a:r>
              <a:rPr lang="fr-CA" sz="1000" dirty="0" smtClean="0"/>
              <a:t>cet</a:t>
            </a:r>
            <a:r>
              <a:rPr lang="fr-CA" sz="1000" dirty="0"/>
              <a:t> effort concerté que sont proposés aux entreprises exerçant leurs activités au </a:t>
            </a:r>
            <a:r>
              <a:rPr lang="fr-CA" sz="1000" dirty="0" smtClean="0"/>
              <a:t>Québec </a:t>
            </a:r>
            <a:r>
              <a:rPr lang="fr-CA" sz="1000" dirty="0"/>
              <a:t>un </a:t>
            </a:r>
            <a:r>
              <a:rPr lang="fr-CA" sz="1000" dirty="0" smtClean="0"/>
              <a:t>guide (norme BNQ 21000)  </a:t>
            </a:r>
            <a:r>
              <a:rPr lang="fr-CA" sz="1000" dirty="0"/>
              <a:t>et une </a:t>
            </a:r>
            <a:r>
              <a:rPr lang="fr-CA" sz="1000" dirty="0" smtClean="0"/>
              <a:t>méthode (Méthode BNQ 21000) afin</a:t>
            </a:r>
            <a:r>
              <a:rPr lang="fr-CA" sz="1000" baseline="0" dirty="0" smtClean="0"/>
              <a:t> de</a:t>
            </a:r>
            <a:r>
              <a:rPr lang="fr-CA" sz="1000" dirty="0" smtClean="0"/>
              <a:t> </a:t>
            </a:r>
            <a:r>
              <a:rPr lang="fr-CA" sz="1000" dirty="0"/>
              <a:t>favoriser et </a:t>
            </a:r>
            <a:r>
              <a:rPr lang="fr-CA" sz="1000" dirty="0" smtClean="0"/>
              <a:t>d’accélérer </a:t>
            </a:r>
            <a:r>
              <a:rPr lang="fr-CA" sz="1000" dirty="0"/>
              <a:t>la prise en compte des principes de développement durable au sein de leur organisation. </a:t>
            </a:r>
            <a:endParaRPr lang="fr-CA" sz="1000" dirty="0" smtClean="0"/>
          </a:p>
          <a:p>
            <a:endParaRPr lang="fr-CA" sz="1000"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11</a:t>
            </a:fld>
            <a:endParaRPr lang="fr-CA"/>
          </a:p>
        </p:txBody>
      </p:sp>
    </p:spTree>
    <p:extLst>
      <p:ext uri="{BB962C8B-B14F-4D97-AF65-F5344CB8AC3E}">
        <p14:creationId xmlns:p14="http://schemas.microsoft.com/office/powerpoint/2010/main" val="40237622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Approche </a:t>
            </a:r>
          </a:p>
          <a:p>
            <a:endParaRPr lang="fr-CA" dirty="0" smtClean="0"/>
          </a:p>
          <a:p>
            <a:r>
              <a:rPr lang="fr-CA" dirty="0" smtClean="0"/>
              <a:t>Norme</a:t>
            </a:r>
            <a:r>
              <a:rPr lang="fr-CA" baseline="0" dirty="0" smtClean="0"/>
              <a:t> + méthodologie</a:t>
            </a:r>
            <a:endParaRPr lang="fr-CA" dirty="0"/>
          </a:p>
        </p:txBody>
      </p:sp>
      <p:sp>
        <p:nvSpPr>
          <p:cNvPr id="4" name="Espace réservé du numéro de diapositive 3"/>
          <p:cNvSpPr>
            <a:spLocks noGrp="1"/>
          </p:cNvSpPr>
          <p:nvPr>
            <p:ph type="sldNum" sz="quarter" idx="10"/>
          </p:nvPr>
        </p:nvSpPr>
        <p:spPr/>
        <p:txBody>
          <a:bodyPr/>
          <a:lstStyle/>
          <a:p>
            <a:fld id="{339D51C7-B40D-4D22-9FE8-142F7B1BBB45}" type="slidenum">
              <a:rPr lang="fr-CA" smtClean="0"/>
              <a:t>12</a:t>
            </a:fld>
            <a:endParaRPr lang="fr-CA"/>
          </a:p>
        </p:txBody>
      </p:sp>
    </p:spTree>
    <p:extLst>
      <p:ext uri="{BB962C8B-B14F-4D97-AF65-F5344CB8AC3E}">
        <p14:creationId xmlns:p14="http://schemas.microsoft.com/office/powerpoint/2010/main" val="4125755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CA" sz="1000" dirty="0" smtClean="0"/>
              <a:t>L’approche nationale BNQ 21000 se définit en deux phases :</a:t>
            </a:r>
          </a:p>
          <a:p>
            <a:endParaRPr lang="fr-CA" sz="1000" dirty="0"/>
          </a:p>
          <a:p>
            <a:r>
              <a:rPr lang="fr-CA" sz="1000" dirty="0" smtClean="0"/>
              <a:t>Phase 1 : La norme BNQ 21000</a:t>
            </a:r>
            <a:endParaRPr lang="fr-CA" sz="1000" dirty="0"/>
          </a:p>
          <a:p>
            <a:r>
              <a:rPr lang="fr-CA" sz="1000" dirty="0" smtClean="0"/>
              <a:t>Communément appelé « Guide BNQ 21000 », ce document a été élaboré à l’intention des organisations et des entreprises québécoises pour faciliter </a:t>
            </a:r>
            <a:r>
              <a:rPr lang="fr-CA" sz="1000" dirty="0"/>
              <a:t>l'intégration des principes de la Loi sur le développement </a:t>
            </a:r>
            <a:r>
              <a:rPr lang="fr-CA" sz="1000" dirty="0" smtClean="0"/>
              <a:t>durable. Autrement dit, le Québec s’est doté d’un guide adapté </a:t>
            </a:r>
            <a:r>
              <a:rPr lang="fr-CA" sz="1000" dirty="0"/>
              <a:t>à la </a:t>
            </a:r>
            <a:r>
              <a:rPr lang="fr-CA" sz="1000" i="0" dirty="0"/>
              <a:t>Loi sur le développement durable du Québec </a:t>
            </a:r>
            <a:r>
              <a:rPr lang="fr-CA" sz="1000" dirty="0"/>
              <a:t>et à </a:t>
            </a:r>
            <a:r>
              <a:rPr lang="fr-CA" sz="1000" dirty="0" smtClean="0"/>
              <a:t>la </a:t>
            </a:r>
            <a:r>
              <a:rPr lang="fr-CA" sz="1000" dirty="0"/>
              <a:t>réalité </a:t>
            </a:r>
            <a:r>
              <a:rPr lang="fr-CA" sz="1000" dirty="0" smtClean="0"/>
              <a:t>culturelle du Québec </a:t>
            </a:r>
            <a:r>
              <a:rPr lang="fr-CA" sz="1000" dirty="0"/>
              <a:t>pour la prise en </a:t>
            </a:r>
            <a:r>
              <a:rPr lang="fr-CA" sz="1000" dirty="0" smtClean="0"/>
              <a:t>compte, </a:t>
            </a:r>
            <a:r>
              <a:rPr lang="fr-CA" sz="1000" dirty="0"/>
              <a:t>dans la stratégie et le mode de gestion des entreprises, des principes et des enjeux reliés au développement durable</a:t>
            </a:r>
            <a:r>
              <a:rPr lang="fr-CA" sz="1000" dirty="0" smtClean="0"/>
              <a:t>;</a:t>
            </a:r>
          </a:p>
          <a:p>
            <a:endParaRPr lang="fr-CA" sz="1000" dirty="0" smtClean="0"/>
          </a:p>
          <a:p>
            <a:r>
              <a:rPr lang="fr-CA" sz="1000" dirty="0" smtClean="0"/>
              <a:t>Il est suggéré de lire le </a:t>
            </a:r>
            <a:r>
              <a:rPr lang="fr-CA" sz="1000" baseline="0" dirty="0" smtClean="0"/>
              <a:t>Guide BNQ 21000</a:t>
            </a:r>
            <a:r>
              <a:rPr lang="fr-CA" sz="1000" dirty="0" smtClean="0"/>
              <a:t> et</a:t>
            </a:r>
            <a:r>
              <a:rPr lang="fr-CA" sz="1000" baseline="0" dirty="0" smtClean="0"/>
              <a:t> d’en </a:t>
            </a:r>
            <a:r>
              <a:rPr lang="fr-CA" sz="1000" dirty="0" smtClean="0"/>
              <a:t>discuter</a:t>
            </a:r>
            <a:r>
              <a:rPr lang="fr-CA" sz="1000" baseline="0" dirty="0" smtClean="0"/>
              <a:t> </a:t>
            </a:r>
            <a:r>
              <a:rPr lang="fr-CA" sz="1000" dirty="0" smtClean="0"/>
              <a:t>avec les intervenants clés à l’interne avant de passer à la phase 2. De plus, tout au cours de l’implantation de la démarche de développement durable (phase 2), il est suggéré de s’y référer sur une base régulière.</a:t>
            </a:r>
          </a:p>
          <a:p>
            <a:endParaRPr lang="fr-CA" sz="1000" dirty="0"/>
          </a:p>
          <a:p>
            <a:r>
              <a:rPr lang="fr-CA" sz="1000" dirty="0" smtClean="0"/>
              <a:t>Phase 2 : La Méthode BNQ 21000</a:t>
            </a:r>
          </a:p>
          <a:p>
            <a:r>
              <a:rPr lang="fr-CA" sz="1000" dirty="0"/>
              <a:t>La Méthode BNQ 21000 </a:t>
            </a:r>
            <a:r>
              <a:rPr lang="fr-CA" sz="1000" dirty="0" smtClean="0"/>
              <a:t>facilite </a:t>
            </a:r>
            <a:r>
              <a:rPr lang="fr-CA" sz="1000" dirty="0"/>
              <a:t>et </a:t>
            </a:r>
            <a:r>
              <a:rPr lang="fr-CA" sz="1000" dirty="0" smtClean="0"/>
              <a:t>accélère </a:t>
            </a:r>
            <a:r>
              <a:rPr lang="fr-CA" sz="1000" dirty="0"/>
              <a:t>l’application de la </a:t>
            </a:r>
            <a:r>
              <a:rPr lang="fr-CA" sz="1000" dirty="0" smtClean="0"/>
              <a:t>norme </a:t>
            </a:r>
            <a:r>
              <a:rPr lang="fr-CA" sz="1000" dirty="0"/>
              <a:t>BNQ 21000. </a:t>
            </a:r>
            <a:r>
              <a:rPr lang="fr-CA" sz="1000" dirty="0" smtClean="0"/>
              <a:t>La </a:t>
            </a:r>
            <a:r>
              <a:rPr lang="fr-CA" sz="1000" dirty="0"/>
              <a:t>Méthode BNQ 21000 est </a:t>
            </a:r>
            <a:r>
              <a:rPr lang="fr-CA" sz="1000" dirty="0" smtClean="0"/>
              <a:t>constituée </a:t>
            </a:r>
            <a:r>
              <a:rPr lang="fr-CA" sz="1000" dirty="0"/>
              <a:t>de trois </a:t>
            </a:r>
            <a:r>
              <a:rPr lang="fr-CA" sz="1000" dirty="0" smtClean="0"/>
              <a:t>grands </a:t>
            </a:r>
            <a:r>
              <a:rPr lang="fr-CA" sz="1000" dirty="0"/>
              <a:t>volets :</a:t>
            </a:r>
          </a:p>
          <a:p>
            <a:pPr lvl="0"/>
            <a:r>
              <a:rPr lang="fr-CA" sz="1000" dirty="0" smtClean="0"/>
              <a:t>1) Une </a:t>
            </a:r>
            <a:r>
              <a:rPr lang="fr-CA" sz="1000" dirty="0"/>
              <a:t>démarche structurée et ordonnée (7 étapes à suivre</a:t>
            </a:r>
            <a:r>
              <a:rPr lang="fr-CA" sz="1000" dirty="0" smtClean="0"/>
              <a:t>);</a:t>
            </a:r>
            <a:endParaRPr lang="fr-CA" sz="1000" dirty="0"/>
          </a:p>
          <a:p>
            <a:pPr lvl="0"/>
            <a:r>
              <a:rPr lang="fr-CA" sz="1000" dirty="0" smtClean="0"/>
              <a:t>2) Des </a:t>
            </a:r>
            <a:r>
              <a:rPr lang="fr-CA" sz="1000" dirty="0"/>
              <a:t>outils de gestion </a:t>
            </a:r>
            <a:r>
              <a:rPr lang="fr-CA" sz="1000" dirty="0" smtClean="0"/>
              <a:t>stratégique;</a:t>
            </a:r>
            <a:endParaRPr lang="fr-CA" sz="1000" dirty="0"/>
          </a:p>
          <a:p>
            <a:pPr lvl="0"/>
            <a:r>
              <a:rPr lang="fr-CA" sz="1000" dirty="0" smtClean="0"/>
              <a:t>3) Un </a:t>
            </a:r>
            <a:r>
              <a:rPr lang="fr-CA" sz="1000" dirty="0"/>
              <a:t>modèle </a:t>
            </a:r>
            <a:r>
              <a:rPr lang="fr-CA" sz="1000" dirty="0" smtClean="0"/>
              <a:t>d’accompagnement.</a:t>
            </a:r>
            <a:endParaRPr lang="fr-CA" sz="1000" dirty="0"/>
          </a:p>
          <a:p>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13</a:t>
            </a:fld>
            <a:endParaRPr lang="fr-CA" dirty="0"/>
          </a:p>
        </p:txBody>
      </p:sp>
    </p:spTree>
    <p:extLst>
      <p:ext uri="{BB962C8B-B14F-4D97-AF65-F5344CB8AC3E}">
        <p14:creationId xmlns:p14="http://schemas.microsoft.com/office/powerpoint/2010/main" val="12599902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228600" y="4387135"/>
            <a:ext cx="6477000" cy="4726701"/>
          </a:xfrm>
        </p:spPr>
        <p:txBody>
          <a:bodyPr>
            <a:normAutofit fontScale="92500"/>
          </a:bodyPr>
          <a:lstStyle/>
          <a:p>
            <a:r>
              <a:rPr lang="fr-CA" sz="1000" dirty="0" smtClean="0"/>
              <a:t>La </a:t>
            </a:r>
            <a:r>
              <a:rPr lang="fr-CA" sz="1000" dirty="0"/>
              <a:t>Loi </a:t>
            </a:r>
            <a:r>
              <a:rPr lang="fr-CA" sz="1000" dirty="0" smtClean="0"/>
              <a:t>sur le développement durable du Québec a </a:t>
            </a:r>
            <a:r>
              <a:rPr lang="fr-CA" sz="1000" dirty="0"/>
              <a:t>été adoptée en </a:t>
            </a:r>
            <a:r>
              <a:rPr lang="fr-CA" sz="1000" dirty="0" smtClean="0"/>
              <a:t>avril 2006</a:t>
            </a:r>
            <a:r>
              <a:rPr lang="fr-CA" sz="1000" dirty="0"/>
              <a:t>. Elle établit </a:t>
            </a:r>
            <a:r>
              <a:rPr lang="fr-CA" sz="1000" dirty="0" smtClean="0"/>
              <a:t>16 principes </a:t>
            </a:r>
            <a:r>
              <a:rPr lang="fr-CA" sz="1000" dirty="0"/>
              <a:t>de développement durable qui s’inspirent de </a:t>
            </a:r>
            <a:r>
              <a:rPr lang="fr-CA" sz="1000" dirty="0" smtClean="0"/>
              <a:t>la déclaration de Rio et </a:t>
            </a:r>
            <a:r>
              <a:rPr lang="fr-CA" sz="1000" dirty="0"/>
              <a:t>engage le gouvernement à adopter une stratégie </a:t>
            </a:r>
            <a:r>
              <a:rPr lang="fr-CA" sz="1000" dirty="0" smtClean="0"/>
              <a:t>commune : </a:t>
            </a:r>
            <a:r>
              <a:rPr lang="fr-CA" sz="1000" dirty="0"/>
              <a:t>la </a:t>
            </a:r>
            <a:r>
              <a:rPr lang="fr-CA" sz="1000" dirty="0" smtClean="0"/>
              <a:t>Stratégie gouvernementale de développement durable. Cette </a:t>
            </a:r>
            <a:r>
              <a:rPr lang="fr-CA" sz="1000" dirty="0"/>
              <a:t>stratégie instaure des mécanismes d’évaluation et de reddition de comptes afin de mesurer les progrès accomplis par chaque ministère et organisme. La base première </a:t>
            </a:r>
            <a:r>
              <a:rPr lang="fr-CA" sz="1000" dirty="0" smtClean="0"/>
              <a:t>des 16 principes de développement durable </a:t>
            </a:r>
            <a:r>
              <a:rPr lang="fr-CA" sz="1000" dirty="0"/>
              <a:t>formant le cœur de cette loi se fonde sur l’ensemble </a:t>
            </a:r>
            <a:r>
              <a:rPr lang="fr-CA" sz="1000" dirty="0" smtClean="0"/>
              <a:t>des 27 principes issus du consensus international du Sommet de la Terre de Rio de Janeiro (1992). </a:t>
            </a:r>
            <a:r>
              <a:rPr lang="fr-CA" sz="1000" dirty="0" smtClean="0">
                <a:hlinkClick r:id="rId3"/>
              </a:rPr>
              <a:t> </a:t>
            </a:r>
            <a:endParaRPr lang="fr-CA" sz="1000" dirty="0" smtClean="0"/>
          </a:p>
          <a:p>
            <a:r>
              <a:rPr lang="fr-CA" sz="1000" dirty="0">
                <a:hlinkClick r:id="rId4"/>
              </a:rPr>
              <a:t>http://</a:t>
            </a:r>
            <a:r>
              <a:rPr lang="fr-CA" sz="1000" dirty="0" smtClean="0">
                <a:hlinkClick r:id="rId4"/>
              </a:rPr>
              <a:t>www.mddep.gouv.qc.ca/developpement/loi.htm</a:t>
            </a:r>
            <a:endParaRPr lang="fr-CA" sz="1000" dirty="0" smtClean="0"/>
          </a:p>
          <a:p>
            <a:r>
              <a:rPr lang="fr-CA" sz="1000" dirty="0">
                <a:hlinkClick r:id="rId5"/>
              </a:rPr>
              <a:t>http://www.mddep.gouv.qc.ca/developpement/strategie_gouvernementale/index.htm</a:t>
            </a:r>
            <a:endParaRPr lang="fr-CA" sz="1000" dirty="0"/>
          </a:p>
          <a:p>
            <a:r>
              <a:rPr lang="fr-CA" sz="1000" dirty="0" smtClean="0">
                <a:hlinkClick r:id="rId6"/>
              </a:rPr>
              <a:t>http</a:t>
            </a:r>
            <a:r>
              <a:rPr lang="fr-CA" sz="1000" dirty="0">
                <a:hlinkClick r:id="rId6"/>
              </a:rPr>
              <a:t>://</a:t>
            </a:r>
            <a:r>
              <a:rPr lang="fr-CA" sz="1000" dirty="0" smtClean="0">
                <a:hlinkClick r:id="rId6"/>
              </a:rPr>
              <a:t>www.un.org/french/events/rio92/rio-fp.htm</a:t>
            </a:r>
            <a:endParaRPr lang="fr-CA" sz="1000" dirty="0" smtClean="0"/>
          </a:p>
          <a:p>
            <a:endParaRPr lang="fr-CA" sz="1000" dirty="0"/>
          </a:p>
          <a:p>
            <a:r>
              <a:rPr lang="fr-CA" sz="1000" dirty="0" smtClean="0"/>
              <a:t>L’approche nationale BNQ 21000, d’abord basée sur le </a:t>
            </a:r>
            <a:r>
              <a:rPr lang="fr-CA" sz="1000" i="0" dirty="0" smtClean="0"/>
              <a:t>SD 21000</a:t>
            </a:r>
            <a:r>
              <a:rPr lang="fr-CA" sz="1000" dirty="0" smtClean="0"/>
              <a:t> de l'Association française de normalisation, a </a:t>
            </a:r>
            <a:r>
              <a:rPr lang="fr-CA" sz="1000" dirty="0"/>
              <a:t>été </a:t>
            </a:r>
            <a:r>
              <a:rPr lang="fr-CA" sz="1000" dirty="0" smtClean="0"/>
              <a:t>élaborée </a:t>
            </a:r>
            <a:r>
              <a:rPr lang="fr-CA" sz="1000" dirty="0"/>
              <a:t>en cohérence avec les documents appliqués et reconnus dans plusieurs </a:t>
            </a:r>
            <a:r>
              <a:rPr lang="fr-CA" sz="1000" dirty="0" smtClean="0"/>
              <a:t>pays,</a:t>
            </a:r>
            <a:r>
              <a:rPr lang="fr-CA" sz="1000" baseline="0" dirty="0" smtClean="0"/>
              <a:t> comme</a:t>
            </a:r>
            <a:r>
              <a:rPr lang="fr-CA" sz="1000" dirty="0" smtClean="0"/>
              <a:t> </a:t>
            </a:r>
            <a:r>
              <a:rPr lang="fr-CA" sz="1000" i="0" dirty="0" smtClean="0"/>
              <a:t>l’ISO </a:t>
            </a:r>
            <a:r>
              <a:rPr lang="fr-CA" sz="1000" i="0" dirty="0"/>
              <a:t>26000 </a:t>
            </a:r>
            <a:r>
              <a:rPr lang="fr-CA" sz="1000" i="1" dirty="0"/>
              <a:t>– Lignes directrices relatives à la responsabilité </a:t>
            </a:r>
            <a:r>
              <a:rPr lang="fr-CA" sz="1000" i="1" dirty="0" smtClean="0"/>
              <a:t>sociétale, </a:t>
            </a:r>
            <a:r>
              <a:rPr lang="fr-CA" sz="1000" i="0" dirty="0" smtClean="0"/>
              <a:t>publié par l’Organisation internationale de normalisation (ISO) en 2010</a:t>
            </a:r>
            <a:r>
              <a:rPr lang="fr-CA" sz="1000" dirty="0" smtClean="0"/>
              <a:t>, </a:t>
            </a:r>
            <a:r>
              <a:rPr lang="fr-CA" sz="1000" dirty="0"/>
              <a:t>les lignes directrices pour la rédaction de </a:t>
            </a:r>
            <a:r>
              <a:rPr lang="fr-CA" sz="1000" dirty="0" smtClean="0"/>
              <a:t>rapports </a:t>
            </a:r>
            <a:r>
              <a:rPr lang="fr-CA" sz="1000" dirty="0"/>
              <a:t>de développement durable de la </a:t>
            </a:r>
            <a:r>
              <a:rPr lang="fr-CA" sz="1000" i="0" dirty="0"/>
              <a:t>Global </a:t>
            </a:r>
            <a:r>
              <a:rPr lang="fr-CA" sz="1000" i="0" dirty="0" err="1"/>
              <a:t>Reporting</a:t>
            </a:r>
            <a:r>
              <a:rPr lang="fr-CA" sz="1000" i="0" dirty="0"/>
              <a:t> Initiative (GRI)</a:t>
            </a:r>
            <a:r>
              <a:rPr lang="fr-CA" sz="1000" dirty="0"/>
              <a:t> et les principes du </a:t>
            </a:r>
            <a:r>
              <a:rPr lang="fr-CA" sz="1000" i="0" dirty="0"/>
              <a:t>Pacte mondial des Nations </a:t>
            </a:r>
            <a:r>
              <a:rPr lang="fr-CA" sz="1000" i="0" dirty="0" smtClean="0"/>
              <a:t>unies</a:t>
            </a:r>
            <a:r>
              <a:rPr lang="fr-CA" sz="1000" i="1" dirty="0"/>
              <a:t>.</a:t>
            </a:r>
            <a:r>
              <a:rPr lang="fr-CA" sz="1000" dirty="0"/>
              <a:t> </a:t>
            </a:r>
            <a:endParaRPr lang="fr-CA" sz="1000" dirty="0" smtClean="0"/>
          </a:p>
          <a:p>
            <a:r>
              <a:rPr lang="fr-CA" sz="1000" dirty="0">
                <a:hlinkClick r:id="rId7"/>
              </a:rPr>
              <a:t>http://</a:t>
            </a:r>
            <a:r>
              <a:rPr lang="fr-CA" sz="1000" dirty="0" smtClean="0">
                <a:hlinkClick r:id="rId7"/>
              </a:rPr>
              <a:t>groupe.afnor.org/guide-bonnes-pratiques-languedoc-roussillon/html/guide.html</a:t>
            </a:r>
            <a:endParaRPr lang="fr-CA" sz="10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fr-CA" sz="1000" dirty="0" smtClean="0">
                <a:hlinkClick r:id="rId8"/>
              </a:rPr>
              <a:t>http://www.iso.org/iso/fr/home/standards/iso26000.htm</a:t>
            </a:r>
            <a:endParaRPr lang="fr-CA" sz="1000" dirty="0" smtClean="0"/>
          </a:p>
          <a:p>
            <a:r>
              <a:rPr lang="fr-CA" sz="1000" dirty="0" smtClean="0">
                <a:hlinkClick r:id="rId9"/>
              </a:rPr>
              <a:t>https</a:t>
            </a:r>
            <a:r>
              <a:rPr lang="fr-CA" sz="1000" dirty="0">
                <a:hlinkClick r:id="rId9"/>
              </a:rPr>
              <a:t>://</a:t>
            </a:r>
            <a:r>
              <a:rPr lang="fr-CA" sz="1000" dirty="0" smtClean="0">
                <a:hlinkClick r:id="rId9"/>
              </a:rPr>
              <a:t>www.globalreporting.org/Pages/default.aspx</a:t>
            </a:r>
            <a:endParaRPr lang="fr-CA" sz="1000" dirty="0" smtClean="0"/>
          </a:p>
          <a:p>
            <a:r>
              <a:rPr lang="fr-CA" sz="1000" dirty="0">
                <a:hlinkClick r:id="rId10"/>
              </a:rPr>
              <a:t>http://</a:t>
            </a:r>
            <a:r>
              <a:rPr lang="fr-CA" sz="1000" dirty="0" smtClean="0">
                <a:hlinkClick r:id="rId10"/>
              </a:rPr>
              <a:t>www.unglobalcompact.org/languages/french/index.html</a:t>
            </a:r>
            <a:endParaRPr lang="fr-CA" sz="1000" dirty="0" smtClean="0"/>
          </a:p>
          <a:p>
            <a:endParaRPr lang="fr-CA" sz="1000" dirty="0"/>
          </a:p>
          <a:p>
            <a:r>
              <a:rPr lang="fr-CA" sz="1000" dirty="0" smtClean="0"/>
              <a:t>Le gouvernement provincial s’est inspiré des </a:t>
            </a:r>
            <a:r>
              <a:rPr lang="fr-CA" sz="1000" dirty="0"/>
              <a:t>conventions internationales, où les concepts discutés, </a:t>
            </a:r>
            <a:r>
              <a:rPr lang="fr-CA" sz="1000" dirty="0" smtClean="0"/>
              <a:t>comme </a:t>
            </a:r>
            <a:r>
              <a:rPr lang="fr-CA" sz="1000" dirty="0"/>
              <a:t>celui du développement durable, sont complexes. Le discours </a:t>
            </a:r>
            <a:r>
              <a:rPr lang="fr-CA" sz="1000" dirty="0" smtClean="0"/>
              <a:t>nécessaire pour </a:t>
            </a:r>
            <a:r>
              <a:rPr lang="fr-CA" sz="1000" dirty="0"/>
              <a:t>intégrer un tel concept doit se situer à un niveau élevé, soit celui d’une nation. Un tel discours se traduit par des lois, des principes, des normes et des codes. </a:t>
            </a:r>
            <a:r>
              <a:rPr lang="fr-CA" sz="1000" dirty="0" smtClean="0"/>
              <a:t>Toutefois, les </a:t>
            </a:r>
            <a:r>
              <a:rPr lang="fr-CA" sz="1000" dirty="0"/>
              <a:t>entreprises évoluent dans une réalité où les enjeux et la culture se situent à </a:t>
            </a:r>
            <a:r>
              <a:rPr lang="fr-CA" sz="1000" dirty="0" smtClean="0"/>
              <a:t>une échelle plus locale.</a:t>
            </a:r>
          </a:p>
          <a:p>
            <a:endParaRPr lang="fr-CA" sz="1000" dirty="0"/>
          </a:p>
          <a:p>
            <a:r>
              <a:rPr lang="fr-CA" sz="1000" dirty="0" smtClean="0"/>
              <a:t>La </a:t>
            </a:r>
            <a:r>
              <a:rPr lang="fr-CA" sz="1000" dirty="0"/>
              <a:t>réflexion fondatrice </a:t>
            </a:r>
            <a:r>
              <a:rPr lang="fr-CA" sz="1000" dirty="0" smtClean="0"/>
              <a:t>de l’approche nationale BNQ 21000</a:t>
            </a:r>
            <a:r>
              <a:rPr lang="fr-CA" sz="1000" dirty="0"/>
              <a:t> vise à trouver un discours et des outils permettant de faciliter le déploiement stratégique du développement durable dans les entreprises </a:t>
            </a:r>
            <a:r>
              <a:rPr lang="fr-CA" sz="1000" dirty="0" smtClean="0"/>
              <a:t>québécoises </a:t>
            </a:r>
            <a:r>
              <a:rPr lang="fr-CA" sz="1000" dirty="0"/>
              <a:t>selon des enjeux provenant d'un langage parlant aux entreprises. </a:t>
            </a:r>
            <a:r>
              <a:rPr lang="fr-CA" sz="1000" dirty="0" smtClean="0"/>
              <a:t>Ainsi, </a:t>
            </a:r>
            <a:r>
              <a:rPr lang="fr-CA" sz="1000" dirty="0"/>
              <a:t>il sera plus facile et </a:t>
            </a:r>
            <a:r>
              <a:rPr lang="fr-CA" sz="1000" dirty="0" smtClean="0"/>
              <a:t>plus</a:t>
            </a:r>
            <a:r>
              <a:rPr lang="fr-CA" sz="1000" baseline="0" dirty="0" smtClean="0"/>
              <a:t> </a:t>
            </a:r>
            <a:r>
              <a:rPr lang="fr-CA" sz="1000" dirty="0" smtClean="0"/>
              <a:t>déterminant </a:t>
            </a:r>
            <a:r>
              <a:rPr lang="fr-CA" sz="1000" dirty="0"/>
              <a:t>de faire progresser ces organisations de manière concrète dans le </a:t>
            </a:r>
            <a:r>
              <a:rPr lang="fr-CA" sz="1000" dirty="0" smtClean="0"/>
              <a:t>sens de la Loi </a:t>
            </a:r>
            <a:r>
              <a:rPr lang="fr-CA" sz="1000" dirty="0"/>
              <a:t>et avec </a:t>
            </a:r>
            <a:r>
              <a:rPr lang="fr-CA" sz="1000" dirty="0" smtClean="0"/>
              <a:t>ses fondements. Le Guide BNQ </a:t>
            </a:r>
            <a:r>
              <a:rPr lang="fr-CA" sz="1000" dirty="0"/>
              <a:t>21000 </a:t>
            </a:r>
            <a:r>
              <a:rPr lang="fr-CA" sz="1000" dirty="0" smtClean="0"/>
              <a:t>traduit </a:t>
            </a:r>
            <a:r>
              <a:rPr lang="fr-CA" sz="1000" dirty="0"/>
              <a:t>le discours de la Loi </a:t>
            </a:r>
            <a:r>
              <a:rPr lang="fr-CA" sz="1000" dirty="0" smtClean="0"/>
              <a:t>par</a:t>
            </a:r>
            <a:r>
              <a:rPr lang="fr-CA" sz="1000" baseline="0" dirty="0" smtClean="0"/>
              <a:t> rapport aux</a:t>
            </a:r>
            <a:r>
              <a:rPr lang="fr-CA" sz="1000" dirty="0" smtClean="0"/>
              <a:t> </a:t>
            </a:r>
            <a:r>
              <a:rPr lang="fr-CA" sz="1000" dirty="0"/>
              <a:t>entreprises et, en </a:t>
            </a:r>
            <a:r>
              <a:rPr lang="fr-CA" sz="1000" dirty="0" smtClean="0"/>
              <a:t>offrant la Méthode BNQ 21000, le gouvernement propose</a:t>
            </a:r>
            <a:r>
              <a:rPr lang="fr-CA" sz="1000" dirty="0"/>
              <a:t> une méthodologie élaborée pour permettre aux organisations </a:t>
            </a:r>
            <a:r>
              <a:rPr lang="fr-CA" sz="1000" dirty="0" smtClean="0"/>
              <a:t>d‘intégrer </a:t>
            </a:r>
            <a:r>
              <a:rPr lang="fr-CA" sz="1000" dirty="0"/>
              <a:t>les 16 </a:t>
            </a:r>
            <a:r>
              <a:rPr lang="fr-CA" sz="1000" dirty="0" smtClean="0"/>
              <a:t>principes de la Loi sur le développement durable du Québec. </a:t>
            </a:r>
            <a:endParaRPr lang="fr-CA" sz="1000" dirty="0"/>
          </a:p>
          <a:p>
            <a:endParaRPr lang="fr-CA" sz="1000"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14</a:t>
            </a:fld>
            <a:endParaRPr lang="fr-CA" dirty="0"/>
          </a:p>
        </p:txBody>
      </p:sp>
    </p:spTree>
    <p:extLst>
      <p:ext uri="{BB962C8B-B14F-4D97-AF65-F5344CB8AC3E}">
        <p14:creationId xmlns:p14="http://schemas.microsoft.com/office/powerpoint/2010/main" val="10019368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fontScale="85000" lnSpcReduction="20000"/>
          </a:bodyPr>
          <a:lstStyle/>
          <a:p>
            <a:r>
              <a:rPr lang="fr-CA" dirty="0"/>
              <a:t>La norme BNQ 21000 est en cohérence avec la norme internationale ISO 26000 </a:t>
            </a:r>
            <a:r>
              <a:rPr lang="fr-CA" sz="1800" dirty="0"/>
              <a:t>– </a:t>
            </a:r>
            <a:r>
              <a:rPr lang="fr-CA" i="1" dirty="0"/>
              <a:t>Lignes directrices relatives à la responsabilité sociétale</a:t>
            </a:r>
            <a:r>
              <a:rPr lang="fr-CA" dirty="0"/>
              <a:t>. Cette norme internationale apporte aux organisations de tous les types, du secteur privé ou du secteur public, des lignes directrices harmonisées, pertinentes et fondées sur le consensus international d’experts représentant les principaux groupes de parties prenantes. Elle encourage ainsi l’application des meilleures pratiques de responsabilité sociétale dans le monde avec ses 450 experts participants et ses 210 observateurs de 99 pays membres de l’ISO (Organisation internationale de normalisation) et de 45 organisations internationales.</a:t>
            </a:r>
          </a:p>
          <a:p>
            <a:r>
              <a:rPr lang="fr-CA" dirty="0">
                <a:hlinkClick r:id="rId3"/>
              </a:rPr>
              <a:t>http://www.iso.org/iso/home.html</a:t>
            </a:r>
            <a:endParaRPr lang="fr-CA" dirty="0"/>
          </a:p>
          <a:p>
            <a:endParaRPr lang="fr-CA" dirty="0"/>
          </a:p>
          <a:p>
            <a:r>
              <a:rPr lang="fr-CA" dirty="0"/>
              <a:t>La norme BNQ 21000 suit les lignes directrices de l’ISO 26000. Toutefois, le format, le langage et l’approche ont été adaptés pour répondre plus précisément aux besoins des organisations du Québec afin d’interpeler particulièrement les petites et les moyennes entreprises. </a:t>
            </a:r>
          </a:p>
          <a:p>
            <a:endParaRPr lang="fr-CA" dirty="0"/>
          </a:p>
          <a:p>
            <a:r>
              <a:rPr lang="fr-CA" dirty="0"/>
              <a:t>Contrairement à l’ISO 9000 ou 14000, mais comme l’ISO 26000, le BNQ 21000 est composé de recommandations. Ce n’est donc pas une norme qui vise la certification. Elle se veut un outil d’aide à la réflexion pour favoriser l’implantation d’une culture de développement durable au sein des organisations.   </a:t>
            </a:r>
          </a:p>
          <a:p>
            <a:endParaRPr lang="fr-CA" dirty="0"/>
          </a:p>
          <a:p>
            <a:r>
              <a:rPr lang="fr-CA" dirty="0"/>
              <a:t>La lecture de la norme BNQ 21000 redéfinit le processus de décision de l’organisation dans une perspective de développement durable.  C’est pourquoi la norme BNQ 21000 agit en amont des décisions et touche le cœur du processus décisionnel, et ce, à tous les niveaux de l’organisation. </a:t>
            </a:r>
          </a:p>
          <a:p>
            <a:endParaRPr lang="fr-CA" sz="1600" dirty="0"/>
          </a:p>
          <a:p>
            <a:r>
              <a:rPr lang="fr-CA" sz="1600" dirty="0"/>
              <a:t> </a:t>
            </a:r>
          </a:p>
          <a:p>
            <a:r>
              <a:rPr lang="fr-CA" dirty="0"/>
              <a:t> </a:t>
            </a:r>
          </a:p>
          <a:p>
            <a:r>
              <a:rPr lang="fr-CA" dirty="0"/>
              <a:t> </a:t>
            </a:r>
          </a:p>
          <a:p>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15</a:t>
            </a:fld>
            <a:endParaRPr lang="fr-CA"/>
          </a:p>
        </p:txBody>
      </p:sp>
    </p:spTree>
    <p:extLst>
      <p:ext uri="{BB962C8B-B14F-4D97-AF65-F5344CB8AC3E}">
        <p14:creationId xmlns:p14="http://schemas.microsoft.com/office/powerpoint/2010/main" val="1508941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4313237"/>
            <a:ext cx="5608320" cy="4572000"/>
          </a:xfrm>
        </p:spPr>
        <p:txBody>
          <a:bodyPr>
            <a:normAutofit/>
          </a:bodyPr>
          <a:lstStyle/>
          <a:p>
            <a:endParaRPr lang="fr-CA" dirty="0" smtClean="0"/>
          </a:p>
          <a:p>
            <a:r>
              <a:rPr lang="fr-CA" sz="1000" dirty="0" smtClean="0"/>
              <a:t>La norme BNQ 9700-021, dite le « Guide BNQ 21000 », a </a:t>
            </a:r>
            <a:r>
              <a:rPr lang="fr-CA" sz="1000" dirty="0"/>
              <a:t>pour but d'encourager et de faciliter la prise en compte et l’application des principes de la Loi sur le développement durable </a:t>
            </a:r>
            <a:r>
              <a:rPr lang="fr-CA" sz="1000" dirty="0" smtClean="0"/>
              <a:t>dans </a:t>
            </a:r>
            <a:r>
              <a:rPr lang="fr-CA" sz="1000" dirty="0"/>
              <a:t>tous les types </a:t>
            </a:r>
            <a:r>
              <a:rPr lang="fr-CA" sz="1000" dirty="0" smtClean="0"/>
              <a:t>d’organisation et principalement </a:t>
            </a:r>
            <a:r>
              <a:rPr lang="fr-CA" sz="1000" dirty="0"/>
              <a:t>dans les </a:t>
            </a:r>
            <a:r>
              <a:rPr lang="fr-CA" sz="1000" dirty="0" smtClean="0"/>
              <a:t>entreprises. </a:t>
            </a:r>
          </a:p>
          <a:p>
            <a:endParaRPr lang="fr-CA" sz="1000" dirty="0"/>
          </a:p>
          <a:p>
            <a:r>
              <a:rPr lang="fr-CA" sz="1000" dirty="0" smtClean="0"/>
              <a:t>Le </a:t>
            </a:r>
            <a:r>
              <a:rPr lang="fr-CA" sz="1000" dirty="0"/>
              <a:t>Bureau de normalisation du </a:t>
            </a:r>
            <a:r>
              <a:rPr lang="fr-CA" sz="1000" dirty="0" smtClean="0"/>
              <a:t>Québec (BNQ) a </a:t>
            </a:r>
            <a:r>
              <a:rPr lang="fr-CA" sz="1000" dirty="0"/>
              <a:t>su encadrer le développement </a:t>
            </a:r>
            <a:r>
              <a:rPr lang="fr-CA" sz="1000" dirty="0" smtClean="0"/>
              <a:t>du</a:t>
            </a:r>
            <a:r>
              <a:rPr lang="fr-CA" sz="1000" baseline="0" dirty="0" smtClean="0"/>
              <a:t> Guide BNQ </a:t>
            </a:r>
            <a:r>
              <a:rPr lang="fr-CA" sz="1000" dirty="0" smtClean="0"/>
              <a:t>21000 </a:t>
            </a:r>
            <a:r>
              <a:rPr lang="fr-CA" sz="1000" dirty="0"/>
              <a:t>tout au long d'un processus </a:t>
            </a:r>
            <a:r>
              <a:rPr lang="fr-CA" sz="1000" dirty="0" smtClean="0"/>
              <a:t>rigoureux de normalisation. Sous </a:t>
            </a:r>
            <a:r>
              <a:rPr lang="fr-CA" sz="1000" dirty="0"/>
              <a:t>l'égide du BNQ, </a:t>
            </a:r>
            <a:r>
              <a:rPr lang="fr-CA" sz="1000" dirty="0" smtClean="0"/>
              <a:t>un comité composé </a:t>
            </a:r>
            <a:r>
              <a:rPr lang="fr-CA" sz="1000" dirty="0"/>
              <a:t>de </a:t>
            </a:r>
            <a:r>
              <a:rPr lang="fr-CA" sz="1000" dirty="0" smtClean="0"/>
              <a:t>21 collaborateurs-experts</a:t>
            </a:r>
            <a:r>
              <a:rPr lang="fr-CA" sz="1000" dirty="0"/>
              <a:t> a </a:t>
            </a:r>
            <a:r>
              <a:rPr lang="fr-CA" sz="1000" dirty="0" smtClean="0"/>
              <a:t>su</a:t>
            </a:r>
            <a:r>
              <a:rPr lang="fr-CA" sz="1000" dirty="0"/>
              <a:t> réaliser une série de travaux visant l'élaboration de la norme, </a:t>
            </a:r>
            <a:r>
              <a:rPr lang="fr-CA" sz="1000" dirty="0" smtClean="0"/>
              <a:t>et ce, du</a:t>
            </a:r>
            <a:r>
              <a:rPr lang="fr-CA" sz="1000" baseline="0" dirty="0" smtClean="0"/>
              <a:t> mois de</a:t>
            </a:r>
            <a:r>
              <a:rPr lang="fr-CA" sz="1000" dirty="0" smtClean="0"/>
              <a:t> mai 2007</a:t>
            </a:r>
            <a:r>
              <a:rPr lang="fr-CA" sz="1000" dirty="0"/>
              <a:t> </a:t>
            </a:r>
            <a:r>
              <a:rPr lang="fr-CA" sz="1000" dirty="0" smtClean="0"/>
              <a:t>au</a:t>
            </a:r>
            <a:r>
              <a:rPr lang="fr-CA" sz="1000" baseline="0" dirty="0" smtClean="0"/>
              <a:t> mois de</a:t>
            </a:r>
            <a:r>
              <a:rPr lang="fr-CA" sz="1000" dirty="0" smtClean="0"/>
              <a:t> novembre 2010</a:t>
            </a:r>
            <a:r>
              <a:rPr lang="fr-CA" sz="1000" dirty="0"/>
              <a:t>.  </a:t>
            </a:r>
          </a:p>
          <a:p>
            <a:r>
              <a:rPr lang="fr-CA" sz="1000" dirty="0"/>
              <a:t>Le processus a </a:t>
            </a:r>
            <a:r>
              <a:rPr lang="fr-CA" sz="1000" dirty="0" smtClean="0"/>
              <a:t>été</a:t>
            </a:r>
            <a:r>
              <a:rPr lang="fr-CA" sz="1000" dirty="0"/>
              <a:t> réalisé en toute transparence et collégialité, </a:t>
            </a:r>
            <a:r>
              <a:rPr lang="fr-CA" sz="1000" dirty="0" smtClean="0"/>
              <a:t>tout </a:t>
            </a:r>
            <a:r>
              <a:rPr lang="fr-CA" sz="1000" dirty="0"/>
              <a:t>en respectant les règles </a:t>
            </a:r>
            <a:r>
              <a:rPr lang="fr-CA" sz="1000" dirty="0" smtClean="0"/>
              <a:t>de l’ISO sur </a:t>
            </a:r>
            <a:r>
              <a:rPr lang="fr-CA" sz="1000" dirty="0"/>
              <a:t>la normalisation consensuelle</a:t>
            </a:r>
            <a:r>
              <a:rPr lang="fr-CA" sz="1000" dirty="0" smtClean="0"/>
              <a:t>.</a:t>
            </a:r>
          </a:p>
          <a:p>
            <a:r>
              <a:rPr lang="fr-CA" sz="1000" dirty="0">
                <a:hlinkClick r:id="rId3"/>
              </a:rPr>
              <a:t>http://</a:t>
            </a:r>
            <a:r>
              <a:rPr lang="fr-CA" sz="1000" dirty="0" smtClean="0">
                <a:hlinkClick r:id="rId3"/>
              </a:rPr>
              <a:t>www.iso.org/iso/home.html</a:t>
            </a:r>
            <a:endParaRPr lang="fr-CA" sz="1000" dirty="0" smtClean="0"/>
          </a:p>
          <a:p>
            <a:endParaRPr lang="fr-CA" sz="1000" dirty="0"/>
          </a:p>
          <a:p>
            <a:r>
              <a:rPr lang="fr-CA" sz="1000" b="1" dirty="0" smtClean="0"/>
              <a:t>Essentiellement, le Guide BNQ </a:t>
            </a:r>
            <a:r>
              <a:rPr lang="fr-CA" sz="1000" b="1" dirty="0"/>
              <a:t>21000 :</a:t>
            </a:r>
            <a:endParaRPr lang="fr-CA" sz="1000" dirty="0"/>
          </a:p>
          <a:p>
            <a:pPr marL="171450" indent="-171450">
              <a:buFont typeface="Arial" pitchFamily="34" charset="0"/>
              <a:buChar char="•"/>
            </a:pPr>
            <a:r>
              <a:rPr lang="fr-CA" sz="1000" dirty="0" smtClean="0"/>
              <a:t>aide </a:t>
            </a:r>
            <a:r>
              <a:rPr lang="fr-CA" sz="1000" dirty="0"/>
              <a:t>à la réflexion initiale pour la mise en place d’une culture de </a:t>
            </a:r>
            <a:r>
              <a:rPr lang="fr-CA" sz="1000" dirty="0" smtClean="0"/>
              <a:t>changement; </a:t>
            </a:r>
            <a:endParaRPr lang="fr-CA" sz="1000" dirty="0"/>
          </a:p>
          <a:p>
            <a:pPr marL="171450" indent="-171450">
              <a:buFont typeface="Arial" pitchFamily="34" charset="0"/>
              <a:buChar char="•"/>
            </a:pPr>
            <a:r>
              <a:rPr lang="fr-CA" sz="1000" dirty="0" smtClean="0"/>
              <a:t>encourage </a:t>
            </a:r>
            <a:r>
              <a:rPr lang="fr-CA" sz="1000" dirty="0"/>
              <a:t>et facilite les choix stratégiques selon des enjeux bien </a:t>
            </a:r>
            <a:r>
              <a:rPr lang="fr-CA" sz="1000" dirty="0" smtClean="0"/>
              <a:t>définis; </a:t>
            </a:r>
            <a:endParaRPr lang="fr-CA" sz="1000" dirty="0"/>
          </a:p>
          <a:p>
            <a:pPr marL="171450" indent="-171450">
              <a:buFont typeface="Arial" pitchFamily="34" charset="0"/>
              <a:buChar char="•"/>
            </a:pPr>
            <a:r>
              <a:rPr lang="fr-CA" sz="1000" dirty="0" smtClean="0"/>
              <a:t>fournit </a:t>
            </a:r>
            <a:r>
              <a:rPr lang="fr-CA" sz="1000" dirty="0"/>
              <a:t>des éléments opérationnels à intégrer </a:t>
            </a:r>
            <a:r>
              <a:rPr lang="fr-CA" sz="1000" dirty="0" smtClean="0"/>
              <a:t>dans </a:t>
            </a:r>
            <a:r>
              <a:rPr lang="fr-CA" sz="1000" dirty="0"/>
              <a:t>la gestion d’une </a:t>
            </a:r>
            <a:r>
              <a:rPr lang="fr-CA" sz="1000" dirty="0" smtClean="0"/>
              <a:t>organisation; </a:t>
            </a:r>
            <a:endParaRPr lang="fr-CA" sz="1000" dirty="0"/>
          </a:p>
          <a:p>
            <a:pPr marL="171450" indent="-171450">
              <a:buFont typeface="Arial" pitchFamily="34" charset="0"/>
              <a:buChar char="•"/>
            </a:pPr>
            <a:r>
              <a:rPr lang="fr-CA" sz="1000" dirty="0" smtClean="0"/>
              <a:t>favorise </a:t>
            </a:r>
            <a:r>
              <a:rPr lang="fr-CA" sz="1000" dirty="0"/>
              <a:t>le dialogue avec les parties </a:t>
            </a:r>
            <a:r>
              <a:rPr lang="fr-CA" sz="1000" dirty="0" smtClean="0"/>
              <a:t>prenantes; </a:t>
            </a:r>
            <a:endParaRPr lang="fr-CA" sz="1000" dirty="0"/>
          </a:p>
          <a:p>
            <a:pPr marL="171450" indent="-171450">
              <a:buFont typeface="Arial" pitchFamily="34" charset="0"/>
              <a:buChar char="•"/>
            </a:pPr>
            <a:r>
              <a:rPr lang="fr-CA" sz="1000" dirty="0" smtClean="0"/>
              <a:t>est</a:t>
            </a:r>
            <a:r>
              <a:rPr lang="fr-CA" sz="1000" baseline="0" dirty="0" smtClean="0"/>
              <a:t> </a:t>
            </a:r>
            <a:r>
              <a:rPr lang="fr-CA" sz="1000" dirty="0" smtClean="0"/>
              <a:t>cohérent</a:t>
            </a:r>
            <a:r>
              <a:rPr lang="fr-CA" sz="1000" baseline="0" dirty="0" smtClean="0"/>
              <a:t> </a:t>
            </a:r>
            <a:r>
              <a:rPr lang="fr-CA" sz="1000" dirty="0" smtClean="0"/>
              <a:t>avec l’ISO </a:t>
            </a:r>
            <a:r>
              <a:rPr lang="fr-CA" sz="1000" dirty="0"/>
              <a:t>26000 et d’autres </a:t>
            </a:r>
            <a:r>
              <a:rPr lang="fr-CA" sz="1000" dirty="0" smtClean="0"/>
              <a:t>référentiels internationaux; </a:t>
            </a:r>
            <a:endParaRPr lang="fr-CA" sz="1000" dirty="0"/>
          </a:p>
          <a:p>
            <a:pPr marL="171450" indent="-171450">
              <a:buFont typeface="Arial" pitchFamily="34" charset="0"/>
              <a:buChar char="•"/>
            </a:pPr>
            <a:r>
              <a:rPr lang="fr-CA" sz="1000" dirty="0" smtClean="0"/>
              <a:t>utilise </a:t>
            </a:r>
            <a:r>
              <a:rPr lang="fr-CA" sz="1000" dirty="0"/>
              <a:t>un langage commun dans un esprit de </a:t>
            </a:r>
            <a:r>
              <a:rPr lang="fr-CA" sz="1000" dirty="0" smtClean="0"/>
              <a:t>concertation. </a:t>
            </a:r>
            <a:endParaRPr lang="fr-CA" sz="1000" dirty="0"/>
          </a:p>
          <a:p>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16</a:t>
            </a:fld>
            <a:endParaRPr lang="fr-CA"/>
          </a:p>
        </p:txBody>
      </p:sp>
    </p:spTree>
    <p:extLst>
      <p:ext uri="{BB962C8B-B14F-4D97-AF65-F5344CB8AC3E}">
        <p14:creationId xmlns:p14="http://schemas.microsoft.com/office/powerpoint/2010/main" val="4026195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4387135"/>
            <a:ext cx="5608320" cy="4574301"/>
          </a:xfrm>
        </p:spPr>
        <p:txBody>
          <a:bodyPr>
            <a:normAutofit fontScale="92500" lnSpcReduction="10000"/>
          </a:bodyPr>
          <a:lstStyle/>
          <a:p>
            <a:r>
              <a:rPr lang="fr-FR" sz="1100" dirty="0"/>
              <a:t>L’implantation du développement durable doit se faire </a:t>
            </a:r>
            <a:r>
              <a:rPr lang="fr-FR" sz="1100" dirty="0" smtClean="0"/>
              <a:t>au rythme de l’organisation selon </a:t>
            </a:r>
            <a:r>
              <a:rPr lang="fr-FR" sz="1100" dirty="0"/>
              <a:t>une approche structurée et </a:t>
            </a:r>
            <a:r>
              <a:rPr lang="fr-FR" sz="1100" dirty="0" smtClean="0"/>
              <a:t>efficace. </a:t>
            </a:r>
            <a:r>
              <a:rPr lang="fr-FR" sz="1100" dirty="0"/>
              <a:t>En trame de fond, l’implantation doit se réaliser en tenant compte des intérêts des parties prenantes </a:t>
            </a:r>
            <a:r>
              <a:rPr lang="fr-FR" sz="1100" dirty="0" smtClean="0"/>
              <a:t>et en </a:t>
            </a:r>
            <a:r>
              <a:rPr lang="fr-FR" sz="1100" dirty="0"/>
              <a:t>adaptant le processus décisionnel afin d’intégrer les préoccupations </a:t>
            </a:r>
            <a:r>
              <a:rPr lang="fr-FR" sz="1100" dirty="0" smtClean="0"/>
              <a:t>extra financières </a:t>
            </a:r>
            <a:r>
              <a:rPr lang="fr-FR" sz="1100" dirty="0"/>
              <a:t>de l’organisation, soit </a:t>
            </a:r>
            <a:r>
              <a:rPr lang="fr-FR" sz="1100" dirty="0" smtClean="0"/>
              <a:t>les préoccupations</a:t>
            </a:r>
            <a:r>
              <a:rPr lang="fr-FR" sz="1100" baseline="0" dirty="0" smtClean="0"/>
              <a:t> </a:t>
            </a:r>
            <a:r>
              <a:rPr lang="fr-FR" sz="1100" dirty="0" smtClean="0"/>
              <a:t>environnementales </a:t>
            </a:r>
            <a:r>
              <a:rPr lang="fr-FR" sz="1100" dirty="0"/>
              <a:t>et sociales</a:t>
            </a:r>
            <a:r>
              <a:rPr lang="fr-FR" sz="1100" dirty="0" smtClean="0"/>
              <a:t>.</a:t>
            </a:r>
          </a:p>
          <a:p>
            <a:endParaRPr lang="fr-CA" sz="1100" dirty="0"/>
          </a:p>
          <a:p>
            <a:pPr marL="0" marR="0" indent="0" algn="l" defTabSz="914400" rtl="0" eaLnBrk="0" fontAlgn="base" latinLnBrk="0" hangingPunct="0">
              <a:lnSpc>
                <a:spcPct val="100000"/>
              </a:lnSpc>
              <a:spcBef>
                <a:spcPct val="30000"/>
              </a:spcBef>
              <a:spcAft>
                <a:spcPct val="0"/>
              </a:spcAft>
              <a:buClrTx/>
              <a:buSzTx/>
              <a:buFontTx/>
              <a:buNone/>
              <a:tabLst/>
              <a:defRPr/>
            </a:pPr>
            <a:r>
              <a:rPr lang="fr-FR" sz="1100" dirty="0"/>
              <a:t>La </a:t>
            </a:r>
            <a:r>
              <a:rPr lang="fr-FR" sz="1100" dirty="0" smtClean="0"/>
              <a:t>Méthode BNQ </a:t>
            </a:r>
            <a:r>
              <a:rPr lang="fr-FR" sz="1100" dirty="0"/>
              <a:t>21000 </a:t>
            </a:r>
            <a:r>
              <a:rPr lang="fr-FR" sz="1100" dirty="0" smtClean="0"/>
              <a:t> et ses composantes s’inscrivent dans un modèle d’apprentissage fondé sur l’amélioration continue et non sur</a:t>
            </a:r>
            <a:r>
              <a:rPr lang="fr-FR" sz="1100" baseline="0" dirty="0" smtClean="0"/>
              <a:t> la </a:t>
            </a:r>
            <a:r>
              <a:rPr lang="fr-FR" sz="1100" dirty="0" smtClean="0"/>
              <a:t>performance. Cela dit, u</a:t>
            </a:r>
            <a:r>
              <a:rPr lang="fr-CA" sz="1100" dirty="0" smtClean="0"/>
              <a:t>ne </a:t>
            </a:r>
            <a:r>
              <a:rPr lang="fr-CA" sz="1100" dirty="0"/>
              <a:t>organisation qui progresse dans une perspective de développement durable </a:t>
            </a:r>
            <a:r>
              <a:rPr lang="fr-CA" sz="1100" dirty="0" smtClean="0"/>
              <a:t>deviendra</a:t>
            </a:r>
            <a:r>
              <a:rPr lang="fr-CA" sz="1100" baseline="0" dirty="0" smtClean="0"/>
              <a:t> inévitablement</a:t>
            </a:r>
            <a:r>
              <a:rPr lang="fr-CA" sz="1100" dirty="0" smtClean="0"/>
              <a:t> plus </a:t>
            </a:r>
            <a:r>
              <a:rPr lang="fr-CA" sz="1100" dirty="0"/>
              <a:t>performante. </a:t>
            </a:r>
            <a:r>
              <a:rPr lang="fr-CA" sz="1100" dirty="0" smtClean="0"/>
              <a:t>La progression de l’organisation se verra favorisée par un modèle conceptuel d’apprentissage et une liste de 21 enjeux en développement durable issus de la Méthode</a:t>
            </a:r>
            <a:r>
              <a:rPr lang="fr-CA" sz="1100" baseline="0" dirty="0" smtClean="0"/>
              <a:t> </a:t>
            </a:r>
            <a:r>
              <a:rPr lang="fr-CA" sz="1100" dirty="0" smtClean="0"/>
              <a:t>BNQ 21000. Cette </a:t>
            </a:r>
            <a:r>
              <a:rPr lang="fr-CA" sz="1100" dirty="0"/>
              <a:t>progression tiendra compte des enjeux prioritaires </a:t>
            </a:r>
            <a:r>
              <a:rPr lang="fr-CA" sz="1100" dirty="0" smtClean="0"/>
              <a:t>sélectionnés à </a:t>
            </a:r>
            <a:r>
              <a:rPr lang="fr-CA" sz="1100" dirty="0"/>
              <a:t>partir d’une </a:t>
            </a:r>
            <a:r>
              <a:rPr lang="fr-CA" sz="1100" dirty="0" smtClean="0"/>
              <a:t>collecte de renseignements auprès</a:t>
            </a:r>
            <a:r>
              <a:rPr lang="fr-CA" sz="1100" baseline="0" dirty="0" smtClean="0"/>
              <a:t> </a:t>
            </a:r>
            <a:r>
              <a:rPr lang="fr-CA" sz="1100" dirty="0" smtClean="0"/>
              <a:t>des </a:t>
            </a:r>
            <a:r>
              <a:rPr lang="fr-CA" sz="1100" dirty="0"/>
              <a:t>principales parties </a:t>
            </a:r>
            <a:r>
              <a:rPr lang="fr-CA" sz="1100" dirty="0" smtClean="0"/>
              <a:t>prenantes de l’organisation.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fr-CA" sz="1100" dirty="0"/>
          </a:p>
          <a:p>
            <a:r>
              <a:rPr lang="fr-CA" sz="1100" dirty="0"/>
              <a:t>La Méthode BNQ 21000 se positionne en qualité de complément pour faciliter et accélérer l’application de la </a:t>
            </a:r>
            <a:r>
              <a:rPr lang="fr-CA" sz="1100" dirty="0" smtClean="0"/>
              <a:t>norme </a:t>
            </a:r>
            <a:r>
              <a:rPr lang="fr-CA" sz="1100" dirty="0"/>
              <a:t>BNQ 21000. </a:t>
            </a:r>
            <a:r>
              <a:rPr lang="fr-CA" sz="1100" dirty="0" smtClean="0"/>
              <a:t>La </a:t>
            </a:r>
            <a:r>
              <a:rPr lang="fr-CA" sz="1100" dirty="0"/>
              <a:t>Méthode BNQ 21000 est </a:t>
            </a:r>
            <a:r>
              <a:rPr lang="fr-CA" sz="1100" dirty="0" smtClean="0"/>
              <a:t>constituée </a:t>
            </a:r>
            <a:r>
              <a:rPr lang="fr-CA" sz="1100" dirty="0"/>
              <a:t>de </a:t>
            </a:r>
            <a:r>
              <a:rPr lang="fr-CA" sz="1100" dirty="0" smtClean="0"/>
              <a:t>trois </a:t>
            </a:r>
            <a:r>
              <a:rPr lang="fr-CA" sz="1100" dirty="0"/>
              <a:t>grands volets :</a:t>
            </a:r>
          </a:p>
          <a:p>
            <a:pPr lvl="0"/>
            <a:r>
              <a:rPr lang="fr-CA" sz="1100" dirty="0" smtClean="0"/>
              <a:t>Volet 1 : Une </a:t>
            </a:r>
            <a:r>
              <a:rPr lang="fr-CA" sz="1100" dirty="0"/>
              <a:t>démarche structurée et ordonnée (7 étapes à suivre)</a:t>
            </a:r>
          </a:p>
          <a:p>
            <a:pPr lvl="0"/>
            <a:r>
              <a:rPr lang="fr-CA" sz="1100" dirty="0" smtClean="0"/>
              <a:t>Volet 2 : Des </a:t>
            </a:r>
            <a:r>
              <a:rPr lang="fr-CA" sz="1100" dirty="0"/>
              <a:t>outils de gestion stratégique</a:t>
            </a:r>
          </a:p>
          <a:p>
            <a:pPr lvl="0"/>
            <a:r>
              <a:rPr lang="fr-CA" sz="1100" dirty="0" smtClean="0"/>
              <a:t>Volet 3 : Un cadre de gouvernance</a:t>
            </a:r>
          </a:p>
          <a:p>
            <a:pPr lvl="0"/>
            <a:endParaRPr lang="fr-CA" sz="1100" dirty="0"/>
          </a:p>
          <a:p>
            <a:r>
              <a:rPr lang="fr-CA" sz="1100" dirty="0" smtClean="0"/>
              <a:t>Pour en assurer la cohérence, la  Méthode BNQ 21000 a été développée en regard de la norme BNQ 21000 et de ses composantes :</a:t>
            </a:r>
            <a:endParaRPr lang="fr-CA" sz="1100" dirty="0"/>
          </a:p>
          <a:p>
            <a:pPr marL="171450" lvl="0" indent="-171450">
              <a:buFont typeface="Arial" pitchFamily="34" charset="0"/>
              <a:buChar char="•"/>
            </a:pPr>
            <a:r>
              <a:rPr lang="fr-CA" sz="1100" dirty="0" smtClean="0"/>
              <a:t>ses fondements (ISO 26000, Global </a:t>
            </a:r>
            <a:r>
              <a:rPr lang="fr-CA" sz="1100" dirty="0" err="1" smtClean="0"/>
              <a:t>Reporting</a:t>
            </a:r>
            <a:r>
              <a:rPr lang="fr-CA" sz="1100" dirty="0" smtClean="0"/>
              <a:t> Initiative, Pacte mondial des Nations unies, Loi sur le développement durable du Québec);</a:t>
            </a:r>
            <a:endParaRPr lang="fr-CA" sz="1100" dirty="0"/>
          </a:p>
          <a:p>
            <a:pPr marL="171450" lvl="0" indent="-171450">
              <a:buFont typeface="Arial" pitchFamily="34" charset="0"/>
              <a:buChar char="•"/>
            </a:pPr>
            <a:r>
              <a:rPr lang="fr-CA" sz="1100" dirty="0" smtClean="0"/>
              <a:t>son </a:t>
            </a:r>
            <a:r>
              <a:rPr lang="fr-CA" sz="1100" dirty="0"/>
              <a:t>approche systémique BNQ </a:t>
            </a:r>
            <a:r>
              <a:rPr lang="fr-CA" sz="1100" dirty="0" smtClean="0"/>
              <a:t>21000;</a:t>
            </a:r>
            <a:endParaRPr lang="fr-CA" sz="1100" dirty="0"/>
          </a:p>
          <a:p>
            <a:pPr marL="171450" lvl="0" indent="-171450">
              <a:buFont typeface="Arial" pitchFamily="34" charset="0"/>
              <a:buChar char="•"/>
            </a:pPr>
            <a:r>
              <a:rPr lang="fr-CA" sz="1100" dirty="0"/>
              <a:t>s</a:t>
            </a:r>
            <a:r>
              <a:rPr lang="fr-CA" sz="1100" dirty="0" smtClean="0"/>
              <a:t>es </a:t>
            </a:r>
            <a:r>
              <a:rPr lang="fr-CA" sz="1100" dirty="0"/>
              <a:t>lignes </a:t>
            </a:r>
            <a:r>
              <a:rPr lang="fr-CA" sz="1100" dirty="0" smtClean="0"/>
              <a:t>directrices. </a:t>
            </a:r>
            <a:endParaRPr lang="fr-CA" sz="1100" dirty="0"/>
          </a:p>
          <a:p>
            <a:r>
              <a:rPr lang="fr-CA" dirty="0"/>
              <a:t> </a:t>
            </a:r>
          </a:p>
          <a:p>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17</a:t>
            </a:fld>
            <a:endParaRPr lang="fr-CA"/>
          </a:p>
        </p:txBody>
      </p:sp>
    </p:spTree>
    <p:extLst>
      <p:ext uri="{BB962C8B-B14F-4D97-AF65-F5344CB8AC3E}">
        <p14:creationId xmlns:p14="http://schemas.microsoft.com/office/powerpoint/2010/main" val="39166264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fontScale="92500"/>
          </a:bodyPr>
          <a:lstStyle/>
          <a:p>
            <a:r>
              <a:rPr lang="fr-CA" dirty="0"/>
              <a:t>Au-delà d'une analyse organisationnelle, la démarche possède les avantages de sensibiliser l’ensemble des intervenants internes et externes au projet de développement durable et de les mobiliser. À cet égard, des activités de sensibilisation, de formation et de communication sont proposées. La démarche proposée s’implante normalement à l’intérieur d’un cycle de 15 mois.</a:t>
            </a:r>
          </a:p>
          <a:p>
            <a:endParaRPr lang="fr-CA" dirty="0"/>
          </a:p>
          <a:p>
            <a:r>
              <a:rPr lang="fr-CA" dirty="0"/>
              <a:t>La démarche BNQ 21000 est une manifestation concrète de l’approche décrite dans le Guide BNQ 21000. Bien menée, elle a le potentiel de clarifier les actions et de faciliter l’implantation du développement durable au sein des organisations. Comme mentionné précédemment, la démarche est une composante de la Méthode BNQ 21000. Pour mener à bien la démarche, elle se doit d’être soutenue par des outils de gestion stratégique, qui faciliteront et accélèreront son implantation, et par un cadre d’accompagnement, ce qui permettra de mener à terme l’exercice jusqu’à la fin des sept étapes proposées.</a:t>
            </a:r>
          </a:p>
          <a:p>
            <a:r>
              <a:rPr lang="fr-CA" dirty="0"/>
              <a:t> </a:t>
            </a:r>
          </a:p>
          <a:p>
            <a:r>
              <a:rPr lang="fr-CA" dirty="0"/>
              <a:t>La démarche se compose de plusieurs activités d’ancrage en développement durable, telles que des activités de sensibilisation, de mentorat, de formation, de diagnostic, de mise en œuvre d’un plan d’action en développement durable, d’un tableau de bord, d’activités de communication et de divulgation, etc. Le visuel illustre les sept étapes à franchir pour favoriser le changement de la culture organisationnelle vers un développement durable.  </a:t>
            </a:r>
          </a:p>
          <a:p>
            <a:endParaRPr lang="fr-CA" dirty="0"/>
          </a:p>
          <a:p>
            <a:r>
              <a:rPr lang="fr-CA" dirty="0"/>
              <a:t>Pour des renseignements relatifs à chacune des étapes, voir l’outil « La démarche BNQ 21000, étape par étape » </a:t>
            </a:r>
            <a:r>
              <a:rPr lang="fr-CA" sz="1800" dirty="0"/>
              <a:t>–</a:t>
            </a:r>
            <a:r>
              <a:rPr lang="fr-CA" dirty="0"/>
              <a:t> volet 1.</a:t>
            </a:r>
          </a:p>
          <a:p>
            <a:endParaRPr lang="fr-CA" dirty="0"/>
          </a:p>
          <a:p>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18</a:t>
            </a:fld>
            <a:endParaRPr lang="fr-CA"/>
          </a:p>
        </p:txBody>
      </p:sp>
    </p:spTree>
    <p:extLst>
      <p:ext uri="{BB962C8B-B14F-4D97-AF65-F5344CB8AC3E}">
        <p14:creationId xmlns:p14="http://schemas.microsoft.com/office/powerpoint/2010/main" val="31230672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Espace réservé des commentaires 2"/>
          <p:cNvSpPr>
            <a:spLocks noGrp="1"/>
          </p:cNvSpPr>
          <p:nvPr>
            <p:ph type="body" idx="1"/>
          </p:nvPr>
        </p:nvSpPr>
        <p:spPr bwMode="auto">
          <a:xfrm>
            <a:off x="381000" y="4387135"/>
            <a:ext cx="6248400" cy="484894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85000" lnSpcReduction="20000"/>
          </a:bodyPr>
          <a:lstStyle/>
          <a:p>
            <a:r>
              <a:rPr lang="fr-CA" dirty="0" smtClean="0">
                <a:ea typeface="ヒラギノ角ゴ Pro W3" charset="0"/>
                <a:cs typeface="ヒラギノ角ゴ Pro W3" charset="0"/>
              </a:rPr>
              <a:t>Le langage utilisé pour appliquer le Guide BNQ 21000 se fait à partir des 21 enjeux BNQ 21000, regroupés sous les quatre dimensions du développement durable. En effet, dans la Démarche BNQ</a:t>
            </a:r>
            <a:r>
              <a:rPr lang="fr-CA" sz="1200" kern="1200" dirty="0" smtClean="0">
                <a:solidFill>
                  <a:schemeClr val="tx1"/>
                </a:solidFill>
                <a:effectLst/>
                <a:latin typeface="+mn-lt"/>
                <a:ea typeface="ヒラギノ角ゴ Pro W3" pitchFamily="48" charset="-128"/>
                <a:cs typeface="ヒラギノ角ゴ Pro W3" pitchFamily="48" charset="-128"/>
              </a:rPr>
              <a:t> </a:t>
            </a:r>
            <a:r>
              <a:rPr lang="fr-CA" dirty="0" smtClean="0">
                <a:ea typeface="ヒラギノ角ゴ Pro W3" charset="0"/>
                <a:cs typeface="ヒラギノ角ゴ Pro W3" charset="0"/>
              </a:rPr>
              <a:t>21000, la quatrième dimension, regroupant des enjeux de gouvernance, devient le moteur pour activer et créer le mouvement au sein de l’organisation. Cette dimension, qui se trouve parfois dans les représentations conventionnelles du développement durable, permet de mieux comprendre les effets de chacun des enjeux au cœur du changement. </a:t>
            </a:r>
          </a:p>
          <a:p>
            <a:endParaRPr lang="fr-CA" dirty="0">
              <a:ea typeface="ヒラギノ角ゴ Pro W3" charset="0"/>
              <a:cs typeface="ヒラギノ角ゴ Pro W3" charset="0"/>
            </a:endParaRPr>
          </a:p>
          <a:p>
            <a:r>
              <a:rPr lang="fr-CA" dirty="0" smtClean="0">
                <a:ea typeface="ヒラギノ角ゴ Pro W3" charset="0"/>
                <a:cs typeface="ヒラギノ角ゴ Pro W3" charset="0"/>
              </a:rPr>
              <a:t>Voici l’explication des quatre dimensions :</a:t>
            </a:r>
          </a:p>
          <a:p>
            <a:endParaRPr lang="fr-CA" dirty="0" smtClean="0">
              <a:ea typeface="ヒラギノ角ゴ Pro W3" charset="0"/>
              <a:cs typeface="ヒラギノ角ゴ Pro W3" charset="0"/>
            </a:endParaRPr>
          </a:p>
          <a:p>
            <a:r>
              <a:rPr lang="fr-CA" b="1" dirty="0"/>
              <a:t>Financière et économique</a:t>
            </a:r>
          </a:p>
          <a:p>
            <a:r>
              <a:rPr lang="fr-CA" b="1" dirty="0"/>
              <a:t>La performance </a:t>
            </a:r>
            <a:r>
              <a:rPr lang="fr-CA" b="1" dirty="0" smtClean="0"/>
              <a:t>financière et économique</a:t>
            </a:r>
            <a:r>
              <a:rPr lang="fr-CA" b="1" baseline="0" dirty="0" smtClean="0"/>
              <a:t> </a:t>
            </a:r>
            <a:r>
              <a:rPr lang="fr-CA" dirty="0" smtClean="0"/>
              <a:t>fait </a:t>
            </a:r>
            <a:r>
              <a:rPr lang="fr-CA" dirty="0"/>
              <a:t>référence aux effets des activités d’une organisation ou d’une entreprise sur la situation économique de ses parties prenantes et sur les systèmes économiques locaux, nationaux et mondiaux. Parmi les aspects liés à la performance </a:t>
            </a:r>
            <a:r>
              <a:rPr lang="fr-CA" dirty="0" smtClean="0"/>
              <a:t>économique figurent </a:t>
            </a:r>
            <a:r>
              <a:rPr lang="fr-CA" dirty="0"/>
              <a:t>le contrôle de la rentabilité, la pérennité de l’organisation ou de l’entreprise, les pratiques </a:t>
            </a:r>
            <a:r>
              <a:rPr lang="fr-CA" dirty="0" smtClean="0"/>
              <a:t>d’investissement, </a:t>
            </a:r>
            <a:r>
              <a:rPr lang="fr-CA" dirty="0"/>
              <a:t>les pratiques </a:t>
            </a:r>
            <a:r>
              <a:rPr lang="fr-CA" dirty="0" smtClean="0"/>
              <a:t>d’achat </a:t>
            </a:r>
            <a:r>
              <a:rPr lang="fr-CA" dirty="0"/>
              <a:t>ou d’approvisionnement responsable et </a:t>
            </a:r>
            <a:r>
              <a:rPr lang="fr-CA" dirty="0" smtClean="0"/>
              <a:t>l’effet </a:t>
            </a:r>
            <a:r>
              <a:rPr lang="fr-CA" dirty="0"/>
              <a:t>sur le développement local. </a:t>
            </a:r>
            <a:endParaRPr lang="fr-CA" dirty="0" smtClean="0"/>
          </a:p>
          <a:p>
            <a:endParaRPr lang="fr-CA" dirty="0"/>
          </a:p>
          <a:p>
            <a:r>
              <a:rPr lang="fr-CA" b="1" dirty="0" smtClean="0"/>
              <a:t>Environnementale</a:t>
            </a:r>
            <a:endParaRPr lang="fr-CA" b="1" dirty="0"/>
          </a:p>
          <a:p>
            <a:r>
              <a:rPr lang="fr-CA" b="1" dirty="0"/>
              <a:t>La performance environnementale</a:t>
            </a:r>
            <a:r>
              <a:rPr lang="fr-CA" dirty="0"/>
              <a:t> fait référence aux effets des activités d’une organisation ou d’une entreprise sur les systèmes naturels, tels le sol, l’air, l’eau et les écosystèmes. Parmi les aspects liés à la performance environnementale, </a:t>
            </a:r>
            <a:r>
              <a:rPr lang="fr-CA" dirty="0" smtClean="0"/>
              <a:t>mentionnons </a:t>
            </a:r>
            <a:r>
              <a:rPr lang="fr-CA" dirty="0"/>
              <a:t>la gestion des matières premières et résiduelles, des émissions des gaz à effet de </a:t>
            </a:r>
            <a:r>
              <a:rPr lang="fr-CA" dirty="0" smtClean="0"/>
              <a:t>serre, </a:t>
            </a:r>
            <a:r>
              <a:rPr lang="fr-CA" dirty="0"/>
              <a:t>de l’eau, de </a:t>
            </a:r>
            <a:r>
              <a:rPr lang="fr-CA" dirty="0" smtClean="0"/>
              <a:t>l’énergie</a:t>
            </a:r>
            <a:r>
              <a:rPr lang="fr-CA" baseline="0" dirty="0" smtClean="0"/>
              <a:t> et</a:t>
            </a:r>
            <a:r>
              <a:rPr lang="fr-CA" dirty="0" smtClean="0"/>
              <a:t> </a:t>
            </a:r>
            <a:r>
              <a:rPr lang="fr-CA" dirty="0"/>
              <a:t>des autres types de pollution ainsi que la gestion de l’impact environnemental local. </a:t>
            </a:r>
            <a:endParaRPr lang="fr-CA" dirty="0" smtClean="0"/>
          </a:p>
          <a:p>
            <a:endParaRPr lang="fr-CA" dirty="0"/>
          </a:p>
          <a:p>
            <a:r>
              <a:rPr lang="fr-CA" b="1" dirty="0" smtClean="0"/>
              <a:t>Sociale</a:t>
            </a:r>
          </a:p>
          <a:p>
            <a:r>
              <a:rPr lang="fr-CA" b="1" dirty="0" smtClean="0"/>
              <a:t>La </a:t>
            </a:r>
            <a:r>
              <a:rPr lang="fr-CA" b="1" dirty="0"/>
              <a:t>performance sociale</a:t>
            </a:r>
            <a:r>
              <a:rPr lang="fr-CA" dirty="0"/>
              <a:t> fait référence aux effets des activités d’une organisation ou d’une entreprise sur les systèmes sociaux où elle </a:t>
            </a:r>
            <a:r>
              <a:rPr lang="fr-CA" dirty="0" smtClean="0"/>
              <a:t>agit; pensons, </a:t>
            </a:r>
            <a:r>
              <a:rPr lang="fr-CA" dirty="0"/>
              <a:t>entre </a:t>
            </a:r>
            <a:r>
              <a:rPr lang="fr-CA" dirty="0" smtClean="0"/>
              <a:t>autres, </a:t>
            </a:r>
            <a:r>
              <a:rPr lang="fr-CA" dirty="0"/>
              <a:t>aux conséquences sur ses parties prenantes. Parmi les aspects liés à la performance sociale, </a:t>
            </a:r>
            <a:r>
              <a:rPr lang="fr-CA" dirty="0" smtClean="0"/>
              <a:t>on compte les </a:t>
            </a:r>
            <a:r>
              <a:rPr lang="fr-CA" dirty="0"/>
              <a:t>conditions de travail, le développement des compétences, la participation des employés et les relations de travail, l’équité et la santé </a:t>
            </a:r>
            <a:r>
              <a:rPr lang="fr-CA" dirty="0" smtClean="0"/>
              <a:t>et la </a:t>
            </a:r>
            <a:r>
              <a:rPr lang="fr-CA" dirty="0"/>
              <a:t>sécurité au travail</a:t>
            </a:r>
            <a:r>
              <a:rPr lang="fr-CA" dirty="0" smtClean="0"/>
              <a:t>.</a:t>
            </a:r>
          </a:p>
          <a:p>
            <a:endParaRPr lang="fr-CA" dirty="0"/>
          </a:p>
          <a:p>
            <a:r>
              <a:rPr lang="fr-CA" b="1" dirty="0" smtClean="0"/>
              <a:t>La</a:t>
            </a:r>
            <a:r>
              <a:rPr lang="fr-CA" b="1" baseline="0" dirty="0" smtClean="0"/>
              <a:t> performance t</a:t>
            </a:r>
            <a:r>
              <a:rPr lang="fr-CA" b="1" dirty="0" smtClean="0"/>
              <a:t>ransversale </a:t>
            </a:r>
            <a:r>
              <a:rPr lang="fr-CA" dirty="0" smtClean="0"/>
              <a:t>(</a:t>
            </a:r>
            <a:r>
              <a:rPr lang="fr-CA" b="1" dirty="0" smtClean="0"/>
              <a:t>gouvernance </a:t>
            </a:r>
            <a:r>
              <a:rPr lang="fr-CA" b="1" dirty="0"/>
              <a:t>et </a:t>
            </a:r>
            <a:r>
              <a:rPr lang="fr-CA" b="1" dirty="0" smtClean="0"/>
              <a:t>pratiques </a:t>
            </a:r>
            <a:r>
              <a:rPr lang="fr-CA" b="1" dirty="0"/>
              <a:t>de gestion </a:t>
            </a:r>
            <a:r>
              <a:rPr lang="fr-CA" b="1" dirty="0" smtClean="0"/>
              <a:t>en </a:t>
            </a:r>
            <a:r>
              <a:rPr lang="fr-CA" b="1" dirty="0"/>
              <a:t>développement </a:t>
            </a:r>
            <a:r>
              <a:rPr lang="fr-CA" b="1" dirty="0" smtClean="0"/>
              <a:t>durable) </a:t>
            </a:r>
            <a:r>
              <a:rPr lang="fr-CA" dirty="0" smtClean="0"/>
              <a:t>fait </a:t>
            </a:r>
            <a:r>
              <a:rPr lang="fr-CA" dirty="0"/>
              <a:t>référence à l’ensemble des processus qui influencent la manière dont une entreprise réussira à créer l’émergence d’une coordination efficace envers ses </a:t>
            </a:r>
            <a:r>
              <a:rPr lang="fr-CA" dirty="0" smtClean="0"/>
              <a:t>responsabilités : vision, mission</a:t>
            </a:r>
            <a:r>
              <a:rPr lang="fr-CA" baseline="0" dirty="0" smtClean="0"/>
              <a:t> et </a:t>
            </a:r>
            <a:r>
              <a:rPr lang="fr-CA" dirty="0" smtClean="0"/>
              <a:t>valeurs, stratégie de l’organisation, éthique des affaires, responsabilité sur les produits et services</a:t>
            </a:r>
            <a:r>
              <a:rPr lang="fr-CA" baseline="0" dirty="0" smtClean="0"/>
              <a:t> et</a:t>
            </a:r>
            <a:r>
              <a:rPr lang="fr-CA" dirty="0" smtClean="0"/>
              <a:t> gouvernance.</a:t>
            </a:r>
            <a:endParaRPr lang="fr-CA" dirty="0"/>
          </a:p>
          <a:p>
            <a:endParaRPr lang="fr-CA" dirty="0"/>
          </a:p>
          <a:p>
            <a:endParaRPr lang="fr-CA" dirty="0"/>
          </a:p>
          <a:p>
            <a:endParaRPr lang="fr-CA" dirty="0"/>
          </a:p>
          <a:p>
            <a:endParaRPr lang="fr-CA" dirty="0" smtClean="0">
              <a:ea typeface="ヒラギノ角ゴ Pro W3" charset="0"/>
              <a:cs typeface="ヒラギノ角ゴ Pro W3" charset="0"/>
            </a:endParaRPr>
          </a:p>
        </p:txBody>
      </p:sp>
      <p:sp>
        <p:nvSpPr>
          <p:cNvPr id="7578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A1D6D2A-1A4F-4F23-89FA-BA7EC7B10CFB}" type="slidenum">
              <a:rPr lang="fr-CA" smtClean="0"/>
              <a:pPr eaLnBrk="1" hangingPunct="1"/>
              <a:t>19</a:t>
            </a:fld>
            <a:endParaRPr lang="fr-CA"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a:lnSpc>
                <a:spcPct val="150000"/>
              </a:lnSpc>
            </a:pPr>
            <a:r>
              <a:rPr lang="fr-CA" sz="1000" dirty="0"/>
              <a:t>En 2002, </a:t>
            </a:r>
            <a:r>
              <a:rPr lang="fr-CA" sz="1000" dirty="0" smtClean="0"/>
              <a:t>l'ex-secrétaire </a:t>
            </a:r>
            <a:r>
              <a:rPr lang="fr-CA" sz="1000" dirty="0"/>
              <a:t>général de l'Organisation des Nations </a:t>
            </a:r>
            <a:r>
              <a:rPr lang="fr-CA" sz="1000" dirty="0" smtClean="0"/>
              <a:t>unies</a:t>
            </a:r>
            <a:r>
              <a:rPr lang="fr-CA" sz="1000" dirty="0"/>
              <a:t>, Kofi Annan, </a:t>
            </a:r>
            <a:r>
              <a:rPr lang="fr-CA" sz="1000" dirty="0" smtClean="0"/>
              <a:t>invitait </a:t>
            </a:r>
            <a:r>
              <a:rPr lang="fr-CA" sz="1000" dirty="0"/>
              <a:t>les entreprises à faire autrement leurs </a:t>
            </a:r>
            <a:r>
              <a:rPr lang="fr-CA" sz="1000" dirty="0" smtClean="0"/>
              <a:t>affaires dans son allocution à l'occasion du Sommet mondial pour le développement durable à Johannesburg (3</a:t>
            </a:r>
            <a:r>
              <a:rPr lang="fr-CA" sz="1000" baseline="30000" dirty="0" smtClean="0"/>
              <a:t>e</a:t>
            </a:r>
            <a:r>
              <a:rPr lang="fr-CA" sz="1000" dirty="0" smtClean="0"/>
              <a:t> Sommet de la Terre) : </a:t>
            </a:r>
            <a:endParaRPr lang="fr-CA" sz="1000" dirty="0"/>
          </a:p>
          <a:p>
            <a:pPr>
              <a:lnSpc>
                <a:spcPct val="150000"/>
              </a:lnSpc>
            </a:pPr>
            <a:endParaRPr lang="fr-CA" sz="1000" dirty="0"/>
          </a:p>
          <a:p>
            <a:pPr>
              <a:lnSpc>
                <a:spcPct val="150000"/>
              </a:lnSpc>
            </a:pPr>
            <a:r>
              <a:rPr lang="fr-CA" sz="1000" i="1" dirty="0"/>
              <a:t>Les entreprises sont elles aussi concernées. Sans le secteur privé, le développement durable restera un rêve sans lendemain. Nous ne demandons pas aux entreprises de faire autre chose que ce qu'elles font normalement, nous leur demandons seulement de le faire </a:t>
            </a:r>
            <a:r>
              <a:rPr lang="fr-CA" sz="1000" i="1" dirty="0" smtClean="0"/>
              <a:t>autrement. </a:t>
            </a:r>
            <a:r>
              <a:rPr lang="fr-CA" sz="1000" dirty="0" smtClean="0"/>
              <a:t>(http://wwwv1.agora21.org/johannesburg/rapports/onu-joburg.pdf, ONU</a:t>
            </a:r>
            <a:r>
              <a:rPr lang="fr-CA" sz="1000" dirty="0"/>
              <a:t>, </a:t>
            </a:r>
            <a:r>
              <a:rPr lang="fr-CA" sz="1000" dirty="0" smtClean="0"/>
              <a:t>2002, </a:t>
            </a:r>
            <a:r>
              <a:rPr lang="fr-CA" sz="1000" dirty="0"/>
              <a:t>p. </a:t>
            </a:r>
            <a:r>
              <a:rPr lang="fr-CA" sz="1000" dirty="0" smtClean="0"/>
              <a:t>176) </a:t>
            </a:r>
            <a:endParaRPr lang="fr-CA" sz="1000" dirty="0"/>
          </a:p>
          <a:p>
            <a:endParaRPr lang="fr-CA" sz="1000"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a:t>
            </a:fld>
            <a:endParaRPr lang="fr-CA"/>
          </a:p>
        </p:txBody>
      </p:sp>
    </p:spTree>
    <p:extLst>
      <p:ext uri="{BB962C8B-B14F-4D97-AF65-F5344CB8AC3E}">
        <p14:creationId xmlns:p14="http://schemas.microsoft.com/office/powerpoint/2010/main" val="25897345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304800" y="4387136"/>
            <a:ext cx="6004560" cy="4498102"/>
          </a:xfrm>
        </p:spPr>
        <p:txBody>
          <a:bodyPr>
            <a:normAutofit/>
          </a:bodyPr>
          <a:lstStyle/>
          <a:p>
            <a:r>
              <a:rPr lang="fr-FR" sz="1000" dirty="0"/>
              <a:t>Le modèle conceptuel de la </a:t>
            </a:r>
            <a:r>
              <a:rPr lang="fr-FR" sz="1000" dirty="0" smtClean="0"/>
              <a:t>Méthode BNQ </a:t>
            </a:r>
            <a:r>
              <a:rPr lang="fr-FR" sz="1000" dirty="0"/>
              <a:t>21000 est représenté par une échelle de progression. </a:t>
            </a:r>
            <a:r>
              <a:rPr lang="fr-FR" sz="1000" dirty="0" smtClean="0"/>
              <a:t>L’échelle </a:t>
            </a:r>
            <a:r>
              <a:rPr lang="fr-FR" sz="1000" dirty="0"/>
              <a:t>nous permet de comprendre la relation entre le niveau d’attention </a:t>
            </a:r>
            <a:r>
              <a:rPr lang="fr-FR" sz="1000" dirty="0" smtClean="0"/>
              <a:t>portée </a:t>
            </a:r>
            <a:r>
              <a:rPr lang="fr-FR" sz="1000" dirty="0"/>
              <a:t>à un enjeu donné (axe des </a:t>
            </a:r>
            <a:r>
              <a:rPr lang="fr-FR" sz="1000" dirty="0" smtClean="0"/>
              <a:t>Y) </a:t>
            </a:r>
            <a:r>
              <a:rPr lang="fr-FR" sz="1000" dirty="0"/>
              <a:t>et son niveau de réceptivité </a:t>
            </a:r>
            <a:r>
              <a:rPr lang="fr-FR" sz="1000" dirty="0" smtClean="0"/>
              <a:t>ou de maturité </a:t>
            </a:r>
            <a:r>
              <a:rPr lang="fr-CA" sz="1000" kern="1200" dirty="0" smtClean="0">
                <a:solidFill>
                  <a:schemeClr val="tx1"/>
                </a:solidFill>
                <a:effectLst/>
                <a:latin typeface="+mn-lt"/>
              </a:rPr>
              <a:t>(</a:t>
            </a:r>
            <a:r>
              <a:rPr lang="fr-FR" sz="1000" dirty="0" smtClean="0"/>
              <a:t>1</a:t>
            </a:r>
            <a:r>
              <a:rPr lang="fr-FR" sz="1000" dirty="0"/>
              <a:t>= peu concerné, 2 = réactif, 3 = accommodant, </a:t>
            </a:r>
            <a:r>
              <a:rPr lang="fr-FR" sz="1000" dirty="0" smtClean="0"/>
              <a:t>4 = </a:t>
            </a:r>
            <a:r>
              <a:rPr lang="fr-FR" sz="1000" dirty="0"/>
              <a:t>proactif et 5 = générateur </a:t>
            </a:r>
            <a:r>
              <a:rPr lang="fr-CA" sz="1000" kern="1200" dirty="0" smtClean="0">
                <a:solidFill>
                  <a:schemeClr val="tx1"/>
                </a:solidFill>
                <a:effectLst/>
                <a:latin typeface="+mn-lt"/>
                <a:ea typeface="ヒラギノ角ゴ Pro W3" pitchFamily="48" charset="-128"/>
                <a:cs typeface="ヒラギノ角ゴ Pro W3" pitchFamily="48" charset="-128"/>
              </a:rPr>
              <a:t>–</a:t>
            </a:r>
            <a:r>
              <a:rPr lang="fr-FR" sz="1000" dirty="0" smtClean="0"/>
              <a:t> </a:t>
            </a:r>
            <a:r>
              <a:rPr lang="fr-FR" sz="1000" dirty="0"/>
              <a:t>axe des X) ainsi que la résultante de cette combinaison sur la culture véhiculée dans l’organisation.  </a:t>
            </a:r>
            <a:endParaRPr lang="fr-FR" sz="1000" dirty="0" smtClean="0"/>
          </a:p>
          <a:p>
            <a:endParaRPr lang="fr-FR" sz="1000" dirty="0" smtClean="0"/>
          </a:p>
          <a:p>
            <a:r>
              <a:rPr lang="fr-CA" sz="1000" dirty="0" smtClean="0"/>
              <a:t>À </a:t>
            </a:r>
            <a:r>
              <a:rPr lang="fr-CA" sz="1000" dirty="0"/>
              <a:t>l’aide </a:t>
            </a:r>
            <a:r>
              <a:rPr lang="fr-CA" sz="1000" dirty="0" smtClean="0"/>
              <a:t>du modèle conceptuel BNQ 21000 , </a:t>
            </a:r>
            <a:r>
              <a:rPr lang="fr-CA" sz="1000" dirty="0"/>
              <a:t>il est possible de </a:t>
            </a:r>
            <a:r>
              <a:rPr lang="fr-CA" sz="1000" dirty="0" smtClean="0"/>
              <a:t>comprendre l’écart </a:t>
            </a:r>
            <a:r>
              <a:rPr lang="fr-CA" sz="1000" dirty="0"/>
              <a:t>perçu entre les pratiques exemplaires de </a:t>
            </a:r>
            <a:r>
              <a:rPr lang="fr-CA" sz="1000" dirty="0" smtClean="0"/>
              <a:t>développement durable </a:t>
            </a:r>
            <a:r>
              <a:rPr lang="fr-CA" sz="1000" dirty="0"/>
              <a:t>et la réalité vécue par les </a:t>
            </a:r>
            <a:r>
              <a:rPr lang="fr-CA" sz="1000" dirty="0" smtClean="0"/>
              <a:t>organisations, mettant ainsi </a:t>
            </a:r>
            <a:r>
              <a:rPr lang="fr-CA" sz="1000" dirty="0"/>
              <a:t>en perspective le niveau de maturité de la culture organisationnelle ambiante</a:t>
            </a:r>
            <a:r>
              <a:rPr lang="fr-CA" sz="1000" dirty="0" smtClean="0"/>
              <a:t>. La </a:t>
            </a:r>
            <a:r>
              <a:rPr lang="fr-CA" sz="1000" dirty="0"/>
              <a:t>maturité se définit comme étant la progression vers l’atteinte du plein </a:t>
            </a:r>
            <a:r>
              <a:rPr lang="fr-CA" sz="1000" dirty="0" smtClean="0"/>
              <a:t>développement (sur une échelle de 1 à 5). </a:t>
            </a:r>
          </a:p>
          <a:p>
            <a:endParaRPr lang="fr-CA" sz="1000" dirty="0"/>
          </a:p>
          <a:p>
            <a:r>
              <a:rPr lang="fr-CA" sz="1000" dirty="0" smtClean="0"/>
              <a:t>Ainsi</a:t>
            </a:r>
            <a:r>
              <a:rPr lang="fr-CA" sz="1000" dirty="0"/>
              <a:t>, à long terme, plus les organisations adopteront </a:t>
            </a:r>
            <a:r>
              <a:rPr lang="fr-CA" sz="1000" dirty="0" smtClean="0"/>
              <a:t>de </a:t>
            </a:r>
            <a:r>
              <a:rPr lang="fr-CA" sz="1000" dirty="0"/>
              <a:t>pratiques </a:t>
            </a:r>
            <a:r>
              <a:rPr lang="fr-CA" sz="1000" dirty="0" smtClean="0"/>
              <a:t>de développement durable, plus elles obtiendront des résultats qui tendront vers le 5 sur l’échelle et plus nous verrons apparaitre </a:t>
            </a:r>
            <a:r>
              <a:rPr lang="fr-CA" sz="1000" dirty="0"/>
              <a:t>des résultats conséquents sur </a:t>
            </a:r>
            <a:r>
              <a:rPr lang="fr-CA" sz="1000" dirty="0" smtClean="0"/>
              <a:t>les plans </a:t>
            </a:r>
            <a:r>
              <a:rPr lang="fr-CA" sz="1000" dirty="0"/>
              <a:t>social, environnemental et </a:t>
            </a:r>
            <a:r>
              <a:rPr lang="fr-CA" sz="1000" dirty="0" smtClean="0"/>
              <a:t>économique. </a:t>
            </a:r>
          </a:p>
          <a:p>
            <a:endParaRPr lang="fr-CA" sz="1000" dirty="0" smtClean="0"/>
          </a:p>
          <a:p>
            <a:r>
              <a:rPr lang="fr-CA" sz="1000" dirty="0" smtClean="0"/>
              <a:t>Puisqu’un </a:t>
            </a:r>
            <a:r>
              <a:rPr lang="fr-CA" sz="1000" dirty="0"/>
              <a:t>changement de culture nécessite des repères pour apprécier sa progression, </a:t>
            </a:r>
            <a:r>
              <a:rPr lang="fr-CA" sz="1000" dirty="0" smtClean="0"/>
              <a:t>le modèle conceptuel vient </a:t>
            </a:r>
            <a:r>
              <a:rPr lang="fr-CA" sz="1000" dirty="0"/>
              <a:t>répondre au besoin des organisations qui veulent </a:t>
            </a:r>
            <a:r>
              <a:rPr lang="fr-CA" sz="1000" dirty="0" smtClean="0"/>
              <a:t>comprendre où elles se situent pour mieux progresser.</a:t>
            </a:r>
          </a:p>
          <a:p>
            <a:endParaRPr lang="fr-CA" sz="1000" dirty="0"/>
          </a:p>
          <a:p>
            <a:r>
              <a:rPr lang="fr-CA" sz="1000" dirty="0"/>
              <a:t>Pour des </a:t>
            </a:r>
            <a:r>
              <a:rPr lang="fr-CA" sz="1000" dirty="0" smtClean="0"/>
              <a:t>renseignements</a:t>
            </a:r>
            <a:r>
              <a:rPr lang="fr-CA" sz="1000" baseline="0" dirty="0" smtClean="0"/>
              <a:t> </a:t>
            </a:r>
            <a:r>
              <a:rPr lang="fr-CA" sz="1000" dirty="0" smtClean="0"/>
              <a:t>relatifs </a:t>
            </a:r>
            <a:r>
              <a:rPr lang="fr-CA" sz="1000" dirty="0"/>
              <a:t>à chacune des étapes, voir l’outil </a:t>
            </a:r>
            <a:r>
              <a:rPr lang="fr-CA" sz="1000" dirty="0" smtClean="0"/>
              <a:t>« La </a:t>
            </a:r>
            <a:r>
              <a:rPr lang="fr-CA" sz="1000" dirty="0"/>
              <a:t>démarche BNQ 21000, étape par </a:t>
            </a:r>
            <a:r>
              <a:rPr lang="fr-CA" sz="1000" dirty="0" smtClean="0"/>
              <a:t>étape » </a:t>
            </a:r>
            <a:r>
              <a:rPr lang="fr-CA" sz="1200" kern="1200" dirty="0" smtClean="0">
                <a:solidFill>
                  <a:schemeClr val="tx1"/>
                </a:solidFill>
                <a:effectLst/>
                <a:latin typeface="+mn-lt"/>
                <a:ea typeface="ヒラギノ角ゴ Pro W3" pitchFamily="48" charset="-128"/>
                <a:cs typeface="ヒラギノ角ゴ Pro W3" pitchFamily="48" charset="-128"/>
              </a:rPr>
              <a:t>–</a:t>
            </a:r>
            <a:r>
              <a:rPr lang="fr-CA" sz="1000" dirty="0" smtClean="0"/>
              <a:t> volet 1.</a:t>
            </a:r>
            <a:endParaRPr lang="fr-CA" sz="1000" dirty="0"/>
          </a:p>
          <a:p>
            <a:endParaRPr lang="fr-CA" sz="1000" dirty="0" smtClean="0"/>
          </a:p>
          <a:p>
            <a:endParaRPr lang="fr-CA" sz="1000" dirty="0"/>
          </a:p>
          <a:p>
            <a:endParaRPr lang="fr-CA" sz="1000" dirty="0"/>
          </a:p>
          <a:p>
            <a:r>
              <a:rPr lang="fr-CA" sz="1000" dirty="0"/>
              <a:t> </a:t>
            </a:r>
          </a:p>
          <a:p>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20</a:t>
            </a:fld>
            <a:endParaRPr lang="fr-CA"/>
          </a:p>
        </p:txBody>
      </p:sp>
    </p:spTree>
    <p:extLst>
      <p:ext uri="{BB962C8B-B14F-4D97-AF65-F5344CB8AC3E}">
        <p14:creationId xmlns:p14="http://schemas.microsoft.com/office/powerpoint/2010/main" val="8856987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CA" sz="1000" dirty="0" smtClean="0"/>
              <a:t>La définition d’une partie prenante est</a:t>
            </a:r>
            <a:r>
              <a:rPr lang="fr-CA" sz="1000" baseline="0" dirty="0" smtClean="0"/>
              <a:t> </a:t>
            </a:r>
            <a:r>
              <a:rPr lang="fr-CA" sz="1000" dirty="0" smtClean="0"/>
              <a:t>: « Individu ou groupe ayant un intérêt dans les décisions ou les activités d’une organisation » (réf. ISO 26000:2010). Cette définition est reprise dans le Guide BNQ 21000.</a:t>
            </a:r>
          </a:p>
          <a:p>
            <a:endParaRPr lang="fr-CA" sz="1000" dirty="0" smtClean="0"/>
          </a:p>
          <a:p>
            <a:r>
              <a:rPr lang="fr-CA" sz="1000" dirty="0" smtClean="0"/>
              <a:t>L’engagement des parties prenantes (employés, syndicat, CA, clients, fournisseurs, communauté, etc.) a un impact significatif pour les entreprises.  La mise en commun d’idées, la prise en compte des intérêts et le dialogue favorisent la créativité et les innovations qui, bien souvent, n’auraient jamais fait son chemin autrement.</a:t>
            </a:r>
          </a:p>
          <a:p>
            <a:endParaRPr lang="fr-CA" sz="1000" dirty="0" smtClean="0"/>
          </a:p>
          <a:p>
            <a:r>
              <a:rPr lang="fr-CA" sz="1000" dirty="0" smtClean="0"/>
              <a:t>La</a:t>
            </a:r>
            <a:r>
              <a:rPr lang="fr-CA" sz="1000" baseline="0" dirty="0" smtClean="0"/>
              <a:t> détermination</a:t>
            </a:r>
            <a:r>
              <a:rPr lang="fr-CA" sz="1000" dirty="0" smtClean="0"/>
              <a:t> </a:t>
            </a:r>
            <a:r>
              <a:rPr lang="fr-CA" sz="1000" dirty="0"/>
              <a:t>des parties prenantes et le dialogue avec </a:t>
            </a:r>
            <a:r>
              <a:rPr lang="fr-CA" sz="1000" dirty="0" smtClean="0"/>
              <a:t>elles </a:t>
            </a:r>
            <a:r>
              <a:rPr lang="fr-CA" sz="1000" dirty="0"/>
              <a:t>font l'objet de la cinquième partie de la norme ISO </a:t>
            </a:r>
            <a:r>
              <a:rPr lang="fr-CA" sz="1000" dirty="0" smtClean="0"/>
              <a:t>26000.</a:t>
            </a:r>
          </a:p>
          <a:p>
            <a:r>
              <a:rPr lang="fr-CA" sz="1000" dirty="0">
                <a:hlinkClick r:id="rId3"/>
              </a:rPr>
              <a:t>http://</a:t>
            </a:r>
            <a:r>
              <a:rPr lang="fr-CA" sz="1000" dirty="0" smtClean="0">
                <a:hlinkClick r:id="rId3"/>
              </a:rPr>
              <a:t>www.iso.org/iso/home.html</a:t>
            </a:r>
            <a:endParaRPr lang="fr-CA" sz="1000" dirty="0"/>
          </a:p>
          <a:p>
            <a:endParaRPr lang="fr-CA" sz="1000" dirty="0" smtClean="0"/>
          </a:p>
          <a:p>
            <a:r>
              <a:rPr lang="fr-CA" sz="1000" dirty="0" smtClean="0"/>
              <a:t>Le Guide BNQ </a:t>
            </a:r>
            <a:r>
              <a:rPr lang="fr-CA" sz="1000" dirty="0"/>
              <a:t>21000 </a:t>
            </a:r>
            <a:r>
              <a:rPr lang="fr-CA" sz="1000" dirty="0" smtClean="0"/>
              <a:t>présente les </a:t>
            </a:r>
            <a:r>
              <a:rPr lang="fr-CA" sz="1000" dirty="0"/>
              <a:t>parties prenantes en </a:t>
            </a:r>
            <a:r>
              <a:rPr lang="fr-CA" sz="1000" dirty="0" smtClean="0"/>
              <a:t>proposant des mécanismes visant </a:t>
            </a:r>
            <a:r>
              <a:rPr lang="fr-CA" sz="1000" dirty="0"/>
              <a:t>le dialogue et le consensus. </a:t>
            </a:r>
          </a:p>
          <a:p>
            <a:pPr marL="0" marR="0" indent="0" algn="l" defTabSz="914400" rtl="0" eaLnBrk="0" fontAlgn="base" latinLnBrk="0" hangingPunct="0">
              <a:lnSpc>
                <a:spcPct val="100000"/>
              </a:lnSpc>
              <a:spcBef>
                <a:spcPct val="30000"/>
              </a:spcBef>
              <a:spcAft>
                <a:spcPct val="0"/>
              </a:spcAft>
              <a:buClrTx/>
              <a:buSzTx/>
              <a:buFontTx/>
              <a:buNone/>
              <a:tabLst/>
              <a:defRPr/>
            </a:pPr>
            <a:r>
              <a:rPr lang="fr-CA" sz="1000" dirty="0" smtClean="0">
                <a:ea typeface="ヒラギノ角ゴ Pro W3" charset="0"/>
                <a:cs typeface="ヒラギノ角ゴ Pro W3" charset="0"/>
              </a:rPr>
              <a:t>Voir le chapitre 5.4, « L’importance des parties prenantes dans la démarche de développement durable »,</a:t>
            </a:r>
            <a:r>
              <a:rPr lang="fr-CA" sz="1000" baseline="0" dirty="0" smtClean="0">
                <a:ea typeface="ヒラギノ角ゴ Pro W3" charset="0"/>
                <a:cs typeface="ヒラギノ角ゴ Pro W3" charset="0"/>
              </a:rPr>
              <a:t> </a:t>
            </a:r>
            <a:r>
              <a:rPr lang="fr-CA" sz="1000" dirty="0" smtClean="0">
                <a:ea typeface="ヒラギノ角ゴ Pro W3" charset="0"/>
                <a:cs typeface="ヒラギノ角ゴ Pro W3" charset="0"/>
              </a:rPr>
              <a:t>Guide </a:t>
            </a:r>
            <a:r>
              <a:rPr lang="fr-CA" sz="1000" dirty="0">
                <a:ea typeface="ヒラギノ角ゴ Pro W3" charset="0"/>
                <a:cs typeface="ヒラギノ角ゴ Pro W3" charset="0"/>
              </a:rPr>
              <a:t>BNQ 21000 </a:t>
            </a:r>
            <a:r>
              <a:rPr lang="fr-CA" sz="1000" dirty="0">
                <a:ea typeface="ヒラギノ角ゴ Pro W3" charset="0"/>
                <a:cs typeface="ヒラギノ角ゴ Pro W3" charset="0"/>
                <a:hlinkClick r:id="rId4"/>
              </a:rPr>
              <a:t>www.bnq21000.qc.ca</a:t>
            </a:r>
            <a:r>
              <a:rPr lang="fr-CA" sz="1000" dirty="0">
                <a:ea typeface="ヒラギノ角ゴ Pro W3" charset="0"/>
                <a:cs typeface="ヒラギノ角ゴ Pro W3" charset="0"/>
              </a:rPr>
              <a:t>.</a:t>
            </a:r>
          </a:p>
          <a:p>
            <a:endParaRPr lang="fr-CA" sz="1000" dirty="0">
              <a:ea typeface="ヒラギノ角ゴ Pro W3" charset="0"/>
              <a:cs typeface="ヒラギノ角ゴ Pro W3" charset="0"/>
            </a:endParaRPr>
          </a:p>
          <a:p>
            <a:r>
              <a:rPr lang="fr-CA" sz="1000" dirty="0" smtClean="0">
                <a:ea typeface="ヒラギノ角ゴ Pro W3" charset="0"/>
                <a:cs typeface="ヒラギノ角ゴ Pro W3" charset="0"/>
              </a:rPr>
              <a:t>Pour plus d’information, voir l’outil « Identification des parties prenantes », étape 1.2  de la Démarche BNQ 21000. </a:t>
            </a:r>
            <a:endParaRPr lang="fr-CA" sz="1000" dirty="0">
              <a:ea typeface="ヒラギノ角ゴ Pro W3" charset="0"/>
              <a:cs typeface="ヒラギノ角ゴ Pro W3" charset="0"/>
            </a:endParaRPr>
          </a:p>
          <a:p>
            <a:endParaRPr lang="fr-CA" dirty="0" smtClean="0">
              <a:ea typeface="ヒラギノ角ゴ Pro W3" charset="0"/>
              <a:cs typeface="ヒラギノ角ゴ Pro W3" charset="0"/>
            </a:endParaRPr>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76BA4A9-2B01-4DCC-A6B6-1F9394AB5F5F}" type="slidenum">
              <a:rPr lang="fr-CA" smtClean="0"/>
              <a:pPr eaLnBrk="1" hangingPunct="1"/>
              <a:t>21</a:t>
            </a:fld>
            <a:endParaRPr lang="fr-CA"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4387135"/>
            <a:ext cx="5852160" cy="4650501"/>
          </a:xfrm>
        </p:spPr>
        <p:txBody>
          <a:bodyPr>
            <a:normAutofit/>
          </a:bodyPr>
          <a:lstStyle/>
          <a:p>
            <a:r>
              <a:rPr lang="fr-CA" sz="1000" dirty="0"/>
              <a:t>Les outils de gestion stratégique ont été créés pour </a:t>
            </a:r>
            <a:r>
              <a:rPr lang="fr-CA" sz="1000" dirty="0" smtClean="0"/>
              <a:t>soutenir </a:t>
            </a:r>
            <a:r>
              <a:rPr lang="fr-CA" sz="1000" dirty="0"/>
              <a:t>l’implantation de la Méthode BNQ 21000 au sein d’une organisation. Les outils font référence notamment aux différentes étapes de la démarche BNQ 21000 </a:t>
            </a:r>
            <a:r>
              <a:rPr lang="fr-CA" sz="1000" dirty="0" smtClean="0"/>
              <a:t>(volet 1</a:t>
            </a:r>
            <a:r>
              <a:rPr lang="fr-CA" sz="1000" dirty="0"/>
              <a:t>) et à la mise en place du cadre d’accompagnement nécessaire pour assurer la réussite de la démarche</a:t>
            </a:r>
            <a:r>
              <a:rPr lang="fr-CA" sz="1000" dirty="0" smtClean="0"/>
              <a:t>. </a:t>
            </a:r>
            <a:r>
              <a:rPr lang="fr-CA" sz="1000" dirty="0"/>
              <a:t>Ces outils sont facilement adaptables et sont suffisamment </a:t>
            </a:r>
            <a:r>
              <a:rPr lang="fr-CA" sz="1000" dirty="0" smtClean="0"/>
              <a:t>souples pour </a:t>
            </a:r>
            <a:r>
              <a:rPr lang="fr-CA" sz="1000" dirty="0"/>
              <a:t>répondre aux besoins de tout type d’organisation. </a:t>
            </a:r>
            <a:endParaRPr lang="fr-CA" sz="1000" dirty="0" smtClean="0"/>
          </a:p>
          <a:p>
            <a:endParaRPr lang="fr-CA" sz="1000" dirty="0"/>
          </a:p>
          <a:p>
            <a:r>
              <a:rPr lang="fr-CA" sz="1000" dirty="0"/>
              <a:t>Les outils proposés se situent à un niveau stratégique, c’est-à-dire qu’ils sont utiles pour </a:t>
            </a:r>
            <a:r>
              <a:rPr lang="fr-CA" sz="1000" dirty="0" smtClean="0"/>
              <a:t>soutenir </a:t>
            </a:r>
            <a:r>
              <a:rPr lang="fr-CA" sz="1000" dirty="0"/>
              <a:t>le processus de réflexion et de prise de décision d’une organisation qui œuvre ou souhaite s’engager à œuvrer dans une perspective de développement durable. </a:t>
            </a:r>
            <a:r>
              <a:rPr lang="fr-CA" sz="1000" dirty="0" smtClean="0"/>
              <a:t>Ils </a:t>
            </a:r>
            <a:r>
              <a:rPr lang="fr-CA" sz="1000" dirty="0"/>
              <a:t>ne sont pas des outils </a:t>
            </a:r>
            <a:r>
              <a:rPr lang="fr-CA" sz="1000" dirty="0" smtClean="0"/>
              <a:t>opérationnels. </a:t>
            </a:r>
            <a:r>
              <a:rPr lang="fr-CA" sz="1000" dirty="0"/>
              <a:t>Par exemple, nous proposons un modèle de plan d’action (Plan d’action BNQ 21000) qui intègre les dimensions du développement durable et les enjeux énoncés dans </a:t>
            </a:r>
            <a:r>
              <a:rPr lang="fr-CA" sz="1000" dirty="0" smtClean="0"/>
              <a:t>le</a:t>
            </a:r>
            <a:r>
              <a:rPr lang="fr-CA" sz="1000" baseline="0" dirty="0" smtClean="0"/>
              <a:t> Guide </a:t>
            </a:r>
            <a:r>
              <a:rPr lang="fr-CA" sz="1000" dirty="0" smtClean="0"/>
              <a:t>BNQ </a:t>
            </a:r>
            <a:r>
              <a:rPr lang="fr-CA" sz="1000" dirty="0"/>
              <a:t>21000. </a:t>
            </a:r>
            <a:r>
              <a:rPr lang="fr-CA" sz="1000" dirty="0" smtClean="0"/>
              <a:t>Cet </a:t>
            </a:r>
            <a:r>
              <a:rPr lang="fr-CA" sz="1000" dirty="0"/>
              <a:t>outil de gestion stratégique pourra être utilisé pour planifier les actions à mettre en œuvre pour </a:t>
            </a:r>
            <a:r>
              <a:rPr lang="fr-CA" sz="1000" dirty="0" smtClean="0"/>
              <a:t>atteindre </a:t>
            </a:r>
            <a:r>
              <a:rPr lang="fr-CA" sz="1000" dirty="0"/>
              <a:t>les objectifs stratégiques de l’organisation.  </a:t>
            </a:r>
            <a:endParaRPr lang="fr-CA" sz="1000" dirty="0" smtClean="0"/>
          </a:p>
          <a:p>
            <a:endParaRPr lang="fr-CA" sz="1000" dirty="0" smtClean="0"/>
          </a:p>
          <a:p>
            <a:r>
              <a:rPr lang="fr-CA" sz="1000" dirty="0" smtClean="0"/>
              <a:t>Le choix de ces actions peut se faire à l’aide de l’outil « Concis des bonnes pratiques de gestion DD », voir activité 5.1, étape 5. L’une </a:t>
            </a:r>
            <a:r>
              <a:rPr lang="fr-CA" sz="1000" dirty="0"/>
              <a:t>des actions </a:t>
            </a:r>
            <a:r>
              <a:rPr lang="fr-CA" sz="1000" dirty="0" smtClean="0"/>
              <a:t>choisies pourrait être, </a:t>
            </a:r>
            <a:r>
              <a:rPr lang="fr-CA" sz="1000" dirty="0"/>
              <a:t>par exemple, de mettre en place un programme de gestion des matières </a:t>
            </a:r>
            <a:r>
              <a:rPr lang="fr-CA" sz="1000" dirty="0" smtClean="0"/>
              <a:t>résiduelles en</a:t>
            </a:r>
            <a:r>
              <a:rPr lang="fr-CA" sz="1000" baseline="0" dirty="0" smtClean="0"/>
              <a:t> lien avec</a:t>
            </a:r>
            <a:r>
              <a:rPr lang="fr-CA" sz="1000" dirty="0" smtClean="0"/>
              <a:t> </a:t>
            </a:r>
            <a:r>
              <a:rPr lang="fr-CA" sz="1000" dirty="0"/>
              <a:t>l’enjeu </a:t>
            </a:r>
            <a:r>
              <a:rPr lang="fr-CA" sz="1000" dirty="0" smtClean="0"/>
              <a:t>« Gestion </a:t>
            </a:r>
            <a:r>
              <a:rPr lang="fr-CA" sz="1000" dirty="0"/>
              <a:t>des matières </a:t>
            </a:r>
            <a:r>
              <a:rPr lang="fr-CA" sz="1000" dirty="0" smtClean="0"/>
              <a:t>résiduelles ». Pour </a:t>
            </a:r>
            <a:r>
              <a:rPr lang="fr-CA" sz="1000" dirty="0"/>
              <a:t>mettre en place un tel programme, l’organisation devra avoir accès, </a:t>
            </a:r>
            <a:r>
              <a:rPr lang="fr-CA" sz="1000" dirty="0" smtClean="0"/>
              <a:t>au </a:t>
            </a:r>
            <a:r>
              <a:rPr lang="fr-CA" sz="1000" dirty="0"/>
              <a:t>besoin, à un outil </a:t>
            </a:r>
            <a:r>
              <a:rPr lang="fr-CA" sz="1000" dirty="0" smtClean="0"/>
              <a:t>particulier </a:t>
            </a:r>
            <a:r>
              <a:rPr lang="fr-CA" sz="1000" dirty="0"/>
              <a:t>pour réaliser l’implantation d’un programme de gestion des matières résiduelles. Cet </a:t>
            </a:r>
            <a:r>
              <a:rPr lang="fr-CA" sz="1000" dirty="0" smtClean="0"/>
              <a:t>outil opérationnel </a:t>
            </a:r>
            <a:r>
              <a:rPr lang="fr-CA" sz="1000" dirty="0"/>
              <a:t>ne se </a:t>
            </a:r>
            <a:r>
              <a:rPr lang="fr-CA" sz="1000" dirty="0" smtClean="0"/>
              <a:t>trouve </a:t>
            </a:r>
            <a:r>
              <a:rPr lang="fr-CA" sz="1000" dirty="0"/>
              <a:t>pas dans les outils de gestion stratégique proposés dans la Méthode BNQ 21000. </a:t>
            </a:r>
            <a:r>
              <a:rPr lang="fr-CA" sz="1000" dirty="0" smtClean="0"/>
              <a:t>Lorsque c’est possible, des </a:t>
            </a:r>
            <a:r>
              <a:rPr lang="fr-CA" sz="1000" dirty="0"/>
              <a:t>liens en référence </a:t>
            </a:r>
            <a:r>
              <a:rPr lang="fr-CA" sz="1000" dirty="0" smtClean="0"/>
              <a:t>pourront aider à obtenir l’accès à </a:t>
            </a:r>
            <a:r>
              <a:rPr lang="fr-CA" sz="1000" dirty="0"/>
              <a:t>ces outils opérationnels (voir onglet </a:t>
            </a:r>
            <a:r>
              <a:rPr lang="fr-CA" sz="1000" dirty="0" smtClean="0"/>
              <a:t>« Références </a:t>
            </a:r>
            <a:r>
              <a:rPr lang="fr-CA" sz="1000" dirty="0"/>
              <a:t>et outils </a:t>
            </a:r>
            <a:r>
              <a:rPr lang="fr-CA" sz="1000" dirty="0" smtClean="0"/>
              <a:t>complémentaires »).</a:t>
            </a:r>
            <a:endParaRPr lang="fr-CA" sz="1000"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22</a:t>
            </a:fld>
            <a:endParaRPr lang="fr-CA"/>
          </a:p>
        </p:txBody>
      </p:sp>
    </p:spTree>
    <p:extLst>
      <p:ext uri="{BB962C8B-B14F-4D97-AF65-F5344CB8AC3E}">
        <p14:creationId xmlns:p14="http://schemas.microsoft.com/office/powerpoint/2010/main" val="30790623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381000" y="4237037"/>
            <a:ext cx="6172200" cy="4156234"/>
          </a:xfrm>
        </p:spPr>
        <p:txBody>
          <a:bodyPr>
            <a:noAutofit/>
          </a:bodyPr>
          <a:lstStyle/>
          <a:p>
            <a:r>
              <a:rPr lang="fr-CA" sz="900" dirty="0"/>
              <a:t>Des outils sont proposés pour l’ensemble des volets de la Méthode BNQ 21000. Les principaux outils de mise en œuvre se trouvent dans le volet 2 de la Méthode BNQ 21000, soit « Les outils de gestion stratégique ». Dans le cadre de l’implantation de la Démarche BNQ 21000, chacune des activités est en lien avec des outils de gestion qui facilitent la réalisation de l’activité. Les outils de gestion sont de trois niveaux :</a:t>
            </a:r>
          </a:p>
          <a:p>
            <a:endParaRPr lang="fr-CA" sz="900" u="sng" dirty="0"/>
          </a:p>
          <a:p>
            <a:pPr marL="0" indent="0">
              <a:buNone/>
            </a:pPr>
            <a:r>
              <a:rPr lang="fr-CA" sz="900" dirty="0"/>
              <a:t>1) </a:t>
            </a:r>
            <a:r>
              <a:rPr lang="fr-CA" sz="900" u="sng" dirty="0"/>
              <a:t>Les outils fonctionnels</a:t>
            </a:r>
          </a:p>
          <a:p>
            <a:pPr marL="0" indent="0">
              <a:buNone/>
            </a:pPr>
            <a:r>
              <a:rPr lang="fr-CA" sz="900" dirty="0"/>
              <a:t>Ces outils sont adaptables et peuvent être utilisés ou modifiés pour réaliser les activités qui s’y rattachent. Pour la plupart, ce sont des outils que vous pouvez manipuler pour les adapter à vos besoins et que vous pourrez intégrer à votre système de gestion de façon permanente. Ils sont accompagnés systématiquement d’un guide d’utilisation et, le cas échéant, d’outils de soutien pour en faciliter la compréhension ou l’utilisation.</a:t>
            </a:r>
          </a:p>
          <a:p>
            <a:pPr marL="0" indent="0">
              <a:buNone/>
            </a:pPr>
            <a:endParaRPr lang="fr-CA" sz="900" dirty="0"/>
          </a:p>
          <a:p>
            <a:r>
              <a:rPr lang="fr-CA" sz="900" dirty="0"/>
              <a:t>2) </a:t>
            </a:r>
            <a:r>
              <a:rPr lang="fr-CA" sz="900" u="sng" dirty="0"/>
              <a:t>Les guides d’utilisation</a:t>
            </a:r>
            <a:endParaRPr lang="fr-CA" sz="900" dirty="0"/>
          </a:p>
          <a:p>
            <a:r>
              <a:rPr lang="fr-CA" sz="900" dirty="0"/>
              <a:t>Chacun des outils fonctionnels comporte son propre guide d’utilisation. Il facilite l’utilisation de l’outil et permet de mieux en comprendre son importance. Un guide d’utilisation comprend :</a:t>
            </a:r>
          </a:p>
          <a:p>
            <a:pPr lvl="0"/>
            <a:r>
              <a:rPr lang="fr-CA" sz="900" dirty="0"/>
              <a:t>- les objectifs de l’outil;</a:t>
            </a:r>
          </a:p>
          <a:p>
            <a:pPr lvl="0"/>
            <a:r>
              <a:rPr lang="fr-CA" sz="900" dirty="0"/>
              <a:t>- les instructions à suivre;</a:t>
            </a:r>
          </a:p>
          <a:p>
            <a:pPr lvl="0"/>
            <a:r>
              <a:rPr lang="fr-CA" sz="900" dirty="0"/>
              <a:t>- les conditions de succès. </a:t>
            </a:r>
          </a:p>
          <a:p>
            <a:endParaRPr lang="fr-CA" sz="900" u="sng" dirty="0"/>
          </a:p>
          <a:p>
            <a:r>
              <a:rPr lang="fr-CA" sz="900" dirty="0"/>
              <a:t>3) </a:t>
            </a:r>
            <a:r>
              <a:rPr lang="fr-CA" sz="900" u="sng" dirty="0"/>
              <a:t>Les outils de soutien</a:t>
            </a:r>
            <a:endParaRPr lang="fr-CA" sz="900" dirty="0"/>
          </a:p>
          <a:p>
            <a:r>
              <a:rPr lang="fr-CA" sz="900" dirty="0"/>
              <a:t>Les outils de soutien de la Méthode BNQ 21000 peuvent être utilisés pour répondre à différents besoins :</a:t>
            </a:r>
          </a:p>
          <a:p>
            <a:pPr lvl="0"/>
            <a:endParaRPr lang="fr-CA" sz="900" dirty="0"/>
          </a:p>
          <a:p>
            <a:pPr marL="285750" lvl="0" indent="-285750">
              <a:buFont typeface="Arial" pitchFamily="34" charset="0"/>
              <a:buChar char="•"/>
            </a:pPr>
            <a:r>
              <a:rPr lang="fr-CA" sz="900" dirty="0"/>
              <a:t>servir de complément à un outil fonctionnel; </a:t>
            </a:r>
          </a:p>
          <a:p>
            <a:pPr marL="285750" lvl="0" indent="-285750">
              <a:buFont typeface="Arial" pitchFamily="34" charset="0"/>
              <a:buChar char="•"/>
            </a:pPr>
            <a:r>
              <a:rPr lang="fr-CA" sz="900" dirty="0"/>
              <a:t>présenter la Démarche et la Méthode BNQ 21000 à un public cible;</a:t>
            </a:r>
          </a:p>
          <a:p>
            <a:pPr marL="285750" lvl="0" indent="-285750">
              <a:buFont typeface="Arial" pitchFamily="34" charset="0"/>
              <a:buChar char="•"/>
            </a:pPr>
            <a:r>
              <a:rPr lang="fr-CA" sz="900" dirty="0"/>
              <a:t>aider à la réflexion.</a:t>
            </a:r>
          </a:p>
          <a:p>
            <a:pPr marL="285750" lvl="0" indent="-285750">
              <a:buFont typeface="Arial" pitchFamily="34" charset="0"/>
              <a:buChar char="•"/>
            </a:pPr>
            <a:endParaRPr lang="fr-CA" sz="900" dirty="0"/>
          </a:p>
          <a:p>
            <a:r>
              <a:rPr lang="fr-CA" sz="900" dirty="0"/>
              <a:t>Tous ces outils commencent par une note explicative qui permet de mieux situer l’outil dans son contexte et d’en faire une meilleure utilisation.</a:t>
            </a:r>
          </a:p>
          <a:p>
            <a:endParaRPr lang="fr-CA" sz="900" dirty="0"/>
          </a:p>
          <a:p>
            <a:r>
              <a:rPr lang="fr-CA" sz="900" dirty="0"/>
              <a:t>En parcourant la Méthode BNQ 21000 et ses différents dossiers, vous pourrez y trouver tous les outils pour chacune des activités. De plus, vous pourrez les trouver, insérés dans le tableau à cet effet, sous l’onglet « Index des outils BNQ 21000 ».  </a:t>
            </a:r>
          </a:p>
          <a:p>
            <a:endParaRPr lang="fr-CA" sz="900" dirty="0"/>
          </a:p>
          <a:p>
            <a:endParaRPr lang="fr-CA" sz="900"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solidFill>
                  <a:prstClr val="black"/>
                </a:solidFill>
              </a:rPr>
              <a:pPr>
                <a:defRPr/>
              </a:pPr>
              <a:t>23</a:t>
            </a:fld>
            <a:endParaRPr lang="fr-CA">
              <a:solidFill>
                <a:prstClr val="black"/>
              </a:solidFill>
            </a:endParaRPr>
          </a:p>
        </p:txBody>
      </p:sp>
    </p:spTree>
    <p:extLst>
      <p:ext uri="{BB962C8B-B14F-4D97-AF65-F5344CB8AC3E}">
        <p14:creationId xmlns:p14="http://schemas.microsoft.com/office/powerpoint/2010/main" val="9362252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Exemple d’un outil:  La grille d’auto-évaluation, thématiques économiques (étape 1)</a:t>
            </a:r>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24</a:t>
            </a:fld>
            <a:endParaRPr lang="fr-CA"/>
          </a:p>
        </p:txBody>
      </p:sp>
    </p:spTree>
    <p:extLst>
      <p:ext uri="{BB962C8B-B14F-4D97-AF65-F5344CB8AC3E}">
        <p14:creationId xmlns:p14="http://schemas.microsoft.com/office/powerpoint/2010/main" val="34424943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304800" y="4387135"/>
            <a:ext cx="6477000" cy="4726701"/>
          </a:xfrm>
        </p:spPr>
        <p:txBody>
          <a:bodyPr>
            <a:normAutofit fontScale="92500"/>
          </a:bodyPr>
          <a:lstStyle/>
          <a:p>
            <a:r>
              <a:rPr lang="fr-CA" sz="1100" dirty="0" smtClean="0"/>
              <a:t>Une bonne gestion de projet conditionne le succès de la Démarche BNQ 21000. Le volet « Cadre de gouvernance » est essentiel</a:t>
            </a:r>
            <a:r>
              <a:rPr lang="fr-CA" sz="1100" baseline="0" dirty="0" smtClean="0"/>
              <a:t> </a:t>
            </a:r>
            <a:r>
              <a:rPr lang="fr-CA" sz="1100" dirty="0" smtClean="0"/>
              <a:t>dans le succès de l’implantation de la Démarche BNQ 21000.</a:t>
            </a:r>
          </a:p>
          <a:p>
            <a:endParaRPr lang="fr-CA" sz="1100" dirty="0"/>
          </a:p>
          <a:p>
            <a:r>
              <a:rPr lang="fr-CA" sz="1100" dirty="0" smtClean="0"/>
              <a:t>La </a:t>
            </a:r>
            <a:r>
              <a:rPr lang="fr-CA" sz="1100" dirty="0"/>
              <a:t>démarche BNQ 21000 préconise un accompagnement </a:t>
            </a:r>
            <a:r>
              <a:rPr lang="fr-CA" sz="1100" dirty="0" smtClean="0"/>
              <a:t>structuré pour </a:t>
            </a:r>
            <a:r>
              <a:rPr lang="fr-CA" sz="1100" dirty="0"/>
              <a:t>réussir le changement organisationnel </a:t>
            </a:r>
            <a:r>
              <a:rPr lang="fr-CA" sz="1100" dirty="0" smtClean="0"/>
              <a:t>souhaité à </a:t>
            </a:r>
            <a:r>
              <a:rPr lang="fr-CA" sz="1100" dirty="0"/>
              <a:t>l’aide </a:t>
            </a:r>
            <a:r>
              <a:rPr lang="fr-CA" sz="1100" dirty="0" smtClean="0"/>
              <a:t>d’une personne-ressource à l’interne. Cette personne-ressource pourrait avoir besoin de l’aide d’un consultant externe pour développer ses compétences et, éventuellement, devenir une ressource experte. Ce</a:t>
            </a:r>
            <a:r>
              <a:rPr lang="fr-CA" sz="1100" baseline="0" dirty="0" smtClean="0"/>
              <a:t> volet a donc pour</a:t>
            </a:r>
            <a:r>
              <a:rPr lang="fr-CA" sz="1100" dirty="0" smtClean="0"/>
              <a:t> but de rendre la personne-ressource autonome comme ambassadrice de l’implantation de la Démarche BNQ 21000.  </a:t>
            </a:r>
          </a:p>
          <a:p>
            <a:endParaRPr lang="fr-CA" sz="1100" dirty="0" smtClean="0"/>
          </a:p>
          <a:p>
            <a:r>
              <a:rPr lang="fr-CA" sz="1100" dirty="0" smtClean="0"/>
              <a:t>Qualités d’un ambassadeur :</a:t>
            </a:r>
          </a:p>
          <a:p>
            <a:endParaRPr lang="fr-CA" sz="1100" dirty="0" smtClean="0"/>
          </a:p>
          <a:p>
            <a:r>
              <a:rPr lang="fr-CA" sz="1100" b="1" i="1" dirty="0" smtClean="0"/>
              <a:t>Il </a:t>
            </a:r>
            <a:r>
              <a:rPr lang="fr-CA" sz="1100" b="1" i="1" dirty="0"/>
              <a:t>a une vision systémique. </a:t>
            </a:r>
            <a:r>
              <a:rPr lang="fr-CA" sz="1100" i="1" dirty="0"/>
              <a:t>C’est-à-dire qu’il arrive </a:t>
            </a:r>
            <a:r>
              <a:rPr lang="fr-CA" sz="1100" i="1" dirty="0" smtClean="0"/>
              <a:t>à comprendre </a:t>
            </a:r>
            <a:r>
              <a:rPr lang="fr-CA" sz="1100" i="1" dirty="0"/>
              <a:t>son organisation à l’aide d’une </a:t>
            </a:r>
            <a:r>
              <a:rPr lang="fr-CA" sz="1100" i="1" dirty="0" smtClean="0"/>
              <a:t>vision globale</a:t>
            </a:r>
            <a:r>
              <a:rPr lang="fr-CA" sz="1100" i="1" dirty="0"/>
              <a:t>, qui inclut toute la </a:t>
            </a:r>
            <a:r>
              <a:rPr lang="fr-CA" sz="1100" i="1" dirty="0" smtClean="0"/>
              <a:t>chaine </a:t>
            </a:r>
            <a:r>
              <a:rPr lang="fr-CA" sz="1100" i="1" dirty="0"/>
              <a:t>de </a:t>
            </a:r>
            <a:r>
              <a:rPr lang="fr-CA" sz="1100" i="1" dirty="0" smtClean="0"/>
              <a:t>valeurs, </a:t>
            </a:r>
            <a:r>
              <a:rPr lang="fr-CA" sz="1100" i="1" dirty="0"/>
              <a:t>le rôle </a:t>
            </a:r>
            <a:r>
              <a:rPr lang="fr-CA" sz="1100" i="1" dirty="0" smtClean="0"/>
              <a:t>de tous </a:t>
            </a:r>
            <a:r>
              <a:rPr lang="fr-CA" sz="1100" i="1" dirty="0"/>
              <a:t>les acteurs internes et </a:t>
            </a:r>
            <a:r>
              <a:rPr lang="fr-CA" sz="1100" i="1" dirty="0" smtClean="0"/>
              <a:t>externes, </a:t>
            </a:r>
            <a:r>
              <a:rPr lang="fr-CA" sz="1100" i="1" dirty="0"/>
              <a:t>et il </a:t>
            </a:r>
            <a:r>
              <a:rPr lang="fr-CA" sz="1100" i="1" dirty="0" smtClean="0"/>
              <a:t>maitrise les facteurs </a:t>
            </a:r>
            <a:r>
              <a:rPr lang="fr-CA" sz="1100" i="1" dirty="0"/>
              <a:t>clés qui font que l’organisation </a:t>
            </a:r>
            <a:r>
              <a:rPr lang="fr-CA" sz="1100" i="1" dirty="0" smtClean="0"/>
              <a:t>connait du</a:t>
            </a:r>
            <a:r>
              <a:rPr lang="fr-CA" sz="1100" i="1" baseline="0" dirty="0" smtClean="0"/>
              <a:t> </a:t>
            </a:r>
            <a:r>
              <a:rPr lang="fr-CA" sz="1100" i="1" dirty="0" smtClean="0"/>
              <a:t>succès.</a:t>
            </a:r>
          </a:p>
          <a:p>
            <a:r>
              <a:rPr lang="fr-CA" sz="1100" b="1" i="1" dirty="0" smtClean="0"/>
              <a:t>Il </a:t>
            </a:r>
            <a:r>
              <a:rPr lang="fr-CA" sz="1100" b="1" i="1" dirty="0"/>
              <a:t>est capable de vendre ses idées. </a:t>
            </a:r>
            <a:r>
              <a:rPr lang="fr-CA" sz="1100" i="1" dirty="0" smtClean="0"/>
              <a:t>Aucun gestionnaire </a:t>
            </a:r>
            <a:r>
              <a:rPr lang="fr-CA" sz="1100" i="1" dirty="0"/>
              <a:t>ne refusera une solution qui lui </a:t>
            </a:r>
            <a:r>
              <a:rPr lang="fr-CA" sz="1100" i="1" dirty="0" smtClean="0"/>
              <a:t>permettra d’atteindre </a:t>
            </a:r>
            <a:r>
              <a:rPr lang="fr-CA" sz="1100" i="1" dirty="0"/>
              <a:t>ses objectifs. Un ambassadeur doit </a:t>
            </a:r>
            <a:r>
              <a:rPr lang="fr-CA" sz="1100" i="1" dirty="0" smtClean="0"/>
              <a:t>pouvoir arrimer </a:t>
            </a:r>
            <a:r>
              <a:rPr lang="fr-CA" sz="1100" i="1" dirty="0"/>
              <a:t>ce genre de solutions aux préoccupations </a:t>
            </a:r>
            <a:r>
              <a:rPr lang="fr-CA" sz="1100" i="1" dirty="0" smtClean="0"/>
              <a:t>de durabilité de la direction.</a:t>
            </a:r>
          </a:p>
          <a:p>
            <a:pPr marL="0" indent="0">
              <a:buFont typeface="Arial" pitchFamily="34" charset="0"/>
              <a:buNone/>
            </a:pPr>
            <a:r>
              <a:rPr lang="fr-CA" sz="1100" b="1" i="1" dirty="0" smtClean="0"/>
              <a:t>Il </a:t>
            </a:r>
            <a:r>
              <a:rPr lang="fr-CA" sz="1100" b="1" i="1" dirty="0"/>
              <a:t>est à l’écoute. </a:t>
            </a:r>
            <a:r>
              <a:rPr lang="fr-CA" sz="1100" i="1" dirty="0"/>
              <a:t>Parce qu’il est appelé à </a:t>
            </a:r>
            <a:r>
              <a:rPr lang="fr-CA" sz="1100" i="1" dirty="0" smtClean="0"/>
              <a:t>travailler avec </a:t>
            </a:r>
            <a:r>
              <a:rPr lang="fr-CA" sz="1100" i="1" dirty="0"/>
              <a:t>des experts </a:t>
            </a:r>
            <a:r>
              <a:rPr lang="fr-CA" sz="1100" i="1" dirty="0" smtClean="0"/>
              <a:t>aux horizons différents, l’ambassadeur </a:t>
            </a:r>
            <a:r>
              <a:rPr lang="fr-CA" sz="1100" i="1" dirty="0"/>
              <a:t>doit pouvoir écouter </a:t>
            </a:r>
            <a:r>
              <a:rPr lang="fr-CA" sz="1100" i="1" dirty="0" smtClean="0"/>
              <a:t>leurs préoccupations</a:t>
            </a:r>
            <a:r>
              <a:rPr lang="fr-CA" sz="1100" i="1" dirty="0"/>
              <a:t>. C’est souvent la clé du changement.</a:t>
            </a:r>
          </a:p>
          <a:p>
            <a:pPr marL="0" indent="0">
              <a:buFont typeface="Arial" pitchFamily="34" charset="0"/>
              <a:buNone/>
            </a:pPr>
            <a:r>
              <a:rPr lang="fr-CA" sz="1100" b="1" i="1" dirty="0" smtClean="0"/>
              <a:t>Il </a:t>
            </a:r>
            <a:r>
              <a:rPr lang="fr-CA" sz="1100" b="1" i="1" dirty="0"/>
              <a:t>est pragmatique. </a:t>
            </a:r>
            <a:r>
              <a:rPr lang="fr-CA" sz="1100" i="1" dirty="0"/>
              <a:t>Ce qui fait le plus peur </a:t>
            </a:r>
            <a:r>
              <a:rPr lang="fr-CA" sz="1100" i="1" dirty="0" smtClean="0"/>
              <a:t>aux dirigeants</a:t>
            </a:r>
            <a:r>
              <a:rPr lang="fr-CA" sz="1100" i="1" dirty="0"/>
              <a:t>, ce sont les idées farfelues. L’approche </a:t>
            </a:r>
            <a:r>
              <a:rPr lang="fr-CA" sz="1100" i="1" dirty="0" smtClean="0"/>
              <a:t>de l’ambassadeur </a:t>
            </a:r>
            <a:r>
              <a:rPr lang="fr-CA" sz="1100" i="1" dirty="0"/>
              <a:t>doit être simple, </a:t>
            </a:r>
            <a:r>
              <a:rPr lang="fr-CA" sz="1100" i="1" dirty="0" smtClean="0"/>
              <a:t>concrète </a:t>
            </a:r>
            <a:r>
              <a:rPr lang="fr-CA" sz="1100" i="1" dirty="0"/>
              <a:t>et axée sur </a:t>
            </a:r>
            <a:r>
              <a:rPr lang="fr-CA" sz="1100" i="1" dirty="0" smtClean="0"/>
              <a:t>la réalisation </a:t>
            </a:r>
            <a:r>
              <a:rPr lang="fr-CA" sz="1100" i="1" dirty="0"/>
              <a:t>de projets en lien avec les besoins </a:t>
            </a:r>
            <a:r>
              <a:rPr lang="fr-CA" sz="1100" i="1" dirty="0" smtClean="0"/>
              <a:t>de l’organisation.</a:t>
            </a:r>
          </a:p>
          <a:p>
            <a:r>
              <a:rPr lang="fr-CA" sz="1100" b="1" i="1" dirty="0" smtClean="0"/>
              <a:t>Il </a:t>
            </a:r>
            <a:r>
              <a:rPr lang="fr-CA" sz="1100" b="1" i="1" dirty="0"/>
              <a:t>est passionné. </a:t>
            </a:r>
            <a:r>
              <a:rPr lang="fr-CA" sz="1100" i="1" dirty="0"/>
              <a:t>Avoir la tâche de permettre à </a:t>
            </a:r>
            <a:r>
              <a:rPr lang="fr-CA" sz="1100" i="1" dirty="0" smtClean="0"/>
              <a:t>une organisation </a:t>
            </a:r>
            <a:r>
              <a:rPr lang="fr-CA" sz="1100" i="1" dirty="0"/>
              <a:t>de progresser en matière </a:t>
            </a:r>
            <a:r>
              <a:rPr lang="fr-CA" sz="1100" i="1" dirty="0" smtClean="0"/>
              <a:t>de développement </a:t>
            </a:r>
            <a:r>
              <a:rPr lang="fr-CA" sz="1100" i="1" dirty="0"/>
              <a:t>durable n’est pas un emploi </a:t>
            </a:r>
            <a:r>
              <a:rPr lang="fr-CA" sz="1100" i="1" dirty="0" smtClean="0"/>
              <a:t>comme les </a:t>
            </a:r>
            <a:r>
              <a:rPr lang="fr-CA" sz="1100" i="1" dirty="0"/>
              <a:t>autres. Une passion pour les gens </a:t>
            </a:r>
            <a:r>
              <a:rPr lang="fr-CA" sz="1100" i="1" dirty="0" smtClean="0"/>
              <a:t>et l’environnement </a:t>
            </a:r>
            <a:r>
              <a:rPr lang="fr-CA" sz="1100" i="1" dirty="0"/>
              <a:t>saura convaincre les plus </a:t>
            </a:r>
            <a:r>
              <a:rPr lang="fr-CA" sz="1100" i="1" dirty="0" smtClean="0"/>
              <a:t>sceptiques.</a:t>
            </a:r>
          </a:p>
          <a:p>
            <a:endParaRPr lang="fr-CA" sz="1100" dirty="0" smtClean="0"/>
          </a:p>
          <a:p>
            <a:r>
              <a:rPr lang="fr-CA" sz="1100" dirty="0" smtClean="0"/>
              <a:t>Extrait du livre </a:t>
            </a:r>
            <a:r>
              <a:rPr lang="fr-CA" sz="1100" i="1" dirty="0" smtClean="0"/>
              <a:t>Au secours! La planète se meurt et mon boss s’en fout</a:t>
            </a:r>
            <a:r>
              <a:rPr lang="fr-CA" sz="1100" dirty="0" smtClean="0"/>
              <a:t>, Jean-Sébastien Trudel</a:t>
            </a:r>
          </a:p>
          <a:p>
            <a:r>
              <a:rPr lang="fr-CA" sz="1100" dirty="0" smtClean="0"/>
              <a:t>Volet 3,</a:t>
            </a:r>
            <a:r>
              <a:rPr lang="fr-CA" sz="1100" baseline="0" dirty="0" smtClean="0"/>
              <a:t> « C</a:t>
            </a:r>
            <a:r>
              <a:rPr lang="fr-CA" sz="1100" dirty="0" smtClean="0"/>
              <a:t>adre de gouvernance» </a:t>
            </a:r>
            <a:r>
              <a:rPr lang="fr-CA" sz="1200" kern="1200" dirty="0" smtClean="0">
                <a:solidFill>
                  <a:schemeClr val="tx1"/>
                </a:solidFill>
                <a:effectLst/>
                <a:latin typeface="+mn-lt"/>
                <a:ea typeface="ヒラギノ角ゴ Pro W3" pitchFamily="48" charset="-128"/>
                <a:cs typeface="ヒラギノ角ゴ Pro W3" pitchFamily="48" charset="-128"/>
              </a:rPr>
              <a:t>–</a:t>
            </a:r>
            <a:r>
              <a:rPr lang="fr-CA" sz="1100" dirty="0" smtClean="0"/>
              <a:t> Les compétences de l’ambassadeur</a:t>
            </a:r>
          </a:p>
          <a:p>
            <a:endParaRPr lang="fr-CA" sz="1100"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25</a:t>
            </a:fld>
            <a:endParaRPr lang="fr-CA"/>
          </a:p>
        </p:txBody>
      </p:sp>
      <p:sp>
        <p:nvSpPr>
          <p:cNvPr id="5" name="ZoneTexte 4"/>
          <p:cNvSpPr txBox="1"/>
          <p:nvPr/>
        </p:nvSpPr>
        <p:spPr>
          <a:xfrm>
            <a:off x="1676400" y="1340211"/>
            <a:ext cx="3581400" cy="381000"/>
          </a:xfrm>
          <a:prstGeom prst="rect">
            <a:avLst/>
          </a:prstGeom>
          <a:noFill/>
        </p:spPr>
        <p:txBody>
          <a:bodyPr wrap="square" rtlCol="0">
            <a:spAutoFit/>
          </a:bodyPr>
          <a:lstStyle/>
          <a:p>
            <a:r>
              <a:rPr lang="fr-CA" b="1" dirty="0" smtClean="0">
                <a:solidFill>
                  <a:schemeClr val="bg1"/>
                </a:solidFill>
              </a:rPr>
              <a:t>         Ça prend un leader!</a:t>
            </a:r>
            <a:endParaRPr lang="fr-CA" b="1" dirty="0">
              <a:solidFill>
                <a:schemeClr val="bg1"/>
              </a:solidFill>
            </a:endParaRPr>
          </a:p>
        </p:txBody>
      </p:sp>
    </p:spTree>
    <p:extLst>
      <p:ext uri="{BB962C8B-B14F-4D97-AF65-F5344CB8AC3E}">
        <p14:creationId xmlns:p14="http://schemas.microsoft.com/office/powerpoint/2010/main" val="20520935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CA" sz="1000" dirty="0" smtClean="0"/>
              <a:t>Maintenant que l’organisation a choisi un responsable pour l’implantation de la Démarche BNQ 21000, l’organisation doit lui fournir tout le soutien nécessaire pour mener avec succès l’implantation de la Démarche BNQ 21000, notamment lui donner un rôle officiel dans la structure organisationnelle et le communiquer à tous les employés. Son rôle l’amènera facilement à la haute direction, si ce n’est pas déjà un de ses membres, pour faire valoir les changements à mettre en œuvre au sein de l’organisation et pour rendre des comptes.</a:t>
            </a:r>
          </a:p>
          <a:p>
            <a:endParaRPr lang="fr-CA" sz="1000" dirty="0" smtClean="0"/>
          </a:p>
          <a:p>
            <a:r>
              <a:rPr lang="fr-CA" sz="1000" dirty="0" smtClean="0"/>
              <a:t>Voir </a:t>
            </a:r>
            <a:r>
              <a:rPr lang="fr-CA" sz="1000" dirty="0"/>
              <a:t>l’outil </a:t>
            </a:r>
            <a:r>
              <a:rPr lang="fr-CA" sz="1000" dirty="0" smtClean="0"/>
              <a:t>« 8-1-1_10-consignes-accompagnement_Guide.docx ».</a:t>
            </a:r>
          </a:p>
          <a:p>
            <a:endParaRPr lang="fr-CA" sz="1000" dirty="0"/>
          </a:p>
          <a:p>
            <a:r>
              <a:rPr lang="fr-CA" sz="1000" dirty="0" smtClean="0"/>
              <a:t>Le soutien d’un comité de développement durable </a:t>
            </a:r>
            <a:r>
              <a:rPr lang="fr-CA" sz="1000" dirty="0"/>
              <a:t> </a:t>
            </a:r>
            <a:r>
              <a:rPr lang="fr-CA" sz="1000" dirty="0" smtClean="0"/>
              <a:t>à l’interne et de d’autres comités avec les parties externes pour appuyer le responsable, notamment lors de l’élaboration du plan d’action, de sa mise en œuvre et du maintien, favorise également le succès de l’implantation et de son suivi.  </a:t>
            </a:r>
          </a:p>
          <a:p>
            <a:endParaRPr lang="fr-CA" sz="1000" dirty="0" smtClean="0"/>
          </a:p>
          <a:p>
            <a:r>
              <a:rPr lang="fr-CA" sz="1000" dirty="0" smtClean="0"/>
              <a:t>Voir l’outil « 4-2-1_Comite-interne-dd_Guide.docx ».</a:t>
            </a:r>
          </a:p>
          <a:p>
            <a:endParaRPr lang="fr-CA" sz="1000" dirty="0"/>
          </a:p>
          <a:p>
            <a:r>
              <a:rPr lang="fr-CA" sz="1000" dirty="0" smtClean="0"/>
              <a:t>Pour favoriser le changement organisationnel, il est souhaitable d’implanter le changement au sein de la stratégie d’affaires.</a:t>
            </a:r>
            <a:r>
              <a:rPr lang="fr-CA" sz="1000" baseline="0" dirty="0" smtClean="0"/>
              <a:t> I</a:t>
            </a:r>
            <a:r>
              <a:rPr lang="fr-CA" sz="1000" dirty="0" smtClean="0"/>
              <a:t>l est aussi possible de commencer la Démarche BNQ 21000 entre deux processus de planification stratégique; il faudra cependant s’assurer de l’arrimage de la stratégie avec la Démarche BNQ 21000. </a:t>
            </a:r>
          </a:p>
          <a:p>
            <a:endParaRPr lang="fr-CA" sz="1000" dirty="0" smtClean="0"/>
          </a:p>
          <a:p>
            <a:endParaRPr lang="fr-CA" sz="1000" dirty="0"/>
          </a:p>
          <a:p>
            <a:endParaRPr lang="fr-CA" dirty="0"/>
          </a:p>
          <a:p>
            <a:endParaRPr lang="fr-CA" dirty="0" smtClean="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26</a:t>
            </a:fld>
            <a:endParaRPr lang="fr-CA"/>
          </a:p>
        </p:txBody>
      </p:sp>
    </p:spTree>
    <p:extLst>
      <p:ext uri="{BB962C8B-B14F-4D97-AF65-F5344CB8AC3E}">
        <p14:creationId xmlns:p14="http://schemas.microsoft.com/office/powerpoint/2010/main" val="32681075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L’implantation de la Démarche BNQ 21000 se réalise généralement en 15 mois.  </a:t>
            </a:r>
          </a:p>
          <a:p>
            <a:endParaRPr lang="fr-CA" dirty="0"/>
          </a:p>
          <a:p>
            <a:r>
              <a:rPr lang="fr-CA" dirty="0" smtClean="0"/>
              <a:t>De plus, pour assurer le succès de la Démarche BNQ 21000, il est préférable que l’organisation prévoie un cadre d’accompagnement.</a:t>
            </a:r>
            <a:r>
              <a:rPr lang="fr-CA" baseline="0" dirty="0" smtClean="0"/>
              <a:t> En effet, p</a:t>
            </a:r>
            <a:r>
              <a:rPr lang="fr-CA" dirty="0" smtClean="0"/>
              <a:t>our </a:t>
            </a:r>
            <a:r>
              <a:rPr lang="fr-CA" dirty="0"/>
              <a:t>faciliter et accélérer l’implantation de la démarche BNQ 21000, il est </a:t>
            </a:r>
            <a:r>
              <a:rPr lang="fr-CA" dirty="0" smtClean="0"/>
              <a:t>important </a:t>
            </a:r>
            <a:r>
              <a:rPr lang="fr-CA" dirty="0"/>
              <a:t>d’accompagner les ressources de l’organisation, de les sensibiliser et de les former au développement </a:t>
            </a:r>
            <a:r>
              <a:rPr lang="fr-CA" dirty="0" smtClean="0"/>
              <a:t>durable. Pour </a:t>
            </a:r>
            <a:r>
              <a:rPr lang="fr-CA" dirty="0"/>
              <a:t>ce faire, </a:t>
            </a:r>
            <a:r>
              <a:rPr lang="fr-CA" dirty="0" smtClean="0"/>
              <a:t>la Méthode BNQ 21000 propose des </a:t>
            </a:r>
            <a:r>
              <a:rPr lang="fr-CA" dirty="0"/>
              <a:t>outils </a:t>
            </a:r>
            <a:r>
              <a:rPr lang="fr-CA" dirty="0" smtClean="0"/>
              <a:t>pour :</a:t>
            </a:r>
          </a:p>
          <a:p>
            <a:endParaRPr lang="fr-CA" dirty="0"/>
          </a:p>
          <a:p>
            <a:pPr marL="171450" indent="-171450">
              <a:buFont typeface="Arial" pitchFamily="34" charset="0"/>
              <a:buChar char="•"/>
            </a:pPr>
            <a:r>
              <a:rPr lang="fr-CA" dirty="0"/>
              <a:t>f</a:t>
            </a:r>
            <a:r>
              <a:rPr lang="fr-CA" dirty="0" smtClean="0"/>
              <a:t>ormer </a:t>
            </a:r>
            <a:r>
              <a:rPr lang="fr-CA" dirty="0"/>
              <a:t>la ressource responsable de l’implantation de la démarche au sein de l’organisation et ses </a:t>
            </a:r>
            <a:r>
              <a:rPr lang="fr-CA" dirty="0" smtClean="0"/>
              <a:t>collaborateurs; </a:t>
            </a:r>
          </a:p>
          <a:p>
            <a:pPr marL="171450" indent="-171450">
              <a:buFont typeface="Arial" pitchFamily="34" charset="0"/>
              <a:buChar char="•"/>
            </a:pPr>
            <a:r>
              <a:rPr lang="fr-CA" dirty="0" smtClean="0"/>
              <a:t>sensibiliser </a:t>
            </a:r>
            <a:r>
              <a:rPr lang="fr-CA" dirty="0"/>
              <a:t>et former les employés au développement </a:t>
            </a:r>
            <a:r>
              <a:rPr lang="fr-CA" dirty="0" smtClean="0"/>
              <a:t>durable;</a:t>
            </a:r>
            <a:endParaRPr lang="fr-CA" dirty="0"/>
          </a:p>
          <a:p>
            <a:pPr marL="171450" indent="-171450">
              <a:buFont typeface="Arial" pitchFamily="34" charset="0"/>
              <a:buChar char="•"/>
            </a:pPr>
            <a:r>
              <a:rPr lang="fr-CA" dirty="0" smtClean="0"/>
              <a:t>former </a:t>
            </a:r>
            <a:r>
              <a:rPr lang="fr-CA" dirty="0"/>
              <a:t>les gestionnaires à mettre en œuvre des pratiques de gestion qui favorisent la mobilisation des </a:t>
            </a:r>
            <a:r>
              <a:rPr lang="fr-CA" dirty="0" smtClean="0"/>
              <a:t>employés.</a:t>
            </a:r>
            <a:endParaRPr lang="fr-CA" dirty="0"/>
          </a:p>
          <a:p>
            <a:endParaRPr lang="fr-CA" dirty="0"/>
          </a:p>
          <a:p>
            <a:r>
              <a:rPr lang="fr-CA" dirty="0" smtClean="0"/>
              <a:t>Chaque outil est suggéré en association avec l’activité la plus pertinente pour son</a:t>
            </a:r>
            <a:r>
              <a:rPr lang="fr-CA" baseline="0" dirty="0" smtClean="0"/>
              <a:t> utilisation </a:t>
            </a:r>
            <a:r>
              <a:rPr lang="fr-CA" dirty="0" smtClean="0"/>
              <a:t>optimale. Considérant que certaines organisations peuvent planifier leurs activités </a:t>
            </a:r>
            <a:r>
              <a:rPr lang="fr-CA" smtClean="0"/>
              <a:t>selon</a:t>
            </a:r>
            <a:r>
              <a:rPr lang="fr-CA" baseline="0" smtClean="0"/>
              <a:t> une</a:t>
            </a:r>
            <a:r>
              <a:rPr lang="fr-CA" smtClean="0"/>
              <a:t> séquence différente,</a:t>
            </a:r>
            <a:r>
              <a:rPr lang="fr-CA" baseline="0" smtClean="0"/>
              <a:t> </a:t>
            </a:r>
            <a:r>
              <a:rPr lang="fr-CA" baseline="0" dirty="0" smtClean="0"/>
              <a:t>il est possible de les utiliser dans un ordre différent de celui proposé.</a:t>
            </a:r>
            <a:endParaRPr lang="fr-CA" dirty="0" smtClean="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solidFill>
                  <a:prstClr val="black"/>
                </a:solidFill>
              </a:rPr>
              <a:pPr>
                <a:defRPr/>
              </a:pPr>
              <a:t>27</a:t>
            </a:fld>
            <a:endParaRPr lang="fr-CA">
              <a:solidFill>
                <a:prstClr val="black"/>
              </a:solidFill>
            </a:endParaRPr>
          </a:p>
        </p:txBody>
      </p:sp>
    </p:spTree>
    <p:extLst>
      <p:ext uri="{BB962C8B-B14F-4D97-AF65-F5344CB8AC3E}">
        <p14:creationId xmlns:p14="http://schemas.microsoft.com/office/powerpoint/2010/main" val="41530790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CA" dirty="0" smtClean="0">
                <a:latin typeface="Arial" pitchFamily="34" charset="0"/>
                <a:ea typeface="ヒラギノ角ゴ Pro W3" pitchFamily="1" charset="-128"/>
                <a:cs typeface="Arial" pitchFamily="34" charset="0"/>
              </a:rPr>
              <a:t>Selon l’expérience de l’entreprise dans le cadre du projet pilote des membres de l’AMQ</a:t>
            </a:r>
          </a:p>
        </p:txBody>
      </p:sp>
      <p:sp>
        <p:nvSpPr>
          <p:cNvPr id="14746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A68FB221-8D05-47DE-85AA-9721B1DB7E54}" type="slidenum">
              <a:rPr lang="fr-CA" smtClean="0"/>
              <a:pPr eaLnBrk="1" hangingPunct="1"/>
              <a:t>28</a:t>
            </a:fld>
            <a:endParaRPr lang="fr-CA"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fld id="{339D51C7-B40D-4D22-9FE8-142F7B1BBB45}" type="slidenum">
              <a:rPr lang="fr-CA" smtClean="0"/>
              <a:t>29</a:t>
            </a:fld>
            <a:endParaRPr lang="fr-CA"/>
          </a:p>
        </p:txBody>
      </p:sp>
    </p:spTree>
    <p:extLst>
      <p:ext uri="{BB962C8B-B14F-4D97-AF65-F5344CB8AC3E}">
        <p14:creationId xmlns:p14="http://schemas.microsoft.com/office/powerpoint/2010/main" val="42631324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4387136"/>
            <a:ext cx="5608320" cy="3812302"/>
          </a:xfrm>
        </p:spPr>
        <p:txBody>
          <a:bodyPr>
            <a:normAutofit fontScale="70000" lnSpcReduction="20000"/>
          </a:bodyPr>
          <a:lstStyle/>
          <a:p>
            <a:r>
              <a:rPr lang="fr-CA" dirty="0"/>
              <a:t>Implanter une culture de développement durable </a:t>
            </a:r>
            <a:r>
              <a:rPr lang="fr-CA" dirty="0" smtClean="0"/>
              <a:t>mène </a:t>
            </a:r>
            <a:r>
              <a:rPr lang="fr-CA" dirty="0"/>
              <a:t>une organisation à mieux gérer ses ressources</a:t>
            </a:r>
            <a:r>
              <a:rPr lang="fr-CA" dirty="0" smtClean="0"/>
              <a:t>, à </a:t>
            </a:r>
            <a:r>
              <a:rPr lang="fr-CA" dirty="0"/>
              <a:t>être plus responsable de ses actions et </a:t>
            </a:r>
            <a:r>
              <a:rPr lang="fr-CA" dirty="0" smtClean="0"/>
              <a:t>à obtenir </a:t>
            </a:r>
            <a:r>
              <a:rPr lang="fr-CA" dirty="0"/>
              <a:t>un meilleur retour sur l’investissement. </a:t>
            </a:r>
            <a:r>
              <a:rPr lang="fr-CA" dirty="0" smtClean="0"/>
              <a:t>Dans </a:t>
            </a:r>
            <a:r>
              <a:rPr lang="fr-CA" dirty="0"/>
              <a:t>le vocabulaire des organisations et des entreprises, le concept de développement durable s’articule autour de la </a:t>
            </a:r>
            <a:r>
              <a:rPr lang="fr-CA" dirty="0" smtClean="0"/>
              <a:t>RSE </a:t>
            </a:r>
            <a:r>
              <a:rPr lang="fr-CA" dirty="0"/>
              <a:t>(responsabilité sociale </a:t>
            </a:r>
            <a:r>
              <a:rPr lang="fr-CA" dirty="0" smtClean="0"/>
              <a:t>des </a:t>
            </a:r>
            <a:r>
              <a:rPr lang="fr-CA" dirty="0"/>
              <a:t>entreprises </a:t>
            </a:r>
            <a:r>
              <a:rPr lang="fr-CA" dirty="0" smtClean="0"/>
              <a:t>ou responsabilité </a:t>
            </a:r>
            <a:r>
              <a:rPr lang="fr-CA" dirty="0"/>
              <a:t>sociétale des entreprises). La RSE propose une manière de se comporter de façon responsable et de contribuer au développement de la société</a:t>
            </a:r>
            <a:r>
              <a:rPr lang="fr-CA" dirty="0" smtClean="0"/>
              <a:t>.</a:t>
            </a:r>
          </a:p>
          <a:p>
            <a:endParaRPr lang="fr-CA" dirty="0"/>
          </a:p>
          <a:p>
            <a:r>
              <a:rPr lang="fr-CA" dirty="0"/>
              <a:t>Pour une organisation ou une entreprise, quel est </a:t>
            </a:r>
            <a:r>
              <a:rPr lang="fr-CA" dirty="0" smtClean="0"/>
              <a:t>l’effet </a:t>
            </a:r>
            <a:r>
              <a:rPr lang="fr-CA" dirty="0"/>
              <a:t>positif d’adopter une culture de développement durable? </a:t>
            </a:r>
            <a:r>
              <a:rPr lang="fr-CA" dirty="0" smtClean="0"/>
              <a:t>Est-ce </a:t>
            </a:r>
            <a:r>
              <a:rPr lang="fr-CA" dirty="0"/>
              <a:t>payant de prendre en compte le </a:t>
            </a:r>
            <a:r>
              <a:rPr lang="fr-CA" i="1" dirty="0" smtClean="0"/>
              <a:t>triple </a:t>
            </a:r>
            <a:r>
              <a:rPr lang="fr-CA" i="1" dirty="0" err="1"/>
              <a:t>bottom</a:t>
            </a:r>
            <a:r>
              <a:rPr lang="fr-CA" i="1" dirty="0"/>
              <a:t> </a:t>
            </a:r>
            <a:r>
              <a:rPr lang="fr-CA" i="1" dirty="0" smtClean="0"/>
              <a:t>line </a:t>
            </a:r>
            <a:r>
              <a:rPr lang="fr-CA" dirty="0"/>
              <a:t>lors de la prise de décision stratégique et </a:t>
            </a:r>
            <a:r>
              <a:rPr lang="fr-CA" dirty="0" smtClean="0"/>
              <a:t>opérationnelle,</a:t>
            </a:r>
            <a:r>
              <a:rPr lang="fr-CA" baseline="0" dirty="0" smtClean="0"/>
              <a:t> </a:t>
            </a:r>
            <a:r>
              <a:rPr lang="fr-CA" dirty="0" smtClean="0"/>
              <a:t>c’est-à-dire de prendre </a:t>
            </a:r>
            <a:r>
              <a:rPr lang="fr-CA" dirty="0"/>
              <a:t>une décision rentable en se souciant de diminuer l’impact environnemental et de s’assurer du </a:t>
            </a:r>
            <a:r>
              <a:rPr lang="fr-CA" dirty="0" smtClean="0"/>
              <a:t>bienêtre </a:t>
            </a:r>
            <a:r>
              <a:rPr lang="fr-CA" dirty="0"/>
              <a:t>de ses employés, de ses autres parties prenantes et de la </a:t>
            </a:r>
            <a:r>
              <a:rPr lang="fr-CA" dirty="0" smtClean="0"/>
              <a:t>société </a:t>
            </a:r>
            <a:r>
              <a:rPr lang="fr-CA" dirty="0"/>
              <a:t>en général</a:t>
            </a:r>
            <a:r>
              <a:rPr lang="fr-CA" dirty="0" smtClean="0"/>
              <a:t>?</a:t>
            </a:r>
          </a:p>
          <a:p>
            <a:endParaRPr lang="fr-CA" dirty="0" smtClean="0"/>
          </a:p>
          <a:p>
            <a:r>
              <a:rPr lang="fr-CA" dirty="0" smtClean="0"/>
              <a:t>Faire </a:t>
            </a:r>
            <a:r>
              <a:rPr lang="fr-CA" dirty="0"/>
              <a:t>du développement durable, c’est poser des gestes </a:t>
            </a:r>
            <a:r>
              <a:rPr lang="fr-CA" dirty="0" smtClean="0"/>
              <a:t>responsables, autant stratégiques qu’opérationnels, au quotidien. </a:t>
            </a:r>
            <a:r>
              <a:rPr lang="fr-CA" dirty="0"/>
              <a:t>Le développement durable </a:t>
            </a:r>
            <a:r>
              <a:rPr lang="fr-CA" dirty="0" smtClean="0"/>
              <a:t>devrait être intégré </a:t>
            </a:r>
            <a:r>
              <a:rPr lang="fr-CA" dirty="0"/>
              <a:t>dans les organisations bien en amont des opérations.  </a:t>
            </a:r>
          </a:p>
          <a:p>
            <a:endParaRPr lang="fr-CA" dirty="0"/>
          </a:p>
          <a:p>
            <a:r>
              <a:rPr lang="fr-CA" i="1" dirty="0" smtClean="0"/>
              <a:t>Un </a:t>
            </a:r>
            <a:r>
              <a:rPr lang="fr-CA" i="1" dirty="0"/>
              <a:t>sondage mondial réalisé par </a:t>
            </a:r>
            <a:r>
              <a:rPr lang="fr-CA" i="1" dirty="0" err="1"/>
              <a:t>Accenture</a:t>
            </a:r>
            <a:r>
              <a:rPr lang="fr-CA" i="1" dirty="0"/>
              <a:t> en 2010 auprès de plus de 700 chefs de direction a révélé que </a:t>
            </a:r>
            <a:r>
              <a:rPr lang="fr-CA" i="1" dirty="0" smtClean="0"/>
              <a:t>93 % </a:t>
            </a:r>
            <a:r>
              <a:rPr lang="fr-CA" i="1" dirty="0"/>
              <a:t>d’entre eux considèrent que le développement </a:t>
            </a:r>
            <a:r>
              <a:rPr lang="fr-CA" i="1" dirty="0" smtClean="0"/>
              <a:t>durable est </a:t>
            </a:r>
            <a:r>
              <a:rPr lang="fr-CA" i="1" dirty="0"/>
              <a:t>important pour la réussite future de leur entreprise. Toutefois, plusieurs chefs d’entreprise ont de la difficulté à intégrer le développement durable dans les activités quotidiennes de leur organisation. De plus, les initiatives de développement durable dépendent souvent d’agents mobilisateurs spécifiques. Les chefs de direction et les cadres supérieurs veulent savoir comment assurer la pérennité du développement durable dans leur entreprise. Pour que le développement durable fasse partie intégrante de l’organisation au quotidien et de façon </a:t>
            </a:r>
            <a:r>
              <a:rPr lang="fr-CA" i="1" dirty="0" smtClean="0"/>
              <a:t>pérenne, </a:t>
            </a:r>
            <a:r>
              <a:rPr lang="fr-CA" i="1" dirty="0"/>
              <a:t>il doit être ancré dans la culture organisationnelle.</a:t>
            </a:r>
          </a:p>
          <a:p>
            <a:r>
              <a:rPr lang="fr-CA" i="1" dirty="0"/>
              <a:t>Le développement durable en entreprise signifie la gestion du </a:t>
            </a:r>
            <a:r>
              <a:rPr lang="fr-CA" i="1" dirty="0" smtClean="0"/>
              <a:t>« triple bilan », </a:t>
            </a:r>
            <a:r>
              <a:rPr lang="fr-CA" i="1" dirty="0"/>
              <a:t>qui comprend les risques, les obligations et les occasions à saisir d’un point de vue financier, social et environnemental. Les entreprises viables sont résilientes, elles contribuent à créer de la valeur, des écosystèmes en santé et des communautés solides. Elles perdurent sur le long terme, car elles sont étroitement liées à des systèmes économiques, sociaux et environnementaux sains. Le développement durable joue un rôle de plus en plus important dans la façon de faire des affaires.</a:t>
            </a:r>
          </a:p>
          <a:p>
            <a:r>
              <a:rPr lang="fr-CA" i="1" dirty="0"/>
              <a:t>Il s’agit d’une culture au sein de laquelle les membres de l’organisation partagent les mêmes positions et croyances relativement à l’importance d’équilibrer l’efficacité économique, l’équité sociale et la responsabilisation environnementale. Les organisations qui ont une forte culture du développement durable s’efforcent de promouvoir un environnement sain et d’améliorer la vie des autres tout en menant à bien et à long terme leurs activités.</a:t>
            </a:r>
            <a:br>
              <a:rPr lang="fr-CA" i="1" dirty="0"/>
            </a:br>
            <a:endParaRPr lang="fr-CA" i="1" dirty="0" smtClean="0"/>
          </a:p>
          <a:p>
            <a:pPr lvl="2"/>
            <a:r>
              <a:rPr lang="fr-CA" i="1" dirty="0" smtClean="0"/>
              <a:t>Ancrer </a:t>
            </a:r>
            <a:r>
              <a:rPr lang="fr-CA" i="1" dirty="0"/>
              <a:t>le développement durable dans la culture </a:t>
            </a:r>
            <a:r>
              <a:rPr lang="fr-CA" i="1" dirty="0" smtClean="0"/>
              <a:t>organisationnelle : </a:t>
            </a:r>
            <a:r>
              <a:rPr lang="fr-CA" i="1" dirty="0"/>
              <a:t>Guide pratique à l’intention des cadres </a:t>
            </a:r>
            <a:r>
              <a:rPr lang="fr-CA" i="1" dirty="0" smtClean="0"/>
              <a:t>supérieurs</a:t>
            </a:r>
            <a:r>
              <a:rPr lang="fr-CA" dirty="0" smtClean="0"/>
              <a:t>, </a:t>
            </a:r>
            <a:r>
              <a:rPr lang="fr-CA" dirty="0"/>
              <a:t>Réseau </a:t>
            </a:r>
            <a:r>
              <a:rPr lang="fr-CA" dirty="0" smtClean="0"/>
              <a:t>entreprise </a:t>
            </a:r>
            <a:r>
              <a:rPr lang="fr-CA" dirty="0"/>
              <a:t>et développement durable</a:t>
            </a:r>
            <a:r>
              <a:rPr lang="fr-CA" dirty="0" smtClean="0"/>
              <a:t>, 2010 (voir </a:t>
            </a:r>
            <a:r>
              <a:rPr lang="fr-CA" dirty="0" smtClean="0">
                <a:hlinkClick r:id="rId3"/>
              </a:rPr>
              <a:t>www.bnq21000.qc.ca</a:t>
            </a:r>
            <a:r>
              <a:rPr lang="fr-CA" dirty="0" smtClean="0"/>
              <a:t>, onglet « Références </a:t>
            </a:r>
            <a:r>
              <a:rPr lang="fr-CA" dirty="0"/>
              <a:t>et outils complémentaires BNQ </a:t>
            </a:r>
            <a:r>
              <a:rPr lang="fr-CA" dirty="0" smtClean="0"/>
              <a:t>21000 »)</a:t>
            </a:r>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a:t>
            </a:fld>
            <a:endParaRPr lang="fr-CA"/>
          </a:p>
        </p:txBody>
      </p:sp>
    </p:spTree>
    <p:extLst>
      <p:ext uri="{BB962C8B-B14F-4D97-AF65-F5344CB8AC3E}">
        <p14:creationId xmlns:p14="http://schemas.microsoft.com/office/powerpoint/2010/main" val="42547453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fld id="{339D51C7-B40D-4D22-9FE8-142F7B1BBB45}" type="slidenum">
              <a:rPr lang="fr-CA" smtClean="0"/>
              <a:t>30</a:t>
            </a:fld>
            <a:endParaRPr lang="fr-CA"/>
          </a:p>
        </p:txBody>
      </p:sp>
    </p:spTree>
    <p:extLst>
      <p:ext uri="{BB962C8B-B14F-4D97-AF65-F5344CB8AC3E}">
        <p14:creationId xmlns:p14="http://schemas.microsoft.com/office/powerpoint/2010/main" val="7922888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dirty="0"/>
          </a:p>
          <a:p>
            <a:r>
              <a:rPr lang="fr-CA" dirty="0"/>
              <a:t> </a:t>
            </a:r>
            <a:r>
              <a:rPr lang="fr-CA" b="1" dirty="0"/>
              <a:t>Retombées concrètes depuis le début de la Méthode BNQ 21000 </a:t>
            </a:r>
            <a:endParaRPr lang="fr-CA" dirty="0"/>
          </a:p>
          <a:p>
            <a:r>
              <a:rPr lang="fr-CA" dirty="0"/>
              <a:t>1. Vision alignée (un président convaincu, des équipes de directions formées et engagées envers le DD et ayant participé à l’autodiagnostic); </a:t>
            </a:r>
          </a:p>
          <a:p>
            <a:r>
              <a:rPr lang="fr-CA" dirty="0"/>
              <a:t>2. 6 unités opérationnelles engagées; </a:t>
            </a:r>
          </a:p>
          <a:p>
            <a:r>
              <a:rPr lang="fr-CA" dirty="0"/>
              <a:t>3. Des employés conscientisés au DD (au-delà de 300 employés) : </a:t>
            </a:r>
          </a:p>
          <a:p>
            <a:pPr marL="171450" indent="-171450">
              <a:buFont typeface="Arial" pitchFamily="34" charset="0"/>
              <a:buChar char="•"/>
            </a:pPr>
            <a:r>
              <a:rPr lang="fr-CA" dirty="0" smtClean="0"/>
              <a:t>La </a:t>
            </a:r>
            <a:r>
              <a:rPr lang="fr-CA" dirty="0"/>
              <a:t>grande majorité des employés ont été formés; </a:t>
            </a:r>
          </a:p>
          <a:p>
            <a:pPr marL="171450" indent="-171450">
              <a:buFont typeface="Arial" pitchFamily="34" charset="0"/>
              <a:buChar char="•"/>
            </a:pPr>
            <a:r>
              <a:rPr lang="fr-CA" dirty="0" smtClean="0"/>
              <a:t>Démarche </a:t>
            </a:r>
            <a:r>
              <a:rPr lang="fr-CA" dirty="0"/>
              <a:t>chaudement accueillie (fierté palpable); </a:t>
            </a:r>
          </a:p>
          <a:p>
            <a:pPr marL="171450" indent="-171450">
              <a:buFont typeface="Arial" pitchFamily="34" charset="0"/>
              <a:buChar char="•"/>
            </a:pPr>
            <a:r>
              <a:rPr lang="fr-CA" dirty="0" smtClean="0"/>
              <a:t>Communication </a:t>
            </a:r>
            <a:r>
              <a:rPr lang="fr-CA" dirty="0"/>
              <a:t>constante des étapes et de l’avancement de la démarche via la communication internes; </a:t>
            </a:r>
          </a:p>
          <a:p>
            <a:pPr marL="171450" indent="-171450">
              <a:buFont typeface="Arial" pitchFamily="34" charset="0"/>
              <a:buChar char="•"/>
            </a:pPr>
            <a:r>
              <a:rPr lang="fr-CA" dirty="0" smtClean="0"/>
              <a:t>Participation </a:t>
            </a:r>
            <a:r>
              <a:rPr lang="fr-CA" dirty="0"/>
              <a:t>au diagnostic via les sondages internes; </a:t>
            </a:r>
          </a:p>
          <a:p>
            <a:r>
              <a:rPr lang="fr-CA" dirty="0"/>
              <a:t>4. Diagnostic de nos entreprises : </a:t>
            </a:r>
          </a:p>
          <a:p>
            <a:pPr marL="171450" indent="-171450">
              <a:buFont typeface="Arial" pitchFamily="34" charset="0"/>
              <a:buChar char="•"/>
            </a:pPr>
            <a:r>
              <a:rPr lang="fr-CA" dirty="0" smtClean="0"/>
              <a:t>Radiographie </a:t>
            </a:r>
            <a:r>
              <a:rPr lang="fr-CA" dirty="0"/>
              <a:t>complète de nos entreprises via l’ensemble des parties prenantes et pour l’ensemble de nos facettes (économique, sociale et environnementale) ; </a:t>
            </a:r>
          </a:p>
          <a:p>
            <a:pPr marL="171450" indent="-171450">
              <a:buFont typeface="Arial" pitchFamily="34" charset="0"/>
              <a:buChar char="•"/>
            </a:pPr>
            <a:r>
              <a:rPr lang="fr-CA" dirty="0" smtClean="0"/>
              <a:t>Portrait </a:t>
            </a:r>
            <a:r>
              <a:rPr lang="fr-CA" dirty="0"/>
              <a:t>nous permettant de constater notre situation actuelle afin de s’améliorer (début du processus d’amélioration); </a:t>
            </a:r>
          </a:p>
          <a:p>
            <a:endParaRPr lang="fr-CA" dirty="0"/>
          </a:p>
        </p:txBody>
      </p:sp>
      <p:sp>
        <p:nvSpPr>
          <p:cNvPr id="4" name="Espace réservé du numéro de diapositive 3"/>
          <p:cNvSpPr>
            <a:spLocks noGrp="1"/>
          </p:cNvSpPr>
          <p:nvPr>
            <p:ph type="sldNum" sz="quarter" idx="10"/>
          </p:nvPr>
        </p:nvSpPr>
        <p:spPr/>
        <p:txBody>
          <a:bodyPr/>
          <a:lstStyle/>
          <a:p>
            <a:fld id="{339D51C7-B40D-4D22-9FE8-142F7B1BBB45}" type="slidenum">
              <a:rPr lang="fr-CA" smtClean="0"/>
              <a:t>31</a:t>
            </a:fld>
            <a:endParaRPr lang="fr-CA"/>
          </a:p>
        </p:txBody>
      </p:sp>
    </p:spTree>
    <p:extLst>
      <p:ext uri="{BB962C8B-B14F-4D97-AF65-F5344CB8AC3E}">
        <p14:creationId xmlns:p14="http://schemas.microsoft.com/office/powerpoint/2010/main" val="8203387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L’approche nationale (le Guide BNQ 21000 et son application, la Méthode BNQ 21000) est perçue comme la pierre angulaire qui comporte les éléments déclencheurs pour positionner les organisations québécoises sur les scènes nationale et internationale.  </a:t>
            </a:r>
          </a:p>
          <a:p>
            <a:endParaRPr lang="fr-CA" dirty="0"/>
          </a:p>
          <a:p>
            <a:r>
              <a:rPr lang="fr-CA" dirty="0" smtClean="0"/>
              <a:t>Plusieurs initiatives complémentaires sont présentement en réflexion et devraient venir compléter l’approche nationale d’ici peu, notamment :</a:t>
            </a:r>
          </a:p>
          <a:p>
            <a:pPr marL="171450" indent="-171450">
              <a:buFont typeface="Arial" pitchFamily="34" charset="0"/>
              <a:buChar char="•"/>
            </a:pPr>
            <a:r>
              <a:rPr lang="fr-CA" dirty="0" smtClean="0"/>
              <a:t>une forme de reconnaissance qui permettrait de souligner</a:t>
            </a:r>
            <a:r>
              <a:rPr lang="fr-CA" baseline="0" dirty="0" smtClean="0"/>
              <a:t> </a:t>
            </a:r>
            <a:r>
              <a:rPr lang="fr-CA" dirty="0" smtClean="0"/>
              <a:t>la progression des organisations en lien avec le Guide BNQ 21000;</a:t>
            </a:r>
          </a:p>
          <a:p>
            <a:pPr marL="171450" indent="-171450">
              <a:buFont typeface="Arial" pitchFamily="34" charset="0"/>
              <a:buChar char="•"/>
            </a:pPr>
            <a:r>
              <a:rPr lang="fr-CA" dirty="0" smtClean="0"/>
              <a:t>des formations pour compléter le cadre d’accompagnement et la formation du responsable de l’organisation;</a:t>
            </a:r>
          </a:p>
          <a:p>
            <a:pPr marL="171450" indent="-171450">
              <a:buFont typeface="Arial" pitchFamily="34" charset="0"/>
              <a:buChar char="•"/>
            </a:pPr>
            <a:r>
              <a:rPr lang="fr-CA" dirty="0" smtClean="0"/>
              <a:t>la mise en place de réseaux pour favoriser les échanges et la</a:t>
            </a:r>
            <a:r>
              <a:rPr lang="fr-CA" baseline="0" dirty="0" smtClean="0"/>
              <a:t> transmission du savoir</a:t>
            </a:r>
            <a:r>
              <a:rPr lang="fr-CA" dirty="0" smtClean="0"/>
              <a:t>;</a:t>
            </a:r>
          </a:p>
          <a:p>
            <a:pPr marL="171450" indent="-171450">
              <a:buFont typeface="Arial" pitchFamily="34" charset="0"/>
              <a:buChar char="•"/>
            </a:pPr>
            <a:r>
              <a:rPr lang="fr-CA" dirty="0" smtClean="0"/>
              <a:t>etc.</a:t>
            </a:r>
          </a:p>
          <a:p>
            <a:endParaRPr lang="fr-CA" dirty="0"/>
          </a:p>
          <a:p>
            <a:r>
              <a:rPr lang="fr-CA" dirty="0" smtClean="0"/>
              <a:t>À cet égard, le site </a:t>
            </a:r>
            <a:r>
              <a:rPr lang="fr-CA" dirty="0" smtClean="0">
                <a:hlinkClick r:id="rId3"/>
              </a:rPr>
              <a:t>www.bnq21000.qc.ca</a:t>
            </a:r>
            <a:r>
              <a:rPr lang="fr-CA" dirty="0" smtClean="0"/>
              <a:t> transmettra toute l’information relative à ces initiatives complémentaires lorsqu’elles seront en place.</a:t>
            </a:r>
          </a:p>
          <a:p>
            <a:endParaRPr lang="fr-CA" dirty="0" smtClean="0"/>
          </a:p>
          <a:p>
            <a:pPr algn="ctr"/>
            <a:r>
              <a:rPr lang="fr-CA" dirty="0" smtClean="0"/>
              <a:t>FIN</a:t>
            </a:r>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33</a:t>
            </a:fld>
            <a:endParaRPr lang="fr-CA"/>
          </a:p>
        </p:txBody>
      </p:sp>
    </p:spTree>
    <p:extLst>
      <p:ext uri="{BB962C8B-B14F-4D97-AF65-F5344CB8AC3E}">
        <p14:creationId xmlns:p14="http://schemas.microsoft.com/office/powerpoint/2010/main" val="42653799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Espace réservé des commentaires 2"/>
          <p:cNvSpPr>
            <a:spLocks noGrp="1"/>
          </p:cNvSpPr>
          <p:nvPr>
            <p:ph type="body" idx="1"/>
          </p:nvPr>
        </p:nvSpPr>
        <p:spPr bwMode="auto">
          <a:xfrm>
            <a:off x="265813" y="4181480"/>
            <a:ext cx="6331458" cy="4849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6075" indent="-346075"/>
            <a:endParaRPr lang="fr-CA" sz="1000" dirty="0" smtClean="0">
              <a:ea typeface="ヒラギノ角ゴ Pro W3" pitchFamily="16" charset="-128"/>
            </a:endParaRPr>
          </a:p>
        </p:txBody>
      </p:sp>
      <p:sp>
        <p:nvSpPr>
          <p:cNvPr id="8499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533303B-F174-4E17-B4EF-7CC970D297E8}" type="slidenum">
              <a:rPr lang="fr-CA" smtClean="0"/>
              <a:pPr eaLnBrk="1" hangingPunct="1"/>
              <a:t>34</a:t>
            </a:fld>
            <a:endParaRPr lang="fr-CA"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4387135"/>
            <a:ext cx="5871210" cy="4726701"/>
          </a:xfrm>
        </p:spPr>
        <p:txBody>
          <a:bodyPr>
            <a:normAutofit lnSpcReduction="10000"/>
          </a:bodyPr>
          <a:lstStyle/>
          <a:p>
            <a:r>
              <a:rPr lang="fr-CA" sz="1200" b="1" kern="1200" dirty="0" smtClean="0">
                <a:solidFill>
                  <a:schemeClr val="tx1"/>
                </a:solidFill>
                <a:effectLst/>
                <a:latin typeface="+mn-lt"/>
                <a:ea typeface="ヒラギノ角ゴ Pro W3" pitchFamily="48" charset="-128"/>
                <a:cs typeface="ヒラギノ角ゴ Pro W3" pitchFamily="48" charset="-128"/>
              </a:rPr>
              <a:t>Atteindre l’équilibre entre la nature et l’économie (viable), entre la nature et les humains (vivable) et entre les humains et l’économie (équitable).  </a:t>
            </a:r>
            <a:endParaRPr lang="fr-CA" sz="1200" kern="1200" dirty="0" smtClean="0">
              <a:solidFill>
                <a:schemeClr val="tx1"/>
              </a:solidFill>
              <a:effectLst/>
              <a:latin typeface="+mn-lt"/>
              <a:ea typeface="ヒラギノ角ゴ Pro W3" pitchFamily="48" charset="-128"/>
              <a:cs typeface="ヒラギノ角ゴ Pro W3" pitchFamily="48" charset="-128"/>
            </a:endParaRPr>
          </a:p>
          <a:p>
            <a:r>
              <a:rPr lang="fr-CA" sz="1200" kern="1200" dirty="0" smtClean="0">
                <a:solidFill>
                  <a:schemeClr val="tx1"/>
                </a:solidFill>
                <a:effectLst/>
                <a:latin typeface="+mn-lt"/>
                <a:ea typeface="ヒラギノ角ゴ Pro W3" pitchFamily="48" charset="-128"/>
                <a:cs typeface="ヒラギノ角ゴ Pro W3" pitchFamily="48" charset="-128"/>
              </a:rPr>
              <a:t>Deux concepts sont inhérents à la notion de développement durable :</a:t>
            </a:r>
          </a:p>
          <a:p>
            <a:pPr lvl="0"/>
            <a:r>
              <a:rPr lang="fr-CA" sz="1200" kern="1200" dirty="0" smtClean="0">
                <a:solidFill>
                  <a:schemeClr val="tx1"/>
                </a:solidFill>
                <a:effectLst/>
                <a:latin typeface="+mn-lt"/>
                <a:ea typeface="ヒラギノ角ゴ Pro W3" pitchFamily="48" charset="-128"/>
                <a:cs typeface="ヒラギノ角ゴ Pro W3" pitchFamily="48" charset="-128"/>
              </a:rPr>
              <a:t>le concept de « besoins », et plus particulièrement des besoins essentiels des plus démunis, à qui il convient d’accorder la plus grande priorité et</a:t>
            </a:r>
          </a:p>
          <a:p>
            <a:pPr lvl="0"/>
            <a:r>
              <a:rPr lang="fr-CA" sz="1200" kern="1200" dirty="0" smtClean="0">
                <a:solidFill>
                  <a:schemeClr val="tx1"/>
                </a:solidFill>
                <a:effectLst/>
                <a:latin typeface="+mn-lt"/>
                <a:ea typeface="ヒラギノ角ゴ Pro W3" pitchFamily="48" charset="-128"/>
                <a:cs typeface="ヒラギノ角ゴ Pro W3" pitchFamily="48" charset="-128"/>
              </a:rPr>
              <a:t>l’idée des limitations que l’état de nos techniques et de notre organisation sociale imposent à la capacité de l’environnement à répondre aux besoins actuels et à venir. </a:t>
            </a:r>
          </a:p>
          <a:p>
            <a:pPr lvl="0"/>
            <a:endParaRPr lang="fr-CA" sz="1200" kern="1200" dirty="0" smtClean="0">
              <a:solidFill>
                <a:schemeClr val="tx1"/>
              </a:solidFill>
              <a:effectLst/>
              <a:latin typeface="+mn-lt"/>
              <a:ea typeface="ヒラギノ角ゴ Pro W3" pitchFamily="48" charset="-128"/>
              <a:cs typeface="ヒラギノ角ゴ Pro W3" pitchFamily="48" charset="-128"/>
            </a:endParaRPr>
          </a:p>
          <a:p>
            <a:r>
              <a:rPr lang="fr-CA" sz="1200" kern="1200" dirty="0" smtClean="0">
                <a:solidFill>
                  <a:schemeClr val="tx1"/>
                </a:solidFill>
                <a:effectLst/>
                <a:latin typeface="+mn-lt"/>
                <a:ea typeface="ヒラギノ角ゴ Pro W3" pitchFamily="48" charset="-128"/>
                <a:cs typeface="ヒラギノ角ゴ Pro W3" pitchFamily="48" charset="-128"/>
              </a:rPr>
              <a:t>Ainsi, les objectifs du développement économique et social sont définis en fonction de la durée, et ce, dans tous les pays – qu’ils soient développés ou qu’ils soient en développement et qu’ils</a:t>
            </a:r>
            <a:r>
              <a:rPr lang="fr-CA" sz="1200" kern="1200" baseline="0" dirty="0" smtClean="0">
                <a:solidFill>
                  <a:schemeClr val="tx1"/>
                </a:solidFill>
                <a:effectLst/>
                <a:latin typeface="+mn-lt"/>
                <a:ea typeface="ヒラギノ角ゴ Pro W3" pitchFamily="48" charset="-128"/>
                <a:cs typeface="ヒラギノ角ゴ Pro W3" pitchFamily="48" charset="-128"/>
              </a:rPr>
              <a:t> aient une</a:t>
            </a:r>
            <a:r>
              <a:rPr lang="fr-CA" sz="1200" kern="1200" dirty="0" smtClean="0">
                <a:solidFill>
                  <a:schemeClr val="tx1"/>
                </a:solidFill>
                <a:effectLst/>
                <a:latin typeface="+mn-lt"/>
                <a:ea typeface="ヒラギノ角ゴ Pro W3" pitchFamily="48" charset="-128"/>
                <a:cs typeface="ヒラギノ角ゴ Pro W3" pitchFamily="48" charset="-128"/>
              </a:rPr>
              <a:t> économie de marché ou une économie planifiée. </a:t>
            </a:r>
          </a:p>
          <a:p>
            <a:endParaRPr lang="fr-CA" sz="1200" kern="1200" dirty="0" smtClean="0">
              <a:solidFill>
                <a:schemeClr val="tx1"/>
              </a:solidFill>
              <a:effectLst/>
              <a:latin typeface="+mn-lt"/>
              <a:ea typeface="ヒラギノ角ゴ Pro W3" pitchFamily="48" charset="-128"/>
              <a:cs typeface="ヒラギノ角ゴ Pro W3" pitchFamily="48" charset="-128"/>
            </a:endParaRPr>
          </a:p>
          <a:p>
            <a:r>
              <a:rPr lang="fr-CA" sz="1200" kern="1200" dirty="0" smtClean="0">
                <a:solidFill>
                  <a:schemeClr val="tx1"/>
                </a:solidFill>
                <a:effectLst/>
                <a:latin typeface="+mn-lt"/>
                <a:ea typeface="ヒラギノ角ゴ Pro W3" pitchFamily="48" charset="-128"/>
                <a:cs typeface="ヒラギノ角ゴ Pro W3" pitchFamily="48" charset="-128"/>
              </a:rPr>
              <a:t>Le développement durable implique une transformation progressive de l’économie et de la société. Même au sens le plus étroit du terme, le développement durable présuppose un souci d’équité sociale entre les générations, souci qui doit s’étendre, en toute logique, à l’intérieur d’une même génération. </a:t>
            </a:r>
          </a:p>
          <a:p>
            <a:endParaRPr lang="fr-CA" sz="1200" kern="1200" dirty="0" smtClean="0">
              <a:solidFill>
                <a:schemeClr val="tx1"/>
              </a:solidFill>
              <a:effectLst/>
              <a:latin typeface="+mn-lt"/>
              <a:ea typeface="ヒラギノ角ゴ Pro W3" pitchFamily="48" charset="-128"/>
              <a:cs typeface="ヒラギノ角ゴ Pro W3" pitchFamily="48" charset="-128"/>
            </a:endParaRPr>
          </a:p>
          <a:p>
            <a:r>
              <a:rPr lang="fr-CA" sz="1200" kern="1200" dirty="0" smtClean="0">
                <a:solidFill>
                  <a:schemeClr val="tx1"/>
                </a:solidFill>
                <a:effectLst/>
                <a:latin typeface="+mn-lt"/>
                <a:ea typeface="ヒラギノ角ゴ Pro W3" pitchFamily="48" charset="-128"/>
                <a:cs typeface="ヒラギノ角ゴ Pro W3" pitchFamily="48" charset="-128"/>
              </a:rPr>
              <a:t>Extrait de </a:t>
            </a:r>
            <a:r>
              <a:rPr lang="fr-CA" sz="1200" u="sng" kern="1200" dirty="0" smtClean="0">
                <a:solidFill>
                  <a:schemeClr val="tx1"/>
                </a:solidFill>
                <a:effectLst/>
                <a:latin typeface="+mn-lt"/>
                <a:ea typeface="ヒラギノ角ゴ Pro W3" pitchFamily="48" charset="-128"/>
                <a:cs typeface="ヒラギノ角ゴ Pro W3" pitchFamily="48" charset="-128"/>
                <a:hlinkClick r:id="rId3"/>
              </a:rPr>
              <a:t>http://www.mddep.gouv.qc.ca/developpement/inter.htm</a:t>
            </a:r>
            <a:endParaRPr lang="fr-CA" sz="1200" u="sng" kern="1200" dirty="0" smtClean="0">
              <a:solidFill>
                <a:schemeClr val="tx1"/>
              </a:solidFill>
              <a:effectLst/>
              <a:latin typeface="+mn-lt"/>
              <a:ea typeface="ヒラギノ角ゴ Pro W3" pitchFamily="48" charset="-128"/>
              <a:cs typeface="ヒラギノ角ゴ Pro W3" pitchFamily="48" charset="-128"/>
            </a:endParaRPr>
          </a:p>
          <a:p>
            <a:endParaRPr lang="fr-CA" sz="1200" kern="1200" dirty="0" smtClean="0">
              <a:solidFill>
                <a:schemeClr val="tx1"/>
              </a:solidFill>
              <a:effectLst/>
              <a:latin typeface="+mn-lt"/>
              <a:ea typeface="ヒラギノ角ゴ Pro W3" pitchFamily="48" charset="-128"/>
              <a:cs typeface="ヒラギノ角ゴ Pro W3" pitchFamily="48" charset="-128"/>
            </a:endParaRPr>
          </a:p>
          <a:p>
            <a:r>
              <a:rPr lang="fr-CA" sz="1200" kern="1200" dirty="0" smtClean="0">
                <a:solidFill>
                  <a:schemeClr val="tx1"/>
                </a:solidFill>
                <a:effectLst/>
                <a:latin typeface="+mn-lt"/>
                <a:ea typeface="ヒラギノ角ゴ Pro W3" pitchFamily="48" charset="-128"/>
                <a:cs typeface="ヒラギノ角ゴ Pro W3" pitchFamily="48" charset="-128"/>
              </a:rPr>
              <a:t>Pour se familiariser avec le vocabulaire du développement durable, voir le </a:t>
            </a:r>
            <a:r>
              <a:rPr lang="fr-CA" sz="1200" i="1" kern="1200" dirty="0" smtClean="0">
                <a:solidFill>
                  <a:schemeClr val="tx1"/>
                </a:solidFill>
                <a:effectLst/>
                <a:latin typeface="+mn-lt"/>
                <a:ea typeface="ヒラギノ角ゴ Pro W3" pitchFamily="48" charset="-128"/>
                <a:cs typeface="ヒラギノ角ゴ Pro W3" pitchFamily="48" charset="-128"/>
              </a:rPr>
              <a:t>Vocabulaire du développement durable </a:t>
            </a:r>
            <a:r>
              <a:rPr lang="fr-CA" sz="1200" kern="1200" dirty="0" smtClean="0">
                <a:solidFill>
                  <a:schemeClr val="tx1"/>
                </a:solidFill>
                <a:effectLst/>
                <a:latin typeface="+mn-lt"/>
                <a:ea typeface="ヒラギノ角ゴ Pro W3" pitchFamily="48" charset="-128"/>
                <a:cs typeface="ヒラギノ角ゴ Pro W3" pitchFamily="48" charset="-128"/>
              </a:rPr>
              <a:t>de l’Office québécois de la langue française (OQLF) (</a:t>
            </a:r>
            <a:r>
              <a:rPr lang="fr-CA" sz="1200" u="sng" kern="1200" dirty="0" smtClean="0">
                <a:solidFill>
                  <a:schemeClr val="tx1"/>
                </a:solidFill>
                <a:effectLst/>
                <a:latin typeface="+mn-lt"/>
                <a:ea typeface="ヒラギノ角ゴ Pro W3" pitchFamily="48" charset="-128"/>
                <a:cs typeface="ヒラギノ角ゴ Pro W3" pitchFamily="48" charset="-128"/>
                <a:hlinkClick r:id="rId4"/>
              </a:rPr>
              <a:t>http://www.oqlf.gouv.qc.ca/ressources/bibliotheque/dictionnaires/terminologie_deve_durable/fiches/index.html</a:t>
            </a:r>
            <a:r>
              <a:rPr lang="fr-CA" sz="1200" kern="1200" dirty="0" smtClean="0">
                <a:solidFill>
                  <a:schemeClr val="tx1"/>
                </a:solidFill>
                <a:effectLst/>
                <a:latin typeface="+mn-lt"/>
                <a:ea typeface="ヒラギノ角ゴ Pro W3" pitchFamily="48" charset="-128"/>
                <a:cs typeface="ヒラギノ角ゴ Pro W3" pitchFamily="48" charset="-128"/>
              </a:rPr>
              <a:t>). </a:t>
            </a:r>
          </a:p>
          <a:p>
            <a:endParaRPr lang="fr-CA" dirty="0" smtClean="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a:t>
            </a:fld>
            <a:endParaRPr lang="fr-CA"/>
          </a:p>
        </p:txBody>
      </p:sp>
    </p:spTree>
    <p:extLst>
      <p:ext uri="{BB962C8B-B14F-4D97-AF65-F5344CB8AC3E}">
        <p14:creationId xmlns:p14="http://schemas.microsoft.com/office/powerpoint/2010/main" val="32786477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304800" y="4237037"/>
            <a:ext cx="6400800" cy="4724400"/>
          </a:xfrm>
        </p:spPr>
        <p:txBody>
          <a:bodyPr>
            <a:noAutofit/>
          </a:bodyPr>
          <a:lstStyle/>
          <a:p>
            <a:pPr lvl="0"/>
            <a:endParaRPr lang="fr-CA" sz="1000" dirty="0"/>
          </a:p>
          <a:p>
            <a:endParaRPr lang="fr-CA" sz="1000"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5</a:t>
            </a:fld>
            <a:endParaRPr lang="fr-CA"/>
          </a:p>
        </p:txBody>
      </p:sp>
      <p:sp>
        <p:nvSpPr>
          <p:cNvPr id="5" name="Rectangle 4"/>
          <p:cNvSpPr/>
          <p:nvPr/>
        </p:nvSpPr>
        <p:spPr>
          <a:xfrm>
            <a:off x="304800" y="4237037"/>
            <a:ext cx="6477000" cy="4862870"/>
          </a:xfrm>
          <a:prstGeom prst="rect">
            <a:avLst/>
          </a:prstGeom>
        </p:spPr>
        <p:txBody>
          <a:bodyPr wrap="square">
            <a:spAutoFit/>
          </a:bodyPr>
          <a:lstStyle/>
          <a:p>
            <a:r>
              <a:rPr lang="fr-FR" sz="1000" dirty="0"/>
              <a:t>La </a:t>
            </a:r>
            <a:r>
              <a:rPr lang="fr-FR" sz="1000" b="1" dirty="0"/>
              <a:t>responsabilité sociétale (ou sociale) des entreprises</a:t>
            </a:r>
            <a:r>
              <a:rPr lang="fr-FR" sz="1000" dirty="0"/>
              <a:t> (RSE) est un « concept dans lequel les </a:t>
            </a:r>
            <a:r>
              <a:rPr lang="fr-FR" sz="1000" dirty="0" smtClean="0"/>
              <a:t>organisations ou entreprises </a:t>
            </a:r>
            <a:r>
              <a:rPr lang="fr-FR" sz="1000" dirty="0"/>
              <a:t>intègrent les préoccupations </a:t>
            </a:r>
            <a:r>
              <a:rPr lang="fr-FR" sz="1000" dirty="0" smtClean="0"/>
              <a:t>financières et économiques, environnementales et sociales dans </a:t>
            </a:r>
            <a:r>
              <a:rPr lang="fr-FR" sz="1000" dirty="0"/>
              <a:t>leurs activités et dans leurs </a:t>
            </a:r>
            <a:r>
              <a:rPr lang="fr-FR" sz="1000" dirty="0" smtClean="0"/>
              <a:t>interactions avec </a:t>
            </a:r>
            <a:r>
              <a:rPr lang="fr-FR" sz="1000" dirty="0"/>
              <a:t>leurs </a:t>
            </a:r>
            <a:r>
              <a:rPr lang="fr-FR" sz="1000" dirty="0" smtClean="0"/>
              <a:t>parties prenantes (employés, clients, fournisseurs, etc.) sur </a:t>
            </a:r>
            <a:r>
              <a:rPr lang="fr-FR" sz="1000" dirty="0"/>
              <a:t>une base </a:t>
            </a:r>
            <a:r>
              <a:rPr lang="fr-FR" sz="1000" dirty="0" smtClean="0"/>
              <a:t>volontaire.  Énoncé </a:t>
            </a:r>
            <a:r>
              <a:rPr lang="fr-FR" sz="1000" dirty="0"/>
              <a:t>plus clairement et simplement, </a:t>
            </a:r>
            <a:r>
              <a:rPr lang="fr-FR" sz="1000" b="1" dirty="0" smtClean="0"/>
              <a:t>c'est la </a:t>
            </a:r>
            <a:r>
              <a:rPr lang="fr-FR" sz="1000" b="1" dirty="0"/>
              <a:t>contribution des entreprises aux enjeux du développement </a:t>
            </a:r>
            <a:r>
              <a:rPr lang="fr-FR" sz="1000" b="1" dirty="0" smtClean="0"/>
              <a:t>durable</a:t>
            </a:r>
            <a:r>
              <a:rPr lang="fr-FR" sz="1000" b="1" dirty="0"/>
              <a:t>.</a:t>
            </a:r>
            <a:r>
              <a:rPr lang="fr-FR" sz="1000" dirty="0"/>
              <a:t> La RSE </a:t>
            </a:r>
            <a:r>
              <a:rPr lang="fr-FR" sz="1000" dirty="0" smtClean="0"/>
              <a:t>résulte des demandes des parties prenantes pour une </a:t>
            </a:r>
            <a:r>
              <a:rPr lang="fr-FR" sz="1000" dirty="0"/>
              <a:t>meilleure prise en compte </a:t>
            </a:r>
            <a:r>
              <a:rPr lang="fr-FR" sz="1000" dirty="0" smtClean="0"/>
              <a:t>des effets de ses activités. Pour ce faire, les organisations doivent considérer, par exemple, les performances suivantes dans leurs activités :</a:t>
            </a:r>
            <a:endParaRPr lang="fr-CA" sz="1000" b="1" dirty="0"/>
          </a:p>
          <a:p>
            <a:r>
              <a:rPr lang="fr-CA" sz="1000" b="1" dirty="0"/>
              <a:t>Performance </a:t>
            </a:r>
            <a:r>
              <a:rPr lang="fr-CA" sz="1000" b="1" dirty="0" smtClean="0"/>
              <a:t>économique : </a:t>
            </a:r>
            <a:r>
              <a:rPr lang="fr-CA" sz="1000" dirty="0" smtClean="0"/>
              <a:t>assurer </a:t>
            </a:r>
            <a:r>
              <a:rPr lang="fr-CA" sz="1000" dirty="0"/>
              <a:t>et poursuivre le développement de l’organisation</a:t>
            </a:r>
          </a:p>
          <a:p>
            <a:pPr marL="164643" indent="-164643">
              <a:buFont typeface="Arial" pitchFamily="34" charset="0"/>
              <a:buChar char="•"/>
            </a:pPr>
            <a:r>
              <a:rPr lang="fr-CA" sz="1000" dirty="0"/>
              <a:t>Satisfaction de tous les besoins du client</a:t>
            </a:r>
          </a:p>
          <a:p>
            <a:pPr marL="164643" indent="-164643">
              <a:buFont typeface="Arial" pitchFamily="34" charset="0"/>
              <a:buChar char="•"/>
            </a:pPr>
            <a:r>
              <a:rPr lang="fr-CA" sz="1000" dirty="0"/>
              <a:t>Minimisation des </a:t>
            </a:r>
            <a:r>
              <a:rPr lang="fr-CA" sz="1000" dirty="0" smtClean="0"/>
              <a:t>couts </a:t>
            </a:r>
            <a:r>
              <a:rPr lang="fr-CA" sz="1000" dirty="0"/>
              <a:t>d’acquisition</a:t>
            </a:r>
          </a:p>
          <a:p>
            <a:pPr marL="164643" indent="-164643">
              <a:buFont typeface="Arial" pitchFamily="34" charset="0"/>
              <a:buChar char="•"/>
            </a:pPr>
            <a:r>
              <a:rPr lang="fr-CA" sz="1000" dirty="0"/>
              <a:t>Croissance et rentabilité</a:t>
            </a:r>
          </a:p>
          <a:p>
            <a:pPr marL="164643" indent="-164643">
              <a:buFont typeface="Arial" pitchFamily="34" charset="0"/>
              <a:buChar char="•"/>
            </a:pPr>
            <a:r>
              <a:rPr lang="fr-CA" sz="1000" dirty="0"/>
              <a:t>Transparence comptable et engagements</a:t>
            </a:r>
          </a:p>
          <a:p>
            <a:pPr marL="164643" indent="-164643">
              <a:buFont typeface="Arial" pitchFamily="34" charset="0"/>
              <a:buChar char="•"/>
            </a:pPr>
            <a:r>
              <a:rPr lang="fr-CA" sz="1000" dirty="0"/>
              <a:t>Internationalisation des </a:t>
            </a:r>
            <a:r>
              <a:rPr lang="fr-CA" sz="1000" dirty="0" smtClean="0"/>
              <a:t>couts</a:t>
            </a:r>
            <a:endParaRPr lang="fr-CA" sz="1000" dirty="0"/>
          </a:p>
          <a:p>
            <a:pPr marL="164643" indent="-164643">
              <a:buFont typeface="Arial" pitchFamily="34" charset="0"/>
              <a:buChar char="•"/>
            </a:pPr>
            <a:r>
              <a:rPr lang="fr-CA" sz="1000" dirty="0"/>
              <a:t>Relation avec les fournisseurs</a:t>
            </a:r>
          </a:p>
          <a:p>
            <a:pPr marL="164643" indent="-164643">
              <a:buFont typeface="Arial" pitchFamily="34" charset="0"/>
              <a:buChar char="•"/>
            </a:pPr>
            <a:r>
              <a:rPr lang="fr-CA" sz="1000" dirty="0"/>
              <a:t>Participation à la vie et au développement local</a:t>
            </a:r>
          </a:p>
          <a:p>
            <a:r>
              <a:rPr lang="fr-CA" sz="1000" b="1" dirty="0"/>
              <a:t>Performance </a:t>
            </a:r>
            <a:r>
              <a:rPr lang="fr-CA" sz="1000" b="1" dirty="0" smtClean="0"/>
              <a:t>environnementale : </a:t>
            </a:r>
            <a:r>
              <a:rPr lang="fr-CA" sz="1000" dirty="0" smtClean="0"/>
              <a:t>limiter </a:t>
            </a:r>
            <a:r>
              <a:rPr lang="fr-CA" sz="1000" dirty="0"/>
              <a:t>les </a:t>
            </a:r>
            <a:r>
              <a:rPr lang="fr-CA" sz="1000" dirty="0" smtClean="0"/>
              <a:t>effets </a:t>
            </a:r>
            <a:r>
              <a:rPr lang="fr-CA" sz="1000" dirty="0"/>
              <a:t>liés à ses activités</a:t>
            </a:r>
          </a:p>
          <a:p>
            <a:pPr marL="164643" indent="-164643">
              <a:buFont typeface="Arial" pitchFamily="34" charset="0"/>
              <a:buChar char="•"/>
            </a:pPr>
            <a:r>
              <a:rPr lang="fr-CA" sz="1000" dirty="0"/>
              <a:t>Réduction des consommations</a:t>
            </a:r>
          </a:p>
          <a:p>
            <a:pPr marL="164643" indent="-164643">
              <a:buFont typeface="Arial" pitchFamily="34" charset="0"/>
              <a:buChar char="•"/>
            </a:pPr>
            <a:r>
              <a:rPr lang="fr-CA" sz="1000" dirty="0" smtClean="0"/>
              <a:t>Écoconception (« </a:t>
            </a:r>
            <a:r>
              <a:rPr lang="fr-CA" sz="1000" dirty="0" err="1" smtClean="0"/>
              <a:t>recyclabilité</a:t>
            </a:r>
            <a:r>
              <a:rPr lang="fr-CA" sz="1000" dirty="0" smtClean="0"/>
              <a:t> » </a:t>
            </a:r>
            <a:r>
              <a:rPr lang="fr-CA" sz="1000" dirty="0"/>
              <a:t>des </a:t>
            </a:r>
            <a:r>
              <a:rPr lang="fr-CA" sz="1000" dirty="0" smtClean="0"/>
              <a:t>produits)</a:t>
            </a:r>
            <a:endParaRPr lang="fr-CA" sz="1000" dirty="0"/>
          </a:p>
          <a:p>
            <a:pPr marL="164643" indent="-164643">
              <a:buFont typeface="Arial" pitchFamily="34" charset="0"/>
              <a:buChar char="•"/>
            </a:pPr>
            <a:r>
              <a:rPr lang="fr-CA" sz="1000" dirty="0"/>
              <a:t>Réduction des emballages </a:t>
            </a:r>
          </a:p>
          <a:p>
            <a:pPr marL="164643" indent="-164643">
              <a:buFont typeface="Arial" pitchFamily="34" charset="0"/>
              <a:buChar char="•"/>
            </a:pPr>
            <a:r>
              <a:rPr lang="fr-CA" sz="1000" dirty="0"/>
              <a:t>Développement des usines propres</a:t>
            </a:r>
          </a:p>
          <a:p>
            <a:pPr marL="164643" indent="-164643">
              <a:buFont typeface="Arial" pitchFamily="34" charset="0"/>
              <a:buChar char="•"/>
            </a:pPr>
            <a:r>
              <a:rPr lang="fr-CA" sz="1000" dirty="0"/>
              <a:t>Protection des sols</a:t>
            </a:r>
          </a:p>
          <a:p>
            <a:pPr marL="164643" indent="-164643">
              <a:buFont typeface="Arial" pitchFamily="34" charset="0"/>
              <a:buChar char="•"/>
            </a:pPr>
            <a:r>
              <a:rPr lang="fr-CA" sz="1000" dirty="0"/>
              <a:t>Qualité de l’air</a:t>
            </a:r>
          </a:p>
          <a:p>
            <a:pPr marL="164643" indent="-164643">
              <a:buFont typeface="Arial" pitchFamily="34" charset="0"/>
              <a:buChar char="•"/>
            </a:pPr>
            <a:r>
              <a:rPr lang="fr-CA" sz="1000" dirty="0"/>
              <a:t>Lutte contre les nuisances sonores</a:t>
            </a:r>
          </a:p>
          <a:p>
            <a:r>
              <a:rPr lang="fr-CA" sz="1000" b="1" dirty="0"/>
              <a:t>Performance sociale (</a:t>
            </a:r>
            <a:r>
              <a:rPr lang="fr-CA" sz="1000" b="1" dirty="0" smtClean="0"/>
              <a:t>sociétale )</a:t>
            </a:r>
            <a:r>
              <a:rPr lang="fr-CA" sz="1000" dirty="0" smtClean="0"/>
              <a:t> :assurer </a:t>
            </a:r>
            <a:r>
              <a:rPr lang="fr-CA" sz="1000" dirty="0"/>
              <a:t>le </a:t>
            </a:r>
            <a:r>
              <a:rPr lang="fr-CA" sz="1000" dirty="0" smtClean="0"/>
              <a:t>bienêtre </a:t>
            </a:r>
            <a:r>
              <a:rPr lang="fr-CA" sz="1000" dirty="0"/>
              <a:t>des employés, de la </a:t>
            </a:r>
            <a:r>
              <a:rPr lang="fr-CA" sz="1000" dirty="0" smtClean="0"/>
              <a:t>communauté et </a:t>
            </a:r>
            <a:r>
              <a:rPr lang="fr-CA" sz="1000" dirty="0"/>
              <a:t>de la société en général</a:t>
            </a:r>
          </a:p>
          <a:p>
            <a:pPr marL="164643" indent="-164643">
              <a:buFont typeface="Arial" pitchFamily="34" charset="0"/>
              <a:buChar char="•"/>
            </a:pPr>
            <a:r>
              <a:rPr lang="fr-CA" sz="1000" dirty="0"/>
              <a:t>Développement des compétences</a:t>
            </a:r>
          </a:p>
          <a:p>
            <a:pPr marL="164643" indent="-164643">
              <a:buFont typeface="Arial" pitchFamily="34" charset="0"/>
              <a:buChar char="•"/>
            </a:pPr>
            <a:r>
              <a:rPr lang="fr-CA" sz="1000" dirty="0"/>
              <a:t>Santé et sécurité au travail</a:t>
            </a:r>
          </a:p>
          <a:p>
            <a:pPr marL="164643" indent="-164643">
              <a:buFont typeface="Arial" pitchFamily="34" charset="0"/>
              <a:buChar char="•"/>
            </a:pPr>
            <a:r>
              <a:rPr lang="fr-CA" sz="1000" dirty="0"/>
              <a:t>Mobilité interne</a:t>
            </a:r>
          </a:p>
          <a:p>
            <a:pPr marL="164643" indent="-164643">
              <a:buFont typeface="Arial" pitchFamily="34" charset="0"/>
              <a:buChar char="•"/>
            </a:pPr>
            <a:r>
              <a:rPr lang="fr-CA" sz="1000" dirty="0"/>
              <a:t>Éthique et respect des engagements</a:t>
            </a:r>
          </a:p>
          <a:p>
            <a:pPr marL="164643" indent="-164643">
              <a:buFont typeface="Arial" pitchFamily="34" charset="0"/>
              <a:buChar char="•"/>
            </a:pPr>
            <a:r>
              <a:rPr lang="fr-CA" sz="1000" dirty="0"/>
              <a:t>Sécurité des biens et des </a:t>
            </a:r>
            <a:r>
              <a:rPr lang="fr-CA" sz="1000" dirty="0" smtClean="0"/>
              <a:t>citoyens</a:t>
            </a:r>
            <a:endParaRPr lang="fr-CA" sz="1000" dirty="0"/>
          </a:p>
        </p:txBody>
      </p:sp>
    </p:spTree>
    <p:extLst>
      <p:ext uri="{BB962C8B-B14F-4D97-AF65-F5344CB8AC3E}">
        <p14:creationId xmlns:p14="http://schemas.microsoft.com/office/powerpoint/2010/main" val="39741013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381000" y="4313237"/>
            <a:ext cx="6324600" cy="4267200"/>
          </a:xfrm>
        </p:spPr>
        <p:txBody>
          <a:bodyPr>
            <a:normAutofit fontScale="77500" lnSpcReduction="20000"/>
          </a:bodyPr>
          <a:lstStyle/>
          <a:p>
            <a:r>
              <a:rPr lang="fr-CA" sz="1200" b="0" kern="1200" dirty="0" smtClean="0">
                <a:solidFill>
                  <a:schemeClr val="tx1"/>
                </a:solidFill>
                <a:effectLst/>
                <a:latin typeface="+mn-lt"/>
                <a:ea typeface="ヒラギノ角ゴ Pro W3" pitchFamily="48" charset="-128"/>
                <a:cs typeface="ヒラギノ角ゴ Pro W3" pitchFamily="48" charset="-128"/>
              </a:rPr>
              <a:t> « Une transformation culturelle réussie, c’est une transformation qu’on peut observer quotidiennement et concrètement dans des gestes. Ce sont des pratiques de gestion et des comportements qui reflètent les valeurs et les attitudes qu’on souhaite voir émerger dans la poursuite d’une nouvelle vision », affirme Réal Jacob, professeur titulaire au service de l’enseignement du management à HEC Montréal.</a:t>
            </a:r>
          </a:p>
          <a:p>
            <a:r>
              <a:rPr lang="fr-CA" sz="1200" b="0" kern="1200" dirty="0" smtClean="0">
                <a:solidFill>
                  <a:schemeClr val="tx1"/>
                </a:solidFill>
                <a:effectLst/>
                <a:latin typeface="+mn-lt"/>
                <a:ea typeface="ヒラギノ角ゴ Pro W3" pitchFamily="48" charset="-128"/>
                <a:cs typeface="ヒラギノ角ゴ Pro W3" pitchFamily="48" charset="-128"/>
              </a:rPr>
              <a:t/>
            </a:r>
            <a:br>
              <a:rPr lang="fr-CA" sz="1200" b="0" kern="1200" dirty="0" smtClean="0">
                <a:solidFill>
                  <a:schemeClr val="tx1"/>
                </a:solidFill>
                <a:effectLst/>
                <a:latin typeface="+mn-lt"/>
                <a:ea typeface="ヒラギノ角ゴ Pro W3" pitchFamily="48" charset="-128"/>
                <a:cs typeface="ヒラギノ角ゴ Pro W3" pitchFamily="48" charset="-128"/>
              </a:rPr>
            </a:br>
            <a:r>
              <a:rPr lang="fr-CA" sz="1200" b="0" kern="1200" dirty="0" smtClean="0">
                <a:solidFill>
                  <a:schemeClr val="tx1"/>
                </a:solidFill>
                <a:effectLst/>
                <a:latin typeface="+mn-lt"/>
                <a:ea typeface="ヒラギノ角ゴ Pro W3" pitchFamily="48" charset="-128"/>
                <a:cs typeface="ヒラギノ角ゴ Pro W3" pitchFamily="48" charset="-128"/>
              </a:rPr>
              <a:t>Cela peut prendre du temps. Selon le professeur, un changement de culture organisationnelle se produit sur plusieurs années. </a:t>
            </a:r>
          </a:p>
          <a:p>
            <a:r>
              <a:rPr lang="fr-CA" sz="1200" b="0" kern="1200" dirty="0" smtClean="0">
                <a:solidFill>
                  <a:schemeClr val="tx1"/>
                </a:solidFill>
                <a:effectLst/>
                <a:latin typeface="+mn-lt"/>
                <a:ea typeface="ヒラギノ角ゴ Pro W3" pitchFamily="48" charset="-128"/>
                <a:cs typeface="ヒラギノ角ゴ Pro W3" pitchFamily="48" charset="-128"/>
              </a:rPr>
              <a:t>Par quoi commencer? </a:t>
            </a:r>
          </a:p>
          <a:p>
            <a:endParaRPr lang="fr-CA" sz="1200" b="0" kern="1200" dirty="0" smtClean="0">
              <a:solidFill>
                <a:schemeClr val="tx1"/>
              </a:solidFill>
              <a:effectLst/>
              <a:latin typeface="+mn-lt"/>
              <a:ea typeface="ヒラギノ角ゴ Pro W3" pitchFamily="48" charset="-128"/>
              <a:cs typeface="ヒラギノ角ゴ Pro W3" pitchFamily="48" charset="-128"/>
            </a:endParaRPr>
          </a:p>
          <a:p>
            <a:r>
              <a:rPr lang="fr-CA" sz="1200" b="0" kern="1200" dirty="0" smtClean="0">
                <a:solidFill>
                  <a:schemeClr val="tx1"/>
                </a:solidFill>
                <a:effectLst/>
                <a:latin typeface="+mn-lt"/>
                <a:ea typeface="ヒラギノ角ゴ Pro W3" pitchFamily="48" charset="-128"/>
                <a:cs typeface="ヒラギノ角ゴ Pro W3" pitchFamily="48" charset="-128"/>
              </a:rPr>
              <a:t>Dans un changement de culture, les personnes les plus importantes sont les gestionnaires d’équipe. « Si les gestionnaires de premier niveau ne sont pas dans le coup, s’ils ne sont pas formés, s’ils ne sont pas outillés pour répondre à des questions du type "Pourquoi faut-il faire un virage? Il me semble que c’était bien avant ", et ainsi mener le groupe à changer de mentalité, la transformation ne se fera pas », affirme Réal Jacob.</a:t>
            </a:r>
          </a:p>
          <a:p>
            <a:r>
              <a:rPr lang="fr-CA" sz="1200" b="0" kern="1200" dirty="0" smtClean="0">
                <a:solidFill>
                  <a:schemeClr val="tx1"/>
                </a:solidFill>
                <a:effectLst/>
                <a:latin typeface="+mn-lt"/>
                <a:ea typeface="ヒラギノ角ゴ Pro W3" pitchFamily="48" charset="-128"/>
                <a:cs typeface="ヒラギノ角ゴ Pro W3" pitchFamily="48" charset="-128"/>
              </a:rPr>
              <a:t/>
            </a:r>
            <a:br>
              <a:rPr lang="fr-CA" sz="1200" b="0" kern="1200" dirty="0" smtClean="0">
                <a:solidFill>
                  <a:schemeClr val="tx1"/>
                </a:solidFill>
                <a:effectLst/>
                <a:latin typeface="+mn-lt"/>
                <a:ea typeface="ヒラギノ角ゴ Pro W3" pitchFamily="48" charset="-128"/>
                <a:cs typeface="ヒラギノ角ゴ Pro W3" pitchFamily="48" charset="-128"/>
              </a:rPr>
            </a:br>
            <a:r>
              <a:rPr lang="fr-CA" sz="1200" b="0" kern="1200" dirty="0" smtClean="0">
                <a:solidFill>
                  <a:schemeClr val="tx1"/>
                </a:solidFill>
                <a:effectLst/>
                <a:latin typeface="+mn-lt"/>
                <a:ea typeface="ヒラギノ角ゴ Pro W3" pitchFamily="48" charset="-128"/>
                <a:cs typeface="ヒラギノ角ゴ Pro W3" pitchFamily="48" charset="-128"/>
              </a:rPr>
              <a:t>Les supérieurs immédiats doivent être capables de donner des réponses hyper concrètes à des questions hyper concrètes, comme « Pourquoi changer? », « Vers quoi changer? » ou « Qu’est-ce que cela donnera? »</a:t>
            </a:r>
          </a:p>
          <a:p>
            <a:r>
              <a:rPr lang="fr-CA" sz="1200" b="0" kern="1200" dirty="0" smtClean="0">
                <a:solidFill>
                  <a:schemeClr val="tx1"/>
                </a:solidFill>
                <a:effectLst/>
                <a:latin typeface="+mn-lt"/>
                <a:ea typeface="ヒラギノ角ゴ Pro W3" pitchFamily="48" charset="-128"/>
                <a:cs typeface="ヒラギノ角ゴ Pro W3" pitchFamily="48" charset="-128"/>
              </a:rPr>
              <a:t/>
            </a:r>
            <a:br>
              <a:rPr lang="fr-CA" sz="1200" b="0" kern="1200" dirty="0" smtClean="0">
                <a:solidFill>
                  <a:schemeClr val="tx1"/>
                </a:solidFill>
                <a:effectLst/>
                <a:latin typeface="+mn-lt"/>
                <a:ea typeface="ヒラギノ角ゴ Pro W3" pitchFamily="48" charset="-128"/>
                <a:cs typeface="ヒラギノ角ゴ Pro W3" pitchFamily="48" charset="-128"/>
              </a:rPr>
            </a:br>
            <a:r>
              <a:rPr lang="fr-CA" sz="1200" b="0" kern="1200" dirty="0" smtClean="0">
                <a:solidFill>
                  <a:schemeClr val="tx1"/>
                </a:solidFill>
                <a:effectLst/>
                <a:latin typeface="+mn-lt"/>
                <a:ea typeface="ヒラギノ角ゴ Pro W3" pitchFamily="48" charset="-128"/>
                <a:cs typeface="ヒラギノ角ゴ Pro W3" pitchFamily="48" charset="-128"/>
              </a:rPr>
              <a:t>L’expérience le montre : quand les idées, les concepts et les façons de faire qui sous-tendent le changement sont imposés du haut vers le bas, cela crée des phénomènes de résistance.</a:t>
            </a:r>
          </a:p>
          <a:p>
            <a:r>
              <a:rPr lang="fr-CA" sz="1200" b="0" kern="1200" dirty="0" smtClean="0">
                <a:solidFill>
                  <a:schemeClr val="tx1"/>
                </a:solidFill>
                <a:effectLst/>
                <a:latin typeface="+mn-lt"/>
                <a:ea typeface="ヒラギノ角ゴ Pro W3" pitchFamily="48" charset="-128"/>
                <a:cs typeface="ヒラギノ角ゴ Pro W3" pitchFamily="48" charset="-128"/>
              </a:rPr>
              <a:t/>
            </a:r>
            <a:br>
              <a:rPr lang="fr-CA" sz="1200" b="0" kern="1200" dirty="0" smtClean="0">
                <a:solidFill>
                  <a:schemeClr val="tx1"/>
                </a:solidFill>
                <a:effectLst/>
                <a:latin typeface="+mn-lt"/>
                <a:ea typeface="ヒラギノ角ゴ Pro W3" pitchFamily="48" charset="-128"/>
                <a:cs typeface="ヒラギノ角ゴ Pro W3" pitchFamily="48" charset="-128"/>
              </a:rPr>
            </a:br>
            <a:r>
              <a:rPr lang="fr-CA" sz="1200" b="0" kern="1200" dirty="0" smtClean="0">
                <a:solidFill>
                  <a:schemeClr val="tx1"/>
                </a:solidFill>
                <a:effectLst/>
                <a:latin typeface="+mn-lt"/>
                <a:ea typeface="ヒラギノ角ゴ Pro W3" pitchFamily="48" charset="-128"/>
                <a:cs typeface="ヒラギノ角ゴ Pro W3" pitchFamily="48" charset="-128"/>
              </a:rPr>
              <a:t>« Un des facteurs cruciaux de réussite d’un changement culturel au sein de l’organisation est de faire participer les employés et les gestionnaires dès le départ », note Isabelle </a:t>
            </a:r>
            <a:r>
              <a:rPr lang="fr-CA" sz="1200" b="0" kern="1200" dirty="0" err="1" smtClean="0">
                <a:solidFill>
                  <a:schemeClr val="tx1"/>
                </a:solidFill>
                <a:effectLst/>
                <a:latin typeface="+mn-lt"/>
                <a:ea typeface="ヒラギノ角ゴ Pro W3" pitchFamily="48" charset="-128"/>
                <a:cs typeface="ヒラギノ角ゴ Pro W3" pitchFamily="48" charset="-128"/>
              </a:rPr>
              <a:t>Mahy</a:t>
            </a:r>
            <a:r>
              <a:rPr lang="fr-CA" sz="1200" b="0" kern="1200" dirty="0" smtClean="0">
                <a:solidFill>
                  <a:schemeClr val="tx1"/>
                </a:solidFill>
                <a:effectLst/>
                <a:latin typeface="+mn-lt"/>
                <a:ea typeface="ヒラギノ角ゴ Pro W3" pitchFamily="48" charset="-128"/>
                <a:cs typeface="ヒラギノ角ゴ Pro W3" pitchFamily="48" charset="-128"/>
              </a:rPr>
              <a:t>, de l’UQAM.</a:t>
            </a:r>
          </a:p>
          <a:p>
            <a:r>
              <a:rPr lang="fr-CA" sz="1200" b="0" kern="1200" dirty="0" smtClean="0">
                <a:solidFill>
                  <a:schemeClr val="tx1"/>
                </a:solidFill>
                <a:effectLst/>
                <a:latin typeface="+mn-lt"/>
                <a:ea typeface="ヒラギノ角ゴ Pro W3" pitchFamily="48" charset="-128"/>
                <a:cs typeface="ヒラギノ角ゴ Pro W3" pitchFamily="48" charset="-128"/>
              </a:rPr>
              <a:t/>
            </a:r>
            <a:br>
              <a:rPr lang="fr-CA" sz="1200" b="0" kern="1200" dirty="0" smtClean="0">
                <a:solidFill>
                  <a:schemeClr val="tx1"/>
                </a:solidFill>
                <a:effectLst/>
                <a:latin typeface="+mn-lt"/>
                <a:ea typeface="ヒラギノ角ゴ Pro W3" pitchFamily="48" charset="-128"/>
                <a:cs typeface="ヒラギノ角ゴ Pro W3" pitchFamily="48" charset="-128"/>
              </a:rPr>
            </a:br>
            <a:r>
              <a:rPr lang="fr-CA" sz="1200" b="0" kern="1200" dirty="0" smtClean="0">
                <a:solidFill>
                  <a:schemeClr val="tx1"/>
                </a:solidFill>
                <a:effectLst/>
                <a:latin typeface="+mn-lt"/>
                <a:ea typeface="ヒラギノ角ゴ Pro W3" pitchFamily="48" charset="-128"/>
                <a:cs typeface="ヒラギノ角ゴ Pro W3" pitchFamily="48" charset="-128"/>
              </a:rPr>
              <a:t>« Si les employés sont invités à définir le changement et à donner leurs idées, une conversation s’engage au sein de l’organisation et elle peut se développer, se déployer au fil du temps. Cela aide énormément », dit la professeure.</a:t>
            </a:r>
          </a:p>
          <a:p>
            <a:r>
              <a:rPr lang="fr-CA" sz="1200" b="0" kern="1200" dirty="0" smtClean="0">
                <a:solidFill>
                  <a:schemeClr val="tx1"/>
                </a:solidFill>
                <a:effectLst/>
                <a:latin typeface="+mn-lt"/>
                <a:ea typeface="ヒラギノ角ゴ Pro W3" pitchFamily="48" charset="-128"/>
                <a:cs typeface="ヒラギノ角ゴ Pro W3" pitchFamily="48" charset="-128"/>
              </a:rPr>
              <a:t> </a:t>
            </a:r>
          </a:p>
          <a:p>
            <a:r>
              <a:rPr lang="fr-CA" sz="1200" b="0" kern="1200" dirty="0" smtClean="0">
                <a:solidFill>
                  <a:schemeClr val="tx1"/>
                </a:solidFill>
                <a:effectLst/>
                <a:latin typeface="+mn-lt"/>
                <a:ea typeface="ヒラギノ角ゴ Pro W3" pitchFamily="48" charset="-128"/>
                <a:cs typeface="ヒラギノ角ゴ Pro W3" pitchFamily="48" charset="-128"/>
              </a:rPr>
              <a:t>Extrait de </a:t>
            </a:r>
            <a:r>
              <a:rPr lang="fr-CA" sz="1200" b="0" i="1" kern="1200" dirty="0" smtClean="0">
                <a:solidFill>
                  <a:schemeClr val="tx1"/>
                </a:solidFill>
                <a:effectLst/>
                <a:latin typeface="+mn-lt"/>
                <a:ea typeface="ヒラギノ角ゴ Pro W3" pitchFamily="48" charset="-128"/>
                <a:cs typeface="ヒラギノ角ゴ Pro W3" pitchFamily="48" charset="-128"/>
              </a:rPr>
              <a:t>Les secrets d’un changement de culture organisationnelle</a:t>
            </a:r>
          </a:p>
          <a:p>
            <a:r>
              <a:rPr lang="fr-CA" sz="1200" b="0" u="sng" kern="1200" dirty="0" smtClean="0">
                <a:solidFill>
                  <a:schemeClr val="tx1"/>
                </a:solidFill>
                <a:effectLst/>
                <a:latin typeface="+mn-lt"/>
                <a:ea typeface="ヒラギノ角ゴ Pro W3" pitchFamily="48" charset="-128"/>
                <a:cs typeface="ヒラギノ角ゴ Pro W3" pitchFamily="48" charset="-128"/>
                <a:hlinkClick r:id="rId3"/>
              </a:rPr>
              <a:t>http://www.lesaffaires.com/strategie-d-entreprise/gestion-operationnelle/les-secrets-d-un-changement-de-culture-organisationnelle/511980</a:t>
            </a:r>
            <a:endParaRPr lang="fr-CA" sz="1200" b="0" kern="1200" dirty="0" smtClean="0">
              <a:solidFill>
                <a:schemeClr val="tx1"/>
              </a:solidFill>
              <a:effectLst/>
              <a:latin typeface="+mn-lt"/>
              <a:ea typeface="ヒラギノ角ゴ Pro W3" pitchFamily="48" charset="-128"/>
              <a:cs typeface="ヒラギノ角ゴ Pro W3" pitchFamily="48" charset="-128"/>
            </a:endParaRPr>
          </a:p>
          <a:p>
            <a:r>
              <a:rPr lang="fr-CA" sz="1200" kern="1200" dirty="0" smtClean="0">
                <a:solidFill>
                  <a:schemeClr val="tx1"/>
                </a:solidFill>
                <a:effectLst/>
                <a:latin typeface="+mn-lt"/>
                <a:ea typeface="ヒラギノ角ゴ Pro W3" pitchFamily="48" charset="-128"/>
                <a:cs typeface="ヒラギノ角ゴ Pro W3" pitchFamily="48" charset="-128"/>
              </a:rPr>
              <a:t> </a:t>
            </a:r>
            <a:endParaRPr lang="fr-CA" sz="1200" kern="1200" dirty="0">
              <a:solidFill>
                <a:schemeClr val="tx1"/>
              </a:solidFill>
              <a:effectLst/>
              <a:latin typeface="+mn-lt"/>
              <a:ea typeface="ヒラギノ角ゴ Pro W3" pitchFamily="48" charset="-128"/>
              <a:cs typeface="ヒラギノ角ゴ Pro W3" pitchFamily="48" charset="-128"/>
            </a:endParaRPr>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6</a:t>
            </a:fld>
            <a:endParaRPr lang="fr-CA"/>
          </a:p>
        </p:txBody>
      </p:sp>
    </p:spTree>
    <p:extLst>
      <p:ext uri="{BB962C8B-B14F-4D97-AF65-F5344CB8AC3E}">
        <p14:creationId xmlns:p14="http://schemas.microsoft.com/office/powerpoint/2010/main" val="3871552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CA" sz="1000" dirty="0" smtClean="0"/>
              <a:t>Voir le document </a:t>
            </a:r>
            <a:r>
              <a:rPr lang="fr-CA" sz="1000" i="1" dirty="0" smtClean="0"/>
              <a:t>Le développement durable au profit de la performance</a:t>
            </a:r>
            <a:r>
              <a:rPr lang="fr-CA" sz="1000" i="1" baseline="0" dirty="0" smtClean="0"/>
              <a:t> </a:t>
            </a:r>
            <a:r>
              <a:rPr lang="fr-CA" sz="1000" dirty="0" smtClean="0"/>
              <a:t>dans l’onglet « Références et outils complémentaires BNQ 21000 » ou à l’adresse suivante (copier et coller le lien dans votre fureteur) : </a:t>
            </a:r>
          </a:p>
          <a:p>
            <a:endParaRPr lang="fr-CA" sz="1000" dirty="0" smtClean="0"/>
          </a:p>
          <a:p>
            <a:r>
              <a:rPr lang="fr-CA" sz="1000" dirty="0" smtClean="0"/>
              <a:t>http://www.mdeie.gouv.qc.ca/pageSingleCFile/bibliotheques/outils/gestion-dune-entreprise/gestion-du-developpement-durable-en-entreprise/guide-sur-les-benefices-dune-demarche-de-developpement-durable-pour-les-entreprises-quebecoises/?tx_igfileimagectypes_pi1%5Buid%5D=1977&amp;tx_igfileimagectypes_pi1%5BdlImage%5D=1&amp;tx_igfileimagectypes_pi1%5Bindex%5D=0</a:t>
            </a:r>
          </a:p>
          <a:p>
            <a:endParaRPr lang="fr-CA" sz="1000" dirty="0" smtClean="0"/>
          </a:p>
          <a:p>
            <a:endParaRPr lang="fr-CA" sz="1000"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7</a:t>
            </a:fld>
            <a:endParaRPr lang="fr-CA"/>
          </a:p>
        </p:txBody>
      </p:sp>
    </p:spTree>
    <p:extLst>
      <p:ext uri="{BB962C8B-B14F-4D97-AF65-F5344CB8AC3E}">
        <p14:creationId xmlns:p14="http://schemas.microsoft.com/office/powerpoint/2010/main" val="12014458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CA" sz="1000" dirty="0" smtClean="0"/>
              <a:t>Il est complexe de quantifier avec exactitude la rentabilité de l’implantation d’une culture de développement durable au sein de l’organisation. Le développement durable propose un changement organisationnel qui amène à réfléchir et à agir de façon responsable sur les décisions et les</a:t>
            </a:r>
            <a:r>
              <a:rPr lang="fr-CA" sz="1000" baseline="0" dirty="0" smtClean="0"/>
              <a:t> </a:t>
            </a:r>
            <a:r>
              <a:rPr lang="fr-CA" sz="1000" dirty="0" smtClean="0"/>
              <a:t>activités d’une organisation.</a:t>
            </a:r>
            <a:r>
              <a:rPr lang="fr-CA" sz="1000" baseline="0" dirty="0" smtClean="0"/>
              <a:t> Les décisions et les activités ont elles-mêmes des effets sur d’autres activités, ce qui rend très hasardeux le calcul de la rentabilité de l’implantation d’une démarche de développement durable. </a:t>
            </a:r>
          </a:p>
          <a:p>
            <a:endParaRPr lang="fr-CA" sz="1000" dirty="0"/>
          </a:p>
          <a:p>
            <a:r>
              <a:rPr lang="fr-CA" sz="1000" dirty="0" smtClean="0"/>
              <a:t>Toutefois, certaines études longitudinales démontrent les effets significatifs sur la profitabilité des organisations qui adoptent une culture de développement durable. Les études démontrent clairement qu’il y a un lien de cause à effet.</a:t>
            </a:r>
          </a:p>
          <a:p>
            <a:endParaRPr lang="fr-CA" sz="1000" dirty="0"/>
          </a:p>
          <a:p>
            <a:r>
              <a:rPr lang="fr-CA" sz="1000" dirty="0" smtClean="0"/>
              <a:t>L’étude présentée compare les courbes de croissance d’une action s’échelonnant sur 18 ans, entre 1992 et 2010, de 90 entreprises qui possèdent des éléments stratégiques de développement durable dans leurs stratégies</a:t>
            </a:r>
            <a:r>
              <a:rPr lang="fr-CA" sz="1000" baseline="0" dirty="0" smtClean="0"/>
              <a:t> contre</a:t>
            </a:r>
            <a:r>
              <a:rPr lang="fr-CA" sz="1000" dirty="0" smtClean="0"/>
              <a:t> 90 entreprises qui n’ont aucune orientation en ce sens. L’écart est impressionnant : les entreprises qui possèdent des éléments stratégiques de développement durable ont obtenu une croissance de 8 $ de plus l’action, soit un écart supérieur de 35 %.</a:t>
            </a:r>
          </a:p>
          <a:p>
            <a:endParaRPr lang="fr-CA" dirty="0"/>
          </a:p>
          <a:p>
            <a:r>
              <a:rPr lang="fr-CA" dirty="0">
                <a:hlinkClick r:id="rId3"/>
              </a:rPr>
              <a:t>http://</a:t>
            </a:r>
            <a:r>
              <a:rPr lang="fr-CA" dirty="0" smtClean="0">
                <a:hlinkClick r:id="rId3"/>
              </a:rPr>
              <a:t>www.nber.org/papers/w17950.pdf</a:t>
            </a:r>
            <a:endParaRPr lang="fr-CA" dirty="0" smtClean="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8</a:t>
            </a:fld>
            <a:endParaRPr lang="fr-CA"/>
          </a:p>
        </p:txBody>
      </p:sp>
    </p:spTree>
    <p:extLst>
      <p:ext uri="{BB962C8B-B14F-4D97-AF65-F5344CB8AC3E}">
        <p14:creationId xmlns:p14="http://schemas.microsoft.com/office/powerpoint/2010/main" val="20022742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152400" y="4387136"/>
            <a:ext cx="6705600" cy="4574302"/>
          </a:xfrm>
        </p:spPr>
        <p:txBody>
          <a:bodyPr>
            <a:normAutofit lnSpcReduction="10000"/>
          </a:bodyPr>
          <a:lstStyle/>
          <a:p>
            <a:r>
              <a:rPr lang="fr-CA" sz="1000" dirty="0"/>
              <a:t>En 2008, le gouvernement du Québec s’est donné </a:t>
            </a:r>
            <a:r>
              <a:rPr lang="fr-CA" sz="1000" dirty="0" smtClean="0"/>
              <a:t>un objectif important : </a:t>
            </a:r>
            <a:r>
              <a:rPr lang="fr-CA" sz="1000" b="1" dirty="0" smtClean="0"/>
              <a:t>20 % </a:t>
            </a:r>
            <a:r>
              <a:rPr lang="fr-CA" sz="1000" b="1" dirty="0"/>
              <a:t>des entreprises québécoises </a:t>
            </a:r>
            <a:r>
              <a:rPr lang="fr-CA" sz="1000" b="1" dirty="0" smtClean="0"/>
              <a:t>doivent avoir </a:t>
            </a:r>
            <a:r>
              <a:rPr lang="fr-CA" sz="1000" b="1" dirty="0"/>
              <a:t>amorcé une démarche de développement durable d’ici </a:t>
            </a:r>
            <a:r>
              <a:rPr lang="fr-CA" sz="1000" b="1" dirty="0" smtClean="0"/>
              <a:t>2015</a:t>
            </a:r>
            <a:r>
              <a:rPr lang="fr-CA" sz="1000" dirty="0" smtClean="0"/>
              <a:t>. </a:t>
            </a:r>
          </a:p>
          <a:p>
            <a:endParaRPr lang="fr-CA" sz="1000" dirty="0" smtClean="0"/>
          </a:p>
          <a:p>
            <a:r>
              <a:rPr lang="fr-CA" sz="1000" dirty="0" smtClean="0"/>
              <a:t>Un sondage a été réalisé </a:t>
            </a:r>
            <a:r>
              <a:rPr lang="fr-CA" sz="1000" dirty="0"/>
              <a:t>entre </a:t>
            </a:r>
            <a:r>
              <a:rPr lang="fr-CA" sz="1000" dirty="0" smtClean="0"/>
              <a:t>le </a:t>
            </a:r>
            <a:r>
              <a:rPr lang="fr-CA" sz="1000" dirty="0"/>
              <a:t>mois </a:t>
            </a:r>
            <a:r>
              <a:rPr lang="fr-CA" sz="1000" dirty="0" smtClean="0"/>
              <a:t>d’octobre 2009 </a:t>
            </a:r>
            <a:r>
              <a:rPr lang="fr-CA" sz="1000" dirty="0"/>
              <a:t>et </a:t>
            </a:r>
            <a:r>
              <a:rPr lang="fr-CA" sz="1000" dirty="0" smtClean="0"/>
              <a:t>le mois de mai 2010 </a:t>
            </a:r>
            <a:r>
              <a:rPr lang="fr-CA" sz="1000" dirty="0"/>
              <a:t>auprès de </a:t>
            </a:r>
            <a:r>
              <a:rPr lang="fr-CA" sz="1000" dirty="0" smtClean="0"/>
              <a:t>3 353 entreprises</a:t>
            </a:r>
            <a:r>
              <a:rPr lang="fr-CA" sz="1000" dirty="0"/>
              <a:t>. Ce </a:t>
            </a:r>
            <a:r>
              <a:rPr lang="fr-CA" sz="1000" dirty="0" smtClean="0"/>
              <a:t>sondage</a:t>
            </a:r>
            <a:r>
              <a:rPr lang="fr-CA" sz="1000" baseline="0" dirty="0" smtClean="0"/>
              <a:t> </a:t>
            </a:r>
            <a:r>
              <a:rPr lang="fr-CA" sz="1000" dirty="0" smtClean="0"/>
              <a:t>visait notamment à déterminer </a:t>
            </a:r>
            <a:r>
              <a:rPr lang="fr-CA" sz="1000" dirty="0"/>
              <a:t>le degré de connaissance </a:t>
            </a:r>
            <a:r>
              <a:rPr lang="fr-CA" sz="1000" dirty="0" smtClean="0"/>
              <a:t>du concept de développement durable des </a:t>
            </a:r>
            <a:r>
              <a:rPr lang="fr-CA" sz="1000" dirty="0"/>
              <a:t>PME </a:t>
            </a:r>
            <a:r>
              <a:rPr lang="fr-CA" sz="1000" dirty="0" smtClean="0"/>
              <a:t>québécoises. </a:t>
            </a:r>
          </a:p>
          <a:p>
            <a:endParaRPr lang="fr-CA" sz="1000" dirty="0" smtClean="0"/>
          </a:p>
          <a:p>
            <a:r>
              <a:rPr lang="fr-CA" sz="1000" dirty="0" smtClean="0"/>
              <a:t>Basé </a:t>
            </a:r>
            <a:r>
              <a:rPr lang="fr-CA" sz="1000" dirty="0"/>
              <a:t>sur les données recueillies lors du sondage, le graphique ci-dessus offre un premier portrait global de la progression </a:t>
            </a:r>
            <a:r>
              <a:rPr lang="fr-CA" sz="1000" dirty="0" smtClean="0"/>
              <a:t>quant</a:t>
            </a:r>
            <a:r>
              <a:rPr lang="fr-CA" sz="1000" baseline="0" dirty="0" smtClean="0"/>
              <a:t> à</a:t>
            </a:r>
            <a:r>
              <a:rPr lang="fr-CA" sz="1000" dirty="0" smtClean="0"/>
              <a:t> l’adoption du développement durable. En</a:t>
            </a:r>
            <a:r>
              <a:rPr lang="fr-CA" sz="1000" baseline="0" dirty="0" smtClean="0"/>
              <a:t> c</a:t>
            </a:r>
            <a:r>
              <a:rPr lang="fr-CA" sz="1000" dirty="0" smtClean="0"/>
              <a:t>onsidérant que le développement durable peut être vu comme une innovation, les résultats du sondage ont été analysés selon le modèle de Rogers (2003). Le modèle propose cinq (5) comportements</a:t>
            </a:r>
            <a:r>
              <a:rPr lang="fr-CA" sz="1000" baseline="0" dirty="0" smtClean="0"/>
              <a:t> </a:t>
            </a:r>
            <a:r>
              <a:rPr lang="fr-CA" sz="1000" dirty="0" smtClean="0"/>
              <a:t>: les innovateurs, les visionnaires, les pragmatiques, les sceptiques et les retardataires.  </a:t>
            </a:r>
          </a:p>
          <a:p>
            <a:endParaRPr lang="fr-CA" sz="1000" dirty="0" smtClean="0"/>
          </a:p>
          <a:p>
            <a:r>
              <a:rPr lang="fr-CA" sz="1000" dirty="0" smtClean="0"/>
              <a:t>De façon générale, les entreprises du Québec se situent au niveau « pragmatique ».</a:t>
            </a:r>
          </a:p>
          <a:p>
            <a:endParaRPr lang="fr-CA" sz="1000" dirty="0" smtClean="0"/>
          </a:p>
          <a:p>
            <a:r>
              <a:rPr lang="fr-CA" sz="1000" i="0" dirty="0" smtClean="0"/>
              <a:t>Les </a:t>
            </a:r>
            <a:r>
              <a:rPr lang="fr-CA" sz="1000" i="0" dirty="0"/>
              <a:t>pragmatiques </a:t>
            </a:r>
            <a:endParaRPr lang="fr-CA" sz="1000" i="0" dirty="0" smtClean="0"/>
          </a:p>
          <a:p>
            <a:r>
              <a:rPr lang="fr-CA" sz="1000" dirty="0" smtClean="0"/>
              <a:t>Représentant 34 % </a:t>
            </a:r>
            <a:r>
              <a:rPr lang="fr-CA" sz="1000" dirty="0"/>
              <a:t>d’une population, les pragmatiques sont des individus ouverts d’esprit et forment le troisième profil </a:t>
            </a:r>
            <a:r>
              <a:rPr lang="fr-CA" sz="1000" dirty="0" smtClean="0"/>
              <a:t>d’adoptant. Aussi appelés la </a:t>
            </a:r>
            <a:r>
              <a:rPr lang="fr-CA" sz="1000" dirty="0"/>
              <a:t>majorité </a:t>
            </a:r>
            <a:r>
              <a:rPr lang="fr-CA" sz="1000" dirty="0" smtClean="0"/>
              <a:t>précoce, </a:t>
            </a:r>
            <a:r>
              <a:rPr lang="fr-CA" sz="1000" dirty="0"/>
              <a:t>ils agissent de façon réfléchie</a:t>
            </a:r>
            <a:r>
              <a:rPr lang="fr-CA" sz="1000" dirty="0" smtClean="0"/>
              <a:t>. </a:t>
            </a:r>
            <a:r>
              <a:rPr lang="fr-CA" sz="1000" dirty="0"/>
              <a:t>Ils observent et s’informent auprès des visionnaires avant d’adopter une nouvelle idée. </a:t>
            </a:r>
            <a:r>
              <a:rPr lang="fr-CA" sz="1000" dirty="0" smtClean="0"/>
              <a:t>Contrairement </a:t>
            </a:r>
            <a:r>
              <a:rPr lang="fr-CA" sz="1000" dirty="0"/>
              <a:t>aux </a:t>
            </a:r>
            <a:r>
              <a:rPr lang="fr-CA" sz="1000" dirty="0" smtClean="0"/>
              <a:t>visionnaires </a:t>
            </a:r>
            <a:r>
              <a:rPr lang="fr-CA" sz="1000" dirty="0"/>
              <a:t>qui se contentent de </a:t>
            </a:r>
            <a:r>
              <a:rPr lang="fr-CA" sz="1000" dirty="0" smtClean="0"/>
              <a:t>lignes directrices, </a:t>
            </a:r>
            <a:r>
              <a:rPr lang="fr-CA" sz="1000" dirty="0"/>
              <a:t>ce groupe est à la recherche de résultats et d’outils</a:t>
            </a:r>
            <a:r>
              <a:rPr lang="fr-CA" sz="1000" dirty="0" smtClean="0"/>
              <a:t>.</a:t>
            </a:r>
            <a:r>
              <a:rPr lang="fr-CA" sz="1000" i="1" dirty="0"/>
              <a:t> </a:t>
            </a:r>
            <a:endParaRPr lang="fr-CA" sz="1000" dirty="0"/>
          </a:p>
          <a:p>
            <a:r>
              <a:rPr lang="fr-CA" sz="1000" dirty="0" smtClean="0"/>
              <a:t>Présentement, les entreprises observent les visionnaires, soit les chefs de file, et sont à la recherche de résultats et d’outils pour l’adoption du développement durable. </a:t>
            </a:r>
          </a:p>
          <a:p>
            <a:endParaRPr lang="fr-CA" dirty="0" smtClean="0"/>
          </a:p>
          <a:p>
            <a:r>
              <a:rPr lang="fr-CA" dirty="0" smtClean="0"/>
              <a:t>Pour consulter les</a:t>
            </a:r>
            <a:r>
              <a:rPr lang="fr-CA" baseline="0" dirty="0" smtClean="0"/>
              <a:t> résultats du sondage : </a:t>
            </a:r>
            <a:endParaRPr lang="fr-CA" dirty="0" smtClean="0"/>
          </a:p>
          <a:p>
            <a:r>
              <a:rPr lang="fr-CA" dirty="0" smtClean="0"/>
              <a:t>http://www.mdeie.gouv.qc.ca/objectifs/informer/developpement-durable/page/etudes-et-analyses-13969/?tx_igaffichagepages_pi1%5Bmode%5D=single&amp;tx_igaffichagepages_pi1%5BbackPid%5D=75&amp;tx_igaffichagepages_pi1%5BcurrentCat%5D=&amp;cHash=3578a1f6e6e310cbc54556d72619dcf5</a:t>
            </a:r>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9</a:t>
            </a:fld>
            <a:endParaRPr lang="fr-CA" dirty="0"/>
          </a:p>
        </p:txBody>
      </p:sp>
    </p:spTree>
    <p:extLst>
      <p:ext uri="{BB962C8B-B14F-4D97-AF65-F5344CB8AC3E}">
        <p14:creationId xmlns:p14="http://schemas.microsoft.com/office/powerpoint/2010/main" val="14654707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8.png"/><Relationship Id="rId7"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8.png"/><Relationship Id="rId7"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3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3.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4" Type="http://schemas.openxmlformats.org/officeDocument/2006/relationships/image" Target="../media/image15.png"/></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Master" Target="../slideMasters/slideMaster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4" Type="http://schemas.openxmlformats.org/officeDocument/2006/relationships/image" Target="../media/image15.png"/></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8.png"/><Relationship Id="rId7"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Picture 1" descr="THEME BNQ.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2" descr="Bande roug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1438" y="0"/>
            <a:ext cx="341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ctrTitle"/>
          </p:nvPr>
        </p:nvSpPr>
        <p:spPr>
          <a:xfrm>
            <a:off x="5500694" y="928670"/>
            <a:ext cx="3100382" cy="2500329"/>
          </a:xfrm>
          <a:prstGeom prst="rect">
            <a:avLst/>
          </a:prstGeom>
        </p:spPr>
        <p:txBody>
          <a:bodyPr/>
          <a:lstStyle>
            <a:lvl1pPr algn="r">
              <a:lnSpc>
                <a:spcPts val="4200"/>
              </a:lnSpc>
              <a:defRPr sz="4000">
                <a:solidFill>
                  <a:schemeClr val="tx1">
                    <a:lumMod val="65000"/>
                    <a:lumOff val="35000"/>
                  </a:schemeClr>
                </a:solidFill>
                <a:latin typeface="Arial" pitchFamily="34" charset="0"/>
                <a:cs typeface="Arial" pitchFamily="34" charset="0"/>
              </a:defRPr>
            </a:lvl1pPr>
          </a:lstStyle>
          <a:p>
            <a:r>
              <a:rPr lang="en-US" smtClean="0"/>
              <a:t>Click to edit Master title style</a:t>
            </a:r>
            <a:endParaRPr lang="fr-CA" dirty="0"/>
          </a:p>
        </p:txBody>
      </p:sp>
      <p:sp>
        <p:nvSpPr>
          <p:cNvPr id="10" name="Espace réservé pour une image  9"/>
          <p:cNvSpPr>
            <a:spLocks noGrp="1"/>
          </p:cNvSpPr>
          <p:nvPr>
            <p:ph type="pic" sz="quarter" idx="10"/>
          </p:nvPr>
        </p:nvSpPr>
        <p:spPr>
          <a:xfrm>
            <a:off x="6215074" y="5786454"/>
            <a:ext cx="2428892" cy="714358"/>
          </a:xfrm>
          <a:prstGeom prst="rect">
            <a:avLst/>
          </a:prstGeom>
        </p:spPr>
        <p:txBody>
          <a:bodyPr/>
          <a:lstStyle>
            <a:lvl1pPr>
              <a:defRPr/>
            </a:lvl1pPr>
          </a:lstStyle>
          <a:p>
            <a:pPr lvl="0"/>
            <a:r>
              <a:rPr lang="en-US" noProof="0" smtClean="0"/>
              <a:t>Click icon to add picture</a:t>
            </a:r>
            <a:endParaRPr lang="fr-CA" noProof="0" dirty="0"/>
          </a:p>
        </p:txBody>
      </p:sp>
      <p:sp>
        <p:nvSpPr>
          <p:cNvPr id="12" name="Espace réservé du texte 11"/>
          <p:cNvSpPr>
            <a:spLocks noGrp="1"/>
          </p:cNvSpPr>
          <p:nvPr>
            <p:ph type="body" sz="quarter" idx="11"/>
          </p:nvPr>
        </p:nvSpPr>
        <p:spPr>
          <a:xfrm>
            <a:off x="1928823" y="5786459"/>
            <a:ext cx="4071937" cy="642937"/>
          </a:xfrm>
          <a:prstGeom prst="rect">
            <a:avLst/>
          </a:prstGeom>
        </p:spPr>
        <p:txBody>
          <a:bodyPr anchor="t"/>
          <a:lstStyle>
            <a:lvl1pPr algn="r">
              <a:lnSpc>
                <a:spcPts val="3000"/>
              </a:lnSpc>
              <a:spcAft>
                <a:spcPts val="0"/>
              </a:spcAft>
              <a:defRPr sz="18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3950131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ERT_titre 2 lignes_citation/image">
    <p:spTree>
      <p:nvGrpSpPr>
        <p:cNvPr id="1" name=""/>
        <p:cNvGrpSpPr/>
        <p:nvPr/>
      </p:nvGrpSpPr>
      <p:grpSpPr>
        <a:xfrm>
          <a:off x="0" y="0"/>
          <a:ext cx="0" cy="0"/>
          <a:chOff x="0" y="0"/>
          <a:chExt cx="0" cy="0"/>
        </a:xfrm>
      </p:grpSpPr>
      <p:pic>
        <p:nvPicPr>
          <p:cNvPr id="6" name="Image 7" descr="Bande verte.png"/>
          <p:cNvPicPr>
            <a:picLocks noChangeAspect="1"/>
          </p:cNvPicPr>
          <p:nvPr userDrawn="1"/>
        </p:nvPicPr>
        <p:blipFill>
          <a:blip r:embed="rId2">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2"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Espace réservé pour une image  17"/>
          <p:cNvSpPr>
            <a:spLocks noGrp="1"/>
          </p:cNvSpPr>
          <p:nvPr>
            <p:ph type="pic" sz="quarter" idx="13"/>
          </p:nvPr>
        </p:nvSpPr>
        <p:spPr>
          <a:xfrm>
            <a:off x="0" y="4357694"/>
            <a:ext cx="3214678" cy="2500306"/>
          </a:xfrm>
          <a:prstGeom prst="rect">
            <a:avLst/>
          </a:prstGeom>
        </p:spPr>
        <p:txBody>
          <a:bodyPr rtlCol="0">
            <a:normAutofit/>
          </a:bodyPr>
          <a:lstStyle/>
          <a:p>
            <a:pPr lvl="0"/>
            <a:endParaRPr lang="fr-CA" noProof="0" dirty="0" smtClean="0"/>
          </a:p>
        </p:txBody>
      </p:sp>
      <p:sp>
        <p:nvSpPr>
          <p:cNvPr id="11" name="Espace réservé du texte 10"/>
          <p:cNvSpPr>
            <a:spLocks noGrp="1"/>
          </p:cNvSpPr>
          <p:nvPr>
            <p:ph type="body" sz="quarter" idx="15"/>
          </p:nvPr>
        </p:nvSpPr>
        <p:spPr>
          <a:xfrm>
            <a:off x="928688" y="3857628"/>
            <a:ext cx="7858125" cy="714384"/>
          </a:xfrm>
          <a:prstGeom prst="rect">
            <a:avLst/>
          </a:prstGeom>
        </p:spPr>
        <p:txBody>
          <a:bodyPr/>
          <a:lstStyle>
            <a:lvl1pPr marL="0" indent="0">
              <a:lnSpc>
                <a:spcPts val="1900"/>
              </a:lnSpc>
              <a:buNone/>
              <a:defRPr sz="1600" b="1">
                <a:solidFill>
                  <a:schemeClr val="tx1">
                    <a:lumMod val="65000"/>
                    <a:lumOff val="35000"/>
                  </a:schemeClr>
                </a:solidFill>
                <a:latin typeface="Arial" pitchFamily="34" charset="0"/>
                <a:cs typeface="Arial" pitchFamily="34" charset="0"/>
              </a:defRPr>
            </a:lvl1pPr>
          </a:lstStyle>
          <a:p>
            <a:pPr lvl="0"/>
            <a:r>
              <a:rPr lang="fr-FR" smtClean="0"/>
              <a:t>Cliquez pour modifier les styles du texte du masque</a:t>
            </a:r>
          </a:p>
        </p:txBody>
      </p:sp>
      <p:sp>
        <p:nvSpPr>
          <p:cNvPr id="2" name="Titre 1"/>
          <p:cNvSpPr>
            <a:spLocks noGrp="1"/>
          </p:cNvSpPr>
          <p:nvPr>
            <p:ph type="title"/>
          </p:nvPr>
        </p:nvSpPr>
        <p:spPr>
          <a:xfrm>
            <a:off x="928662" y="214290"/>
            <a:ext cx="7786742" cy="1071570"/>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fr-FR" dirty="0" smtClean="0"/>
              <a:t>Cliquez pour modifier le style du titre</a:t>
            </a:r>
            <a:endParaRPr lang="fr-CA" dirty="0"/>
          </a:p>
        </p:txBody>
      </p:sp>
      <p:sp>
        <p:nvSpPr>
          <p:cNvPr id="9" name="Espace réservé du texte 8"/>
          <p:cNvSpPr>
            <a:spLocks noGrp="1"/>
          </p:cNvSpPr>
          <p:nvPr>
            <p:ph type="body" sz="quarter" idx="14"/>
          </p:nvPr>
        </p:nvSpPr>
        <p:spPr>
          <a:xfrm>
            <a:off x="928717" y="2000251"/>
            <a:ext cx="7786687" cy="1785940"/>
          </a:xfrm>
          <a:prstGeom prst="rect">
            <a:avLst/>
          </a:prstGeom>
        </p:spPr>
        <p:txBody>
          <a:bodyPr/>
          <a:lstStyle>
            <a:lvl1pPr marL="0" indent="0">
              <a:lnSpc>
                <a:spcPts val="3400"/>
              </a:lnSpc>
              <a:buNone/>
              <a:defRPr sz="28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340773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VERT_titre 2 lignes_texte">
    <p:spTree>
      <p:nvGrpSpPr>
        <p:cNvPr id="1" name=""/>
        <p:cNvGrpSpPr/>
        <p:nvPr/>
      </p:nvGrpSpPr>
      <p:grpSpPr>
        <a:xfrm>
          <a:off x="0" y="0"/>
          <a:ext cx="0" cy="0"/>
          <a:chOff x="0" y="0"/>
          <a:chExt cx="0" cy="0"/>
        </a:xfrm>
      </p:grpSpPr>
      <p:pic>
        <p:nvPicPr>
          <p:cNvPr id="4" name="Image 7" descr="Bande verte.png"/>
          <p:cNvPicPr>
            <a:picLocks noChangeAspect="1"/>
          </p:cNvPicPr>
          <p:nvPr userDrawn="1"/>
        </p:nvPicPr>
        <p:blipFill>
          <a:blip r:embed="rId2">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6"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1071570"/>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2" name="Espace réservé du contenu 13"/>
          <p:cNvSpPr>
            <a:spLocks noGrp="1"/>
          </p:cNvSpPr>
          <p:nvPr>
            <p:ph sz="quarter" idx="14"/>
          </p:nvPr>
        </p:nvSpPr>
        <p:spPr>
          <a:xfrm>
            <a:off x="428596" y="1571625"/>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0475" indent="-536575">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29418305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VERT_titre 2 lignes_texte_fond gris">
    <p:spTree>
      <p:nvGrpSpPr>
        <p:cNvPr id="1" name=""/>
        <p:cNvGrpSpPr/>
        <p:nvPr/>
      </p:nvGrpSpPr>
      <p:grpSpPr>
        <a:xfrm>
          <a:off x="0" y="0"/>
          <a:ext cx="0" cy="0"/>
          <a:chOff x="0" y="0"/>
          <a:chExt cx="0" cy="0"/>
        </a:xfrm>
      </p:grpSpPr>
      <p:sp>
        <p:nvSpPr>
          <p:cNvPr id="4" name="Rectangle 3"/>
          <p:cNvSpPr/>
          <p:nvPr userDrawn="1"/>
        </p:nvSpPr>
        <p:spPr>
          <a:xfrm>
            <a:off x="285750" y="2500313"/>
            <a:ext cx="8858250" cy="3000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7" descr="Bande verte.png"/>
          <p:cNvPicPr>
            <a:picLocks noChangeAspect="1"/>
          </p:cNvPicPr>
          <p:nvPr userDrawn="1"/>
        </p:nvPicPr>
        <p:blipFill>
          <a:blip r:embed="rId2">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6"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1071570"/>
          </a:xfrm>
          <a:prstGeom prst="rect">
            <a:avLst/>
          </a:prstGeom>
        </p:spPr>
        <p:txBody>
          <a:bodyPr>
            <a:normAutofit/>
          </a:bodyPr>
          <a:lstStyle>
            <a:lvl1pPr marL="0" indent="0" algn="l" defTabSz="900000">
              <a:lnSpc>
                <a:spcPts val="3400"/>
              </a:lnSpc>
              <a:tabLst>
                <a:tab pos="900000" algn="l"/>
              </a:tabLst>
              <a:defRPr sz="2800" b="1" baseline="0">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2" name="Espace réservé du contenu 13"/>
          <p:cNvSpPr>
            <a:spLocks noGrp="1"/>
          </p:cNvSpPr>
          <p:nvPr>
            <p:ph sz="quarter" idx="14"/>
          </p:nvPr>
        </p:nvSpPr>
        <p:spPr>
          <a:xfrm>
            <a:off x="428596" y="1571625"/>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5238" indent="-525463">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18149044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ERT_titre 1 ligne_texte">
    <p:spTree>
      <p:nvGrpSpPr>
        <p:cNvPr id="1" name=""/>
        <p:cNvGrpSpPr/>
        <p:nvPr/>
      </p:nvGrpSpPr>
      <p:grpSpPr>
        <a:xfrm>
          <a:off x="0" y="0"/>
          <a:ext cx="0" cy="0"/>
          <a:chOff x="0" y="0"/>
          <a:chExt cx="0" cy="0"/>
        </a:xfrm>
      </p:grpSpPr>
      <p:pic>
        <p:nvPicPr>
          <p:cNvPr id="4" name="Image 6"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4" name="Espace réservé du contenu 13"/>
          <p:cNvSpPr>
            <a:spLocks noGrp="1"/>
          </p:cNvSpPr>
          <p:nvPr>
            <p:ph sz="quarter" idx="14"/>
          </p:nvPr>
        </p:nvSpPr>
        <p:spPr>
          <a:xfrm>
            <a:off x="428596" y="1571625"/>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0475" indent="-536575">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17257722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VERT_titre 1 ligne_texte_fond">
    <p:spTree>
      <p:nvGrpSpPr>
        <p:cNvPr id="1" name=""/>
        <p:cNvGrpSpPr/>
        <p:nvPr/>
      </p:nvGrpSpPr>
      <p:grpSpPr>
        <a:xfrm>
          <a:off x="0" y="0"/>
          <a:ext cx="0" cy="0"/>
          <a:chOff x="0" y="0"/>
          <a:chExt cx="0" cy="0"/>
        </a:xfrm>
      </p:grpSpPr>
      <p:sp>
        <p:nvSpPr>
          <p:cNvPr id="4" name="Rectangle 3"/>
          <p:cNvSpPr/>
          <p:nvPr userDrawn="1"/>
        </p:nvSpPr>
        <p:spPr>
          <a:xfrm>
            <a:off x="285750" y="2500313"/>
            <a:ext cx="8858250" cy="3000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6"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4" name="Espace réservé du contenu 13"/>
          <p:cNvSpPr>
            <a:spLocks noGrp="1"/>
          </p:cNvSpPr>
          <p:nvPr>
            <p:ph sz="quarter" idx="14"/>
          </p:nvPr>
        </p:nvSpPr>
        <p:spPr>
          <a:xfrm>
            <a:off x="428596" y="1571625"/>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0475" indent="-536575">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20660664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ERT_titre 1 ligne_citation/image">
    <p:spTree>
      <p:nvGrpSpPr>
        <p:cNvPr id="1" name=""/>
        <p:cNvGrpSpPr/>
        <p:nvPr/>
      </p:nvGrpSpPr>
      <p:grpSpPr>
        <a:xfrm>
          <a:off x="0" y="0"/>
          <a:ext cx="0" cy="0"/>
          <a:chOff x="0" y="0"/>
          <a:chExt cx="0" cy="0"/>
        </a:xfrm>
      </p:grpSpPr>
      <p:pic>
        <p:nvPicPr>
          <p:cNvPr id="6" name="Image 1"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fr-FR" smtClean="0"/>
              <a:t>Cliquez pour modifier le style du titre</a:t>
            </a:r>
            <a:endParaRPr lang="fr-CA" dirty="0"/>
          </a:p>
        </p:txBody>
      </p:sp>
      <p:sp>
        <p:nvSpPr>
          <p:cNvPr id="8" name="Espace réservé du texte 8"/>
          <p:cNvSpPr>
            <a:spLocks noGrp="1"/>
          </p:cNvSpPr>
          <p:nvPr>
            <p:ph type="body" sz="quarter" idx="14"/>
          </p:nvPr>
        </p:nvSpPr>
        <p:spPr>
          <a:xfrm>
            <a:off x="3929058" y="2643193"/>
            <a:ext cx="4786346" cy="928683"/>
          </a:xfrm>
          <a:prstGeom prst="rect">
            <a:avLst/>
          </a:prstGeom>
        </p:spPr>
        <p:txBody>
          <a:bodyPr/>
          <a:lstStyle>
            <a:lvl1pPr marL="0" indent="0">
              <a:lnSpc>
                <a:spcPts val="3400"/>
              </a:lnSpc>
              <a:buNone/>
              <a:defRPr sz="2800">
                <a:solidFill>
                  <a:schemeClr val="tx1">
                    <a:lumMod val="65000"/>
                    <a:lumOff val="35000"/>
                  </a:schemeClr>
                </a:solidFill>
                <a:latin typeface="Arial" pitchFamily="34" charset="0"/>
                <a:cs typeface="Arial" pitchFamily="34" charset="0"/>
              </a:defRPr>
            </a:lvl1pPr>
          </a:lstStyle>
          <a:p>
            <a:pPr lvl="0"/>
            <a:r>
              <a:rPr lang="fr-FR" smtClean="0"/>
              <a:t>Cliquez pour modifier les styles du texte du masque</a:t>
            </a:r>
          </a:p>
        </p:txBody>
      </p:sp>
      <p:sp>
        <p:nvSpPr>
          <p:cNvPr id="9" name="Espace réservé du texte 10"/>
          <p:cNvSpPr>
            <a:spLocks noGrp="1"/>
          </p:cNvSpPr>
          <p:nvPr>
            <p:ph type="body" sz="quarter" idx="15"/>
          </p:nvPr>
        </p:nvSpPr>
        <p:spPr>
          <a:xfrm>
            <a:off x="3929058" y="3643310"/>
            <a:ext cx="4857755" cy="714384"/>
          </a:xfrm>
          <a:prstGeom prst="rect">
            <a:avLst/>
          </a:prstGeom>
        </p:spPr>
        <p:txBody>
          <a:bodyPr/>
          <a:lstStyle>
            <a:lvl1pPr marL="0" indent="0">
              <a:lnSpc>
                <a:spcPts val="1900"/>
              </a:lnSpc>
              <a:buNone/>
              <a:defRPr sz="1600" b="1">
                <a:solidFill>
                  <a:schemeClr val="tx1">
                    <a:lumMod val="65000"/>
                    <a:lumOff val="35000"/>
                  </a:schemeClr>
                </a:solidFill>
                <a:latin typeface="Arial" pitchFamily="34" charset="0"/>
                <a:cs typeface="Arial" pitchFamily="34" charset="0"/>
              </a:defRPr>
            </a:lvl1pPr>
          </a:lstStyle>
          <a:p>
            <a:pPr lvl="0"/>
            <a:r>
              <a:rPr lang="fr-FR" smtClean="0"/>
              <a:t>Cliquez pour modifier les styles du texte du masque</a:t>
            </a:r>
          </a:p>
        </p:txBody>
      </p:sp>
      <p:sp>
        <p:nvSpPr>
          <p:cNvPr id="10" name="Espace réservé pour une image  17"/>
          <p:cNvSpPr>
            <a:spLocks noGrp="1"/>
          </p:cNvSpPr>
          <p:nvPr>
            <p:ph type="pic" sz="quarter" idx="13"/>
          </p:nvPr>
        </p:nvSpPr>
        <p:spPr>
          <a:xfrm>
            <a:off x="0" y="1428736"/>
            <a:ext cx="3500430" cy="5429264"/>
          </a:xfrm>
          <a:prstGeom prst="rect">
            <a:avLst/>
          </a:prstGeom>
        </p:spPr>
        <p:txBody>
          <a:bodyPr rtlCol="0">
            <a:normAutofit/>
          </a:bodyPr>
          <a:lstStyle/>
          <a:p>
            <a:pPr lvl="0"/>
            <a:endParaRPr lang="fr-CA" noProof="0" dirty="0" smtClean="0"/>
          </a:p>
        </p:txBody>
      </p:sp>
    </p:spTree>
    <p:extLst>
      <p:ext uri="{BB962C8B-B14F-4D97-AF65-F5344CB8AC3E}">
        <p14:creationId xmlns:p14="http://schemas.microsoft.com/office/powerpoint/2010/main" val="32957261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ERT_titre 1 ligne_citation/imageS_2e option">
    <p:spTree>
      <p:nvGrpSpPr>
        <p:cNvPr id="1" name=""/>
        <p:cNvGrpSpPr/>
        <p:nvPr/>
      </p:nvGrpSpPr>
      <p:grpSpPr>
        <a:xfrm>
          <a:off x="0" y="0"/>
          <a:ext cx="0" cy="0"/>
          <a:chOff x="0" y="0"/>
          <a:chExt cx="0" cy="0"/>
        </a:xfrm>
      </p:grpSpPr>
      <p:pic>
        <p:nvPicPr>
          <p:cNvPr id="5" name="Image 6"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Espace réservé du texte 8"/>
          <p:cNvSpPr>
            <a:spLocks noGrp="1"/>
          </p:cNvSpPr>
          <p:nvPr>
            <p:ph type="body" sz="quarter" idx="14"/>
          </p:nvPr>
        </p:nvSpPr>
        <p:spPr>
          <a:xfrm>
            <a:off x="3929058" y="2643193"/>
            <a:ext cx="4786346" cy="928683"/>
          </a:xfrm>
          <a:prstGeom prst="rect">
            <a:avLst/>
          </a:prstGeom>
        </p:spPr>
        <p:txBody>
          <a:bodyPr/>
          <a:lstStyle>
            <a:lvl1pPr marL="0" indent="0">
              <a:lnSpc>
                <a:spcPts val="3400"/>
              </a:lnSpc>
              <a:buNone/>
              <a:defRPr sz="28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
        <p:nvSpPr>
          <p:cNvPr id="9" name="Espace réservé du texte 10"/>
          <p:cNvSpPr>
            <a:spLocks noGrp="1"/>
          </p:cNvSpPr>
          <p:nvPr>
            <p:ph type="body" sz="quarter" idx="15"/>
          </p:nvPr>
        </p:nvSpPr>
        <p:spPr>
          <a:xfrm>
            <a:off x="3929058" y="3643310"/>
            <a:ext cx="4857755" cy="714384"/>
          </a:xfrm>
          <a:prstGeom prst="rect">
            <a:avLst/>
          </a:prstGeom>
        </p:spPr>
        <p:txBody>
          <a:bodyPr/>
          <a:lstStyle>
            <a:lvl1pPr marL="0" indent="0">
              <a:lnSpc>
                <a:spcPts val="1900"/>
              </a:lnSpc>
              <a:buNone/>
              <a:defRPr sz="1600" b="1">
                <a:solidFill>
                  <a:schemeClr val="tx1">
                    <a:lumMod val="65000"/>
                    <a:lumOff val="35000"/>
                  </a:schemeClr>
                </a:solidFill>
                <a:latin typeface="Arial" pitchFamily="34" charset="0"/>
                <a:cs typeface="Arial" pitchFamily="34" charset="0"/>
              </a:defRPr>
            </a:lvl1pPr>
          </a:lstStyle>
          <a:p>
            <a:pPr lvl="0"/>
            <a:r>
              <a:rPr lang="fr-FR" smtClean="0"/>
              <a:t>Cliquez pour modifier les styles du texte du masque</a:t>
            </a:r>
          </a:p>
        </p:txBody>
      </p:sp>
      <p:sp>
        <p:nvSpPr>
          <p:cNvPr id="10" name="Espace réservé pour une image  17"/>
          <p:cNvSpPr>
            <a:spLocks noGrp="1"/>
          </p:cNvSpPr>
          <p:nvPr>
            <p:ph type="pic" sz="quarter" idx="13"/>
          </p:nvPr>
        </p:nvSpPr>
        <p:spPr>
          <a:xfrm>
            <a:off x="0" y="1428736"/>
            <a:ext cx="3500430" cy="5429264"/>
          </a:xfrm>
          <a:prstGeom prst="rect">
            <a:avLst/>
          </a:prstGeom>
        </p:spPr>
        <p:txBody>
          <a:bodyPr rtlCol="0">
            <a:normAutofit/>
          </a:bodyPr>
          <a:lstStyle/>
          <a:p>
            <a:pPr lvl="0"/>
            <a:endParaRPr lang="fr-CA" noProof="0" dirty="0" smtClean="0"/>
          </a:p>
        </p:txBody>
      </p:sp>
    </p:spTree>
    <p:extLst>
      <p:ext uri="{BB962C8B-B14F-4D97-AF65-F5344CB8AC3E}">
        <p14:creationId xmlns:p14="http://schemas.microsoft.com/office/powerpoint/2010/main" val="39628829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VERT_titre 2 lignes_citation/image_3e option">
    <p:spTree>
      <p:nvGrpSpPr>
        <p:cNvPr id="1" name=""/>
        <p:cNvGrpSpPr/>
        <p:nvPr/>
      </p:nvGrpSpPr>
      <p:grpSpPr>
        <a:xfrm>
          <a:off x="0" y="0"/>
          <a:ext cx="0" cy="0"/>
          <a:chOff x="0" y="0"/>
          <a:chExt cx="0" cy="0"/>
        </a:xfrm>
      </p:grpSpPr>
      <p:pic>
        <p:nvPicPr>
          <p:cNvPr id="5" name="Image 7" descr="Bande verte.png"/>
          <p:cNvPicPr>
            <a:picLocks noChangeAspect="1"/>
          </p:cNvPicPr>
          <p:nvPr userDrawn="1"/>
        </p:nvPicPr>
        <p:blipFill>
          <a:blip r:embed="rId2">
            <a:extLst>
              <a:ext uri="{28A0092B-C50C-407E-A947-70E740481C1C}">
                <a14:useLocalDpi xmlns:a14="http://schemas.microsoft.com/office/drawing/2010/main" val="0"/>
              </a:ext>
            </a:extLst>
          </a:blip>
          <a:srcRect l="9" t="23958" r="-4642"/>
          <a:stretch>
            <a:fillRect/>
          </a:stretch>
        </p:blipFill>
        <p:spPr bwMode="auto">
          <a:xfrm>
            <a:off x="0" y="1643063"/>
            <a:ext cx="357188" cy="521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63036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Espace réservé du texte 10"/>
          <p:cNvSpPr>
            <a:spLocks noGrp="1"/>
          </p:cNvSpPr>
          <p:nvPr>
            <p:ph type="body" sz="quarter" idx="15"/>
          </p:nvPr>
        </p:nvSpPr>
        <p:spPr>
          <a:xfrm>
            <a:off x="500034" y="928670"/>
            <a:ext cx="8286779" cy="714384"/>
          </a:xfrm>
          <a:prstGeom prst="rect">
            <a:avLst/>
          </a:prstGeom>
        </p:spPr>
        <p:txBody>
          <a:bodyPr/>
          <a:lstStyle>
            <a:lvl1pPr marL="0" indent="0">
              <a:lnSpc>
                <a:spcPts val="2200"/>
              </a:lnSpc>
              <a:buNone/>
              <a:defRPr sz="2200" b="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
        <p:nvSpPr>
          <p:cNvPr id="2" name="Titre 1"/>
          <p:cNvSpPr>
            <a:spLocks noGrp="1"/>
          </p:cNvSpPr>
          <p:nvPr>
            <p:ph type="title"/>
          </p:nvPr>
        </p:nvSpPr>
        <p:spPr>
          <a:xfrm>
            <a:off x="500034" y="214290"/>
            <a:ext cx="8286808" cy="714380"/>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0" name="Espace réservé pour une image  17"/>
          <p:cNvSpPr>
            <a:spLocks noGrp="1"/>
          </p:cNvSpPr>
          <p:nvPr>
            <p:ph type="pic" sz="quarter" idx="13"/>
          </p:nvPr>
        </p:nvSpPr>
        <p:spPr>
          <a:xfrm>
            <a:off x="2928958" y="1928802"/>
            <a:ext cx="3214678" cy="4929198"/>
          </a:xfrm>
          <a:prstGeom prst="rect">
            <a:avLst/>
          </a:prstGeom>
        </p:spPr>
        <p:txBody>
          <a:bodyPr rtlCol="0">
            <a:normAutofit/>
          </a:bodyPr>
          <a:lstStyle/>
          <a:p>
            <a:pPr lvl="0"/>
            <a:endParaRPr lang="fr-CA" noProof="0" dirty="0" smtClean="0"/>
          </a:p>
        </p:txBody>
      </p:sp>
    </p:spTree>
    <p:extLst>
      <p:ext uri="{BB962C8B-B14F-4D97-AF65-F5344CB8AC3E}">
        <p14:creationId xmlns:p14="http://schemas.microsoft.com/office/powerpoint/2010/main" val="4116266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ERT_titre 1 ligne_bande grise">
    <p:spTree>
      <p:nvGrpSpPr>
        <p:cNvPr id="1" name=""/>
        <p:cNvGrpSpPr/>
        <p:nvPr/>
      </p:nvGrpSpPr>
      <p:grpSpPr>
        <a:xfrm>
          <a:off x="0" y="0"/>
          <a:ext cx="0" cy="0"/>
          <a:chOff x="0" y="0"/>
          <a:chExt cx="0" cy="0"/>
        </a:xfrm>
      </p:grpSpPr>
      <p:sp>
        <p:nvSpPr>
          <p:cNvPr id="6" name="Rectangle 5"/>
          <p:cNvSpPr/>
          <p:nvPr userDrawn="1"/>
        </p:nvSpPr>
        <p:spPr>
          <a:xfrm>
            <a:off x="285750" y="2143125"/>
            <a:ext cx="8858250" cy="31432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7" name="Image 2"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3"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4"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3" name="Espace réservé pour une image  12"/>
          <p:cNvSpPr>
            <a:spLocks noGrp="1"/>
          </p:cNvSpPr>
          <p:nvPr>
            <p:ph type="pic" sz="quarter" idx="13"/>
          </p:nvPr>
        </p:nvSpPr>
        <p:spPr>
          <a:xfrm>
            <a:off x="928688" y="1643051"/>
            <a:ext cx="4143378" cy="3214709"/>
          </a:xfrm>
          <a:prstGeom prst="rect">
            <a:avLst/>
          </a:prstGeom>
        </p:spPr>
        <p:txBody>
          <a:bodyPr rtlCol="0">
            <a:normAutofit/>
          </a:bodyPr>
          <a:lstStyle>
            <a:lvl1pPr>
              <a:defRPr/>
            </a:lvl1pPr>
          </a:lstStyle>
          <a:p>
            <a:pPr lvl="0"/>
            <a:r>
              <a:rPr lang="en-US" noProof="0" smtClean="0"/>
              <a:t>Click icon to add picture</a:t>
            </a:r>
            <a:endParaRPr lang="fr-CA" noProof="0" dirty="0" smtClean="0"/>
          </a:p>
        </p:txBody>
      </p:sp>
      <p:sp>
        <p:nvSpPr>
          <p:cNvPr id="16" name="Espace réservé du texte 15"/>
          <p:cNvSpPr>
            <a:spLocks noGrp="1"/>
          </p:cNvSpPr>
          <p:nvPr>
            <p:ph type="body" sz="quarter" idx="14"/>
          </p:nvPr>
        </p:nvSpPr>
        <p:spPr>
          <a:xfrm>
            <a:off x="5357813" y="1571625"/>
            <a:ext cx="3357562" cy="500063"/>
          </a:xfrm>
          <a:prstGeom prst="rect">
            <a:avLst/>
          </a:prstGeom>
        </p:spPr>
        <p:txBody>
          <a:bodyPr>
            <a:normAutofit/>
          </a:bodyPr>
          <a:lstStyle>
            <a:lvl1pPr>
              <a:buNone/>
              <a:defRPr sz="24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8" name="Espace réservé du texte 17"/>
          <p:cNvSpPr>
            <a:spLocks noGrp="1"/>
          </p:cNvSpPr>
          <p:nvPr>
            <p:ph type="body" sz="quarter" idx="15"/>
          </p:nvPr>
        </p:nvSpPr>
        <p:spPr>
          <a:xfrm>
            <a:off x="5357813" y="2428875"/>
            <a:ext cx="3357562" cy="2571750"/>
          </a:xfrm>
          <a:prstGeom prst="rect">
            <a:avLst/>
          </a:prstGeom>
          <a:ln>
            <a:noFill/>
          </a:ln>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0912090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VERT_titre 1 ligne_bande verte">
    <p:spTree>
      <p:nvGrpSpPr>
        <p:cNvPr id="1" name=""/>
        <p:cNvGrpSpPr/>
        <p:nvPr/>
      </p:nvGrpSpPr>
      <p:grpSpPr>
        <a:xfrm>
          <a:off x="0" y="0"/>
          <a:ext cx="0" cy="0"/>
          <a:chOff x="0" y="0"/>
          <a:chExt cx="0" cy="0"/>
        </a:xfrm>
      </p:grpSpPr>
      <p:sp>
        <p:nvSpPr>
          <p:cNvPr id="6" name="Rectangle 5"/>
          <p:cNvSpPr/>
          <p:nvPr userDrawn="1"/>
        </p:nvSpPr>
        <p:spPr>
          <a:xfrm>
            <a:off x="285750" y="2143125"/>
            <a:ext cx="8858250" cy="3500438"/>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7" name="Image 2"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3"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4"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3" name="Espace réservé pour une image  12"/>
          <p:cNvSpPr>
            <a:spLocks noGrp="1"/>
          </p:cNvSpPr>
          <p:nvPr>
            <p:ph type="pic" sz="quarter" idx="13"/>
          </p:nvPr>
        </p:nvSpPr>
        <p:spPr>
          <a:xfrm>
            <a:off x="928688" y="1643051"/>
            <a:ext cx="4143378" cy="3214709"/>
          </a:xfrm>
          <a:prstGeom prst="rect">
            <a:avLst/>
          </a:prstGeom>
        </p:spPr>
        <p:txBody>
          <a:bodyPr rtlCol="0">
            <a:normAutofit/>
          </a:bodyPr>
          <a:lstStyle>
            <a:lvl1pPr>
              <a:defRPr/>
            </a:lvl1pPr>
          </a:lstStyle>
          <a:p>
            <a:pPr lvl="0"/>
            <a:r>
              <a:rPr lang="en-US" noProof="0" smtClean="0"/>
              <a:t>Click icon to add picture</a:t>
            </a:r>
            <a:endParaRPr lang="fr-CA" noProof="0" dirty="0" smtClean="0"/>
          </a:p>
        </p:txBody>
      </p:sp>
      <p:sp>
        <p:nvSpPr>
          <p:cNvPr id="16" name="Espace réservé du texte 15"/>
          <p:cNvSpPr>
            <a:spLocks noGrp="1"/>
          </p:cNvSpPr>
          <p:nvPr>
            <p:ph type="body" sz="quarter" idx="14"/>
          </p:nvPr>
        </p:nvSpPr>
        <p:spPr>
          <a:xfrm>
            <a:off x="5357813" y="1571625"/>
            <a:ext cx="3357562" cy="500063"/>
          </a:xfrm>
          <a:prstGeom prst="rect">
            <a:avLst/>
          </a:prstGeom>
        </p:spPr>
        <p:txBody>
          <a:bodyPr>
            <a:normAutofit/>
          </a:bodyPr>
          <a:lstStyle>
            <a:lvl1pPr>
              <a:buNone/>
              <a:defRPr sz="2400" b="1">
                <a:solidFill>
                  <a:srgbClr val="009A00"/>
                </a:solidFill>
                <a:latin typeface="Arial" pitchFamily="34" charset="0"/>
                <a:cs typeface="Arial" pitchFamily="34" charset="0"/>
              </a:defRPr>
            </a:lvl1pPr>
          </a:lstStyle>
          <a:p>
            <a:pPr lvl="0"/>
            <a:r>
              <a:rPr lang="en-US" smtClean="0"/>
              <a:t>Click to edit Master text styles</a:t>
            </a:r>
          </a:p>
        </p:txBody>
      </p:sp>
      <p:sp>
        <p:nvSpPr>
          <p:cNvPr id="18" name="Espace réservé du texte 17"/>
          <p:cNvSpPr>
            <a:spLocks noGrp="1"/>
          </p:cNvSpPr>
          <p:nvPr>
            <p:ph type="body" sz="quarter" idx="15"/>
          </p:nvPr>
        </p:nvSpPr>
        <p:spPr>
          <a:xfrm>
            <a:off x="5357813" y="2428875"/>
            <a:ext cx="3357562" cy="2571750"/>
          </a:xfrm>
          <a:prstGeom prst="rect">
            <a:avLst/>
          </a:prstGeom>
          <a:ln>
            <a:noFill/>
          </a:ln>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812170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Question public - Bois">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8"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5787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9" descr="ligne orange.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2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358114" cy="796908"/>
          </a:xfrm>
          <a:prstGeom prst="rect">
            <a:avLst/>
          </a:prstGeom>
        </p:spPr>
        <p:txBody>
          <a:bodyPr>
            <a:normAutofit/>
          </a:bodyPr>
          <a:lstStyle>
            <a:lvl1pPr marL="0" indent="0" algn="l" defTabSz="900000">
              <a:lnSpc>
                <a:spcPts val="3400"/>
              </a:lnSpc>
              <a:tabLst>
                <a:tab pos="900000" algn="l"/>
              </a:tabLst>
              <a:defRPr sz="2800" b="1">
                <a:solidFill>
                  <a:schemeClr val="bg1"/>
                </a:solidFill>
                <a:latin typeface="Arial" pitchFamily="34" charset="0"/>
                <a:cs typeface="Arial" pitchFamily="34" charset="0"/>
              </a:defRPr>
            </a:lvl1pPr>
          </a:lstStyle>
          <a:p>
            <a:r>
              <a:rPr lang="fr-FR" dirty="0" smtClean="0"/>
              <a:t>Cliquez pour modifier le style du titre</a:t>
            </a:r>
            <a:endParaRPr lang="fr-CA" dirty="0"/>
          </a:p>
        </p:txBody>
      </p:sp>
      <p:sp>
        <p:nvSpPr>
          <p:cNvPr id="17" name="Espace réservé du texte 16"/>
          <p:cNvSpPr>
            <a:spLocks noGrp="1"/>
          </p:cNvSpPr>
          <p:nvPr>
            <p:ph type="body" sz="quarter" idx="11"/>
          </p:nvPr>
        </p:nvSpPr>
        <p:spPr>
          <a:xfrm>
            <a:off x="500063" y="1571625"/>
            <a:ext cx="7786714" cy="4071938"/>
          </a:xfrm>
          <a:prstGeom prst="rect">
            <a:avLst/>
          </a:prstGeom>
        </p:spPr>
        <p:txBody>
          <a:bodyPr>
            <a:normAutofit/>
          </a:bodyPr>
          <a:lstStyle>
            <a:lvl1pPr>
              <a:lnSpc>
                <a:spcPts val="3400"/>
              </a:lnSpc>
              <a:buFontTx/>
              <a:buBlip>
                <a:blip r:embed="rId5"/>
              </a:buBlip>
              <a:defRPr sz="2800">
                <a:solidFill>
                  <a:schemeClr val="bg1"/>
                </a:solidFill>
                <a:latin typeface="Arial" pitchFamily="34" charset="0"/>
                <a:cs typeface="Arial" pitchFamily="34" charset="0"/>
              </a:defRPr>
            </a:lvl1pPr>
            <a:lvl2pPr marL="1074738" indent="-349250">
              <a:lnSpc>
                <a:spcPts val="3400"/>
              </a:lnSpc>
              <a:buFontTx/>
              <a:buBlip>
                <a:blip r:embed="rId6"/>
              </a:buBlip>
              <a:defRPr sz="2800">
                <a:solidFill>
                  <a:schemeClr val="bg1"/>
                </a:solidFill>
                <a:latin typeface="Arial" pitchFamily="34" charset="0"/>
                <a:cs typeface="Arial" pitchFamily="34" charset="0"/>
              </a:defRPr>
            </a:lvl2pPr>
            <a:lvl3pPr marL="1882775" indent="-352425">
              <a:lnSpc>
                <a:spcPts val="3400"/>
              </a:lnSpc>
              <a:buFontTx/>
              <a:buBlip>
                <a:blip r:embed="rId7"/>
              </a:buBlip>
              <a:defRPr sz="2800">
                <a:solidFill>
                  <a:schemeClr val="bg1"/>
                </a:solidFill>
                <a:latin typeface="Arial" pitchFamily="34" charset="0"/>
                <a:cs typeface="Arial" pitchFamily="34" charset="0"/>
              </a:defRPr>
            </a:lvl3pPr>
            <a:lvl4pPr marL="3043238" indent="-361950">
              <a:lnSpc>
                <a:spcPts val="3400"/>
              </a:lnSpc>
              <a:buFontTx/>
              <a:buBlip>
                <a:blip r:embed="rId8"/>
              </a:buBlip>
              <a:defRPr sz="2800">
                <a:solidFill>
                  <a:schemeClr val="bg1"/>
                </a:solidFill>
                <a:latin typeface="Arial" pitchFamily="34" charset="0"/>
                <a:cs typeface="Arial" pitchFamily="34" charset="0"/>
              </a:defRPr>
            </a:lvl4pPr>
            <a:lvl5pPr marL="355600" indent="-355600">
              <a:lnSpc>
                <a:spcPts val="3400"/>
              </a:lnSpc>
              <a:defRPr sz="28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25730756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VERT_titre 1 ligne_bande orange">
    <p:spTree>
      <p:nvGrpSpPr>
        <p:cNvPr id="1" name=""/>
        <p:cNvGrpSpPr/>
        <p:nvPr/>
      </p:nvGrpSpPr>
      <p:grpSpPr>
        <a:xfrm>
          <a:off x="0" y="0"/>
          <a:ext cx="0" cy="0"/>
          <a:chOff x="0" y="0"/>
          <a:chExt cx="0" cy="0"/>
        </a:xfrm>
      </p:grpSpPr>
      <p:sp>
        <p:nvSpPr>
          <p:cNvPr id="6" name="Rectangle 5"/>
          <p:cNvSpPr/>
          <p:nvPr userDrawn="1"/>
        </p:nvSpPr>
        <p:spPr>
          <a:xfrm>
            <a:off x="285750" y="2143125"/>
            <a:ext cx="8858250" cy="3143250"/>
          </a:xfrm>
          <a:prstGeom prst="rect">
            <a:avLst/>
          </a:prstGeom>
          <a:solidFill>
            <a:srgbClr val="FEF0C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7" name="Image 2"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3"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4"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3" name="Espace réservé pour une image  12"/>
          <p:cNvSpPr>
            <a:spLocks noGrp="1"/>
          </p:cNvSpPr>
          <p:nvPr>
            <p:ph type="pic" sz="quarter" idx="13"/>
          </p:nvPr>
        </p:nvSpPr>
        <p:spPr>
          <a:xfrm>
            <a:off x="928688" y="1643051"/>
            <a:ext cx="4143378" cy="3214709"/>
          </a:xfrm>
          <a:prstGeom prst="rect">
            <a:avLst/>
          </a:prstGeom>
        </p:spPr>
        <p:txBody>
          <a:bodyPr rtlCol="0">
            <a:normAutofit/>
          </a:bodyPr>
          <a:lstStyle>
            <a:lvl1pPr>
              <a:defRPr/>
            </a:lvl1pPr>
          </a:lstStyle>
          <a:p>
            <a:pPr lvl="0"/>
            <a:r>
              <a:rPr lang="en-US" noProof="0" smtClean="0"/>
              <a:t>Click icon to add picture</a:t>
            </a:r>
            <a:endParaRPr lang="fr-CA" noProof="0" dirty="0" smtClean="0"/>
          </a:p>
        </p:txBody>
      </p:sp>
      <p:sp>
        <p:nvSpPr>
          <p:cNvPr id="16" name="Espace réservé du texte 15"/>
          <p:cNvSpPr>
            <a:spLocks noGrp="1"/>
          </p:cNvSpPr>
          <p:nvPr>
            <p:ph type="body" sz="quarter" idx="14"/>
          </p:nvPr>
        </p:nvSpPr>
        <p:spPr>
          <a:xfrm>
            <a:off x="5357813" y="1571625"/>
            <a:ext cx="3357562" cy="500063"/>
          </a:xfrm>
          <a:prstGeom prst="rect">
            <a:avLst/>
          </a:prstGeom>
        </p:spPr>
        <p:txBody>
          <a:bodyPr>
            <a:normAutofit/>
          </a:bodyPr>
          <a:lstStyle>
            <a:lvl1pPr>
              <a:buNone/>
              <a:defRPr sz="2400" b="1">
                <a:solidFill>
                  <a:srgbClr val="FDB813"/>
                </a:solidFill>
                <a:latin typeface="Arial" pitchFamily="34" charset="0"/>
                <a:cs typeface="Arial" pitchFamily="34" charset="0"/>
              </a:defRPr>
            </a:lvl1pPr>
          </a:lstStyle>
          <a:p>
            <a:pPr lvl="0"/>
            <a:r>
              <a:rPr lang="en-US" smtClean="0"/>
              <a:t>Click to edit Master text styles</a:t>
            </a:r>
          </a:p>
        </p:txBody>
      </p:sp>
      <p:sp>
        <p:nvSpPr>
          <p:cNvPr id="18" name="Espace réservé du texte 17"/>
          <p:cNvSpPr>
            <a:spLocks noGrp="1"/>
          </p:cNvSpPr>
          <p:nvPr>
            <p:ph type="body" sz="quarter" idx="15"/>
          </p:nvPr>
        </p:nvSpPr>
        <p:spPr>
          <a:xfrm>
            <a:off x="5357813" y="2428875"/>
            <a:ext cx="3357562" cy="2571750"/>
          </a:xfrm>
          <a:prstGeom prst="rect">
            <a:avLst/>
          </a:prstGeom>
          <a:ln>
            <a:noFill/>
          </a:ln>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32779844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VERT_titre 1 ligne_bande bleue">
    <p:spTree>
      <p:nvGrpSpPr>
        <p:cNvPr id="1" name=""/>
        <p:cNvGrpSpPr/>
        <p:nvPr/>
      </p:nvGrpSpPr>
      <p:grpSpPr>
        <a:xfrm>
          <a:off x="0" y="0"/>
          <a:ext cx="0" cy="0"/>
          <a:chOff x="0" y="0"/>
          <a:chExt cx="0" cy="0"/>
        </a:xfrm>
      </p:grpSpPr>
      <p:sp>
        <p:nvSpPr>
          <p:cNvPr id="6" name="Rectangle 5"/>
          <p:cNvSpPr/>
          <p:nvPr userDrawn="1"/>
        </p:nvSpPr>
        <p:spPr>
          <a:xfrm>
            <a:off x="285750" y="2143125"/>
            <a:ext cx="8858250" cy="31432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7" name="Image 2"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3"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4"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3" name="Espace réservé pour une image  12"/>
          <p:cNvSpPr>
            <a:spLocks noGrp="1"/>
          </p:cNvSpPr>
          <p:nvPr>
            <p:ph type="pic" sz="quarter" idx="13"/>
          </p:nvPr>
        </p:nvSpPr>
        <p:spPr>
          <a:xfrm>
            <a:off x="928688" y="1643051"/>
            <a:ext cx="4143378" cy="3214709"/>
          </a:xfrm>
          <a:prstGeom prst="rect">
            <a:avLst/>
          </a:prstGeom>
        </p:spPr>
        <p:txBody>
          <a:bodyPr rtlCol="0">
            <a:normAutofit/>
          </a:bodyPr>
          <a:lstStyle>
            <a:lvl1pPr>
              <a:defRPr/>
            </a:lvl1pPr>
          </a:lstStyle>
          <a:p>
            <a:pPr lvl="0"/>
            <a:r>
              <a:rPr lang="en-US" noProof="0" smtClean="0"/>
              <a:t>Click icon to add picture</a:t>
            </a:r>
            <a:endParaRPr lang="fr-CA" noProof="0" dirty="0" smtClean="0"/>
          </a:p>
        </p:txBody>
      </p:sp>
      <p:sp>
        <p:nvSpPr>
          <p:cNvPr id="16" name="Espace réservé du texte 15"/>
          <p:cNvSpPr>
            <a:spLocks noGrp="1"/>
          </p:cNvSpPr>
          <p:nvPr>
            <p:ph type="body" sz="quarter" idx="14"/>
          </p:nvPr>
        </p:nvSpPr>
        <p:spPr>
          <a:xfrm>
            <a:off x="5357813" y="1571625"/>
            <a:ext cx="3357562" cy="500063"/>
          </a:xfrm>
          <a:prstGeom prst="rect">
            <a:avLst/>
          </a:prstGeom>
        </p:spPr>
        <p:txBody>
          <a:bodyPr>
            <a:normAutofit/>
          </a:bodyPr>
          <a:lstStyle>
            <a:lvl1pPr>
              <a:buNone/>
              <a:defRPr sz="2400" b="1" baseline="0">
                <a:solidFill>
                  <a:schemeClr val="accent5">
                    <a:lumMod val="75000"/>
                  </a:schemeClr>
                </a:solidFill>
                <a:latin typeface="Arial" pitchFamily="34" charset="0"/>
                <a:cs typeface="Arial" pitchFamily="34" charset="0"/>
              </a:defRPr>
            </a:lvl1pPr>
          </a:lstStyle>
          <a:p>
            <a:pPr lvl="0"/>
            <a:r>
              <a:rPr lang="en-US" smtClean="0"/>
              <a:t>Click to edit Master text styles</a:t>
            </a:r>
          </a:p>
        </p:txBody>
      </p:sp>
      <p:sp>
        <p:nvSpPr>
          <p:cNvPr id="18" name="Espace réservé du texte 17"/>
          <p:cNvSpPr>
            <a:spLocks noGrp="1"/>
          </p:cNvSpPr>
          <p:nvPr>
            <p:ph type="body" sz="quarter" idx="15"/>
          </p:nvPr>
        </p:nvSpPr>
        <p:spPr>
          <a:xfrm>
            <a:off x="5357813" y="2428875"/>
            <a:ext cx="3357562" cy="2571750"/>
          </a:xfrm>
          <a:prstGeom prst="rect">
            <a:avLst/>
          </a:prstGeom>
          <a:ln>
            <a:noFill/>
          </a:ln>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38115788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ORANGE_titre 1 ligne_étapes projet">
    <p:spTree>
      <p:nvGrpSpPr>
        <p:cNvPr id="1" name=""/>
        <p:cNvGrpSpPr/>
        <p:nvPr/>
      </p:nvGrpSpPr>
      <p:grpSpPr>
        <a:xfrm>
          <a:off x="0" y="0"/>
          <a:ext cx="0" cy="0"/>
          <a:chOff x="0" y="0"/>
          <a:chExt cx="0" cy="0"/>
        </a:xfrm>
      </p:grpSpPr>
      <p:sp>
        <p:nvSpPr>
          <p:cNvPr id="11" name="Rectangle 10"/>
          <p:cNvSpPr/>
          <p:nvPr userDrawn="1"/>
        </p:nvSpPr>
        <p:spPr>
          <a:xfrm>
            <a:off x="285750" y="2143125"/>
            <a:ext cx="8858250" cy="3429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12"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fr-FR" dirty="0" smtClean="0"/>
              <a:t>Cliquez pour modifier le style du titre</a:t>
            </a:r>
            <a:endParaRPr lang="fr-CA" dirty="0"/>
          </a:p>
        </p:txBody>
      </p:sp>
      <p:sp>
        <p:nvSpPr>
          <p:cNvPr id="16" name="Espace réservé du texte 15"/>
          <p:cNvSpPr>
            <a:spLocks noGrp="1"/>
          </p:cNvSpPr>
          <p:nvPr>
            <p:ph type="body" sz="quarter" idx="14"/>
          </p:nvPr>
        </p:nvSpPr>
        <p:spPr>
          <a:xfrm>
            <a:off x="928686" y="1500174"/>
            <a:ext cx="3357562" cy="500063"/>
          </a:xfrm>
          <a:prstGeom prst="rect">
            <a:avLst/>
          </a:prstGeom>
        </p:spPr>
        <p:txBody>
          <a:bodyPr>
            <a:noAutofit/>
          </a:bodyPr>
          <a:lstStyle>
            <a:lvl1pPr>
              <a:lnSpc>
                <a:spcPts val="3400"/>
              </a:lnSpc>
              <a:buNone/>
              <a:defRPr sz="28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7" name="Espace réservé du texte 16"/>
          <p:cNvSpPr>
            <a:spLocks noGrp="1"/>
          </p:cNvSpPr>
          <p:nvPr>
            <p:ph type="body" sz="quarter" idx="18"/>
          </p:nvPr>
        </p:nvSpPr>
        <p:spPr>
          <a:xfrm>
            <a:off x="928663" y="3071811"/>
            <a:ext cx="3357586" cy="2357453"/>
          </a:xfrm>
          <a:prstGeom prst="rect">
            <a:avLst/>
          </a:prstGeom>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
        <p:nvSpPr>
          <p:cNvPr id="22" name="Espace réservé du texte 21"/>
          <p:cNvSpPr>
            <a:spLocks noGrp="1"/>
          </p:cNvSpPr>
          <p:nvPr>
            <p:ph type="body" sz="quarter" idx="19"/>
          </p:nvPr>
        </p:nvSpPr>
        <p:spPr>
          <a:xfrm>
            <a:off x="928688" y="2428871"/>
            <a:ext cx="3357562" cy="428625"/>
          </a:xfrm>
          <a:prstGeom prst="rect">
            <a:avLst/>
          </a:prstGeom>
        </p:spPr>
        <p:txBody>
          <a:bodyPr>
            <a:noAutofit/>
          </a:bodyPr>
          <a:lstStyle>
            <a:lvl1pPr>
              <a:buNone/>
              <a:defRPr sz="2400" b="1">
                <a:solidFill>
                  <a:srgbClr val="F68222"/>
                </a:solidFill>
                <a:latin typeface="Arial" pitchFamily="34" charset="0"/>
                <a:cs typeface="Arial" pitchFamily="34" charset="0"/>
              </a:defRPr>
            </a:lvl1pPr>
          </a:lstStyle>
          <a:p>
            <a:pPr lvl="0"/>
            <a:r>
              <a:rPr lang="en-US" smtClean="0"/>
              <a:t>Click to edit Master text styles</a:t>
            </a:r>
          </a:p>
        </p:txBody>
      </p:sp>
      <p:sp>
        <p:nvSpPr>
          <p:cNvPr id="23" name="Espace réservé du texte 21"/>
          <p:cNvSpPr>
            <a:spLocks noGrp="1"/>
          </p:cNvSpPr>
          <p:nvPr>
            <p:ph type="body" sz="quarter" idx="20"/>
          </p:nvPr>
        </p:nvSpPr>
        <p:spPr>
          <a:xfrm>
            <a:off x="4786338" y="2428871"/>
            <a:ext cx="3357562" cy="428625"/>
          </a:xfrm>
          <a:prstGeom prst="rect">
            <a:avLst/>
          </a:prstGeom>
        </p:spPr>
        <p:txBody>
          <a:bodyPr>
            <a:noAutofit/>
          </a:bodyPr>
          <a:lstStyle>
            <a:lvl1pPr>
              <a:buNone/>
              <a:defRPr sz="2400" b="1">
                <a:solidFill>
                  <a:srgbClr val="F68222"/>
                </a:solidFill>
                <a:latin typeface="Arial" pitchFamily="34" charset="0"/>
                <a:cs typeface="Arial" pitchFamily="34" charset="0"/>
              </a:defRPr>
            </a:lvl1pPr>
          </a:lstStyle>
          <a:p>
            <a:pPr lvl="0"/>
            <a:r>
              <a:rPr lang="en-US" smtClean="0"/>
              <a:t>Click to edit Master text styles</a:t>
            </a:r>
          </a:p>
        </p:txBody>
      </p:sp>
      <p:sp>
        <p:nvSpPr>
          <p:cNvPr id="29" name="Espace réservé pour une image  28"/>
          <p:cNvSpPr>
            <a:spLocks noGrp="1"/>
          </p:cNvSpPr>
          <p:nvPr>
            <p:ph type="pic" sz="quarter" idx="21"/>
          </p:nvPr>
        </p:nvSpPr>
        <p:spPr>
          <a:xfrm>
            <a:off x="6786563" y="1214438"/>
            <a:ext cx="785833" cy="714375"/>
          </a:xfrm>
          <a:prstGeom prst="rect">
            <a:avLst/>
          </a:prstGeom>
        </p:spPr>
        <p:txBody>
          <a:bodyPr rtlCol="0">
            <a:normAutofit/>
          </a:bodyPr>
          <a:lstStyle/>
          <a:p>
            <a:pPr lvl="0"/>
            <a:r>
              <a:rPr lang="en-US" noProof="0" smtClean="0"/>
              <a:t>Click icon to add picture</a:t>
            </a:r>
            <a:endParaRPr lang="fr-CA" noProof="0" dirty="0" smtClean="0"/>
          </a:p>
        </p:txBody>
      </p:sp>
      <p:sp>
        <p:nvSpPr>
          <p:cNvPr id="30" name="Espace réservé pour une image  28"/>
          <p:cNvSpPr>
            <a:spLocks noGrp="1"/>
          </p:cNvSpPr>
          <p:nvPr>
            <p:ph type="pic" sz="quarter" idx="22"/>
          </p:nvPr>
        </p:nvSpPr>
        <p:spPr>
          <a:xfrm>
            <a:off x="7929592" y="1214422"/>
            <a:ext cx="785812" cy="714375"/>
          </a:xfrm>
          <a:prstGeom prst="rect">
            <a:avLst/>
          </a:prstGeom>
        </p:spPr>
        <p:txBody>
          <a:bodyPr rtlCol="0">
            <a:normAutofit/>
          </a:bodyPr>
          <a:lstStyle/>
          <a:p>
            <a:pPr lvl="0"/>
            <a:r>
              <a:rPr lang="en-US" noProof="0" smtClean="0"/>
              <a:t>Click icon to add picture</a:t>
            </a:r>
            <a:endParaRPr lang="fr-CA" noProof="0" dirty="0" smtClean="0"/>
          </a:p>
        </p:txBody>
      </p:sp>
      <p:sp>
        <p:nvSpPr>
          <p:cNvPr id="31" name="Espace réservé pour une image  28"/>
          <p:cNvSpPr>
            <a:spLocks noGrp="1"/>
          </p:cNvSpPr>
          <p:nvPr>
            <p:ph type="pic" sz="quarter" idx="23"/>
          </p:nvPr>
        </p:nvSpPr>
        <p:spPr>
          <a:xfrm>
            <a:off x="5572132" y="1214422"/>
            <a:ext cx="857256" cy="714375"/>
          </a:xfrm>
          <a:prstGeom prst="rect">
            <a:avLst/>
          </a:prstGeom>
        </p:spPr>
        <p:txBody>
          <a:bodyPr rtlCol="0">
            <a:normAutofit/>
          </a:bodyPr>
          <a:lstStyle/>
          <a:p>
            <a:pPr lvl="0"/>
            <a:r>
              <a:rPr lang="en-US" noProof="0" smtClean="0"/>
              <a:t>Click icon to add picture</a:t>
            </a:r>
            <a:endParaRPr lang="fr-CA" noProof="0" dirty="0" smtClean="0"/>
          </a:p>
        </p:txBody>
      </p:sp>
      <p:sp>
        <p:nvSpPr>
          <p:cNvPr id="19" name="Espace réservé du texte 16"/>
          <p:cNvSpPr>
            <a:spLocks noGrp="1"/>
          </p:cNvSpPr>
          <p:nvPr>
            <p:ph type="body" sz="quarter" idx="24"/>
          </p:nvPr>
        </p:nvSpPr>
        <p:spPr>
          <a:xfrm>
            <a:off x="4786314" y="3071811"/>
            <a:ext cx="3357586" cy="2357453"/>
          </a:xfrm>
          <a:prstGeom prst="rect">
            <a:avLst/>
          </a:prstGeom>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26433042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ORANGE_titre 1 ligne_étapes projet simple">
    <p:spTree>
      <p:nvGrpSpPr>
        <p:cNvPr id="1" name=""/>
        <p:cNvGrpSpPr/>
        <p:nvPr/>
      </p:nvGrpSpPr>
      <p:grpSpPr>
        <a:xfrm>
          <a:off x="0" y="0"/>
          <a:ext cx="0" cy="0"/>
          <a:chOff x="0" y="0"/>
          <a:chExt cx="0" cy="0"/>
        </a:xfrm>
      </p:grpSpPr>
      <p:sp>
        <p:nvSpPr>
          <p:cNvPr id="5" name="Rectangle 4"/>
          <p:cNvSpPr/>
          <p:nvPr userDrawn="1"/>
        </p:nvSpPr>
        <p:spPr>
          <a:xfrm>
            <a:off x="285750" y="2143125"/>
            <a:ext cx="8858250" cy="3429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6"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16" name="Espace réservé du texte 15"/>
          <p:cNvSpPr>
            <a:spLocks noGrp="1"/>
          </p:cNvSpPr>
          <p:nvPr>
            <p:ph type="body" sz="quarter" idx="14"/>
          </p:nvPr>
        </p:nvSpPr>
        <p:spPr>
          <a:xfrm>
            <a:off x="928686" y="1500174"/>
            <a:ext cx="7358090" cy="500063"/>
          </a:xfrm>
          <a:prstGeom prst="rect">
            <a:avLst/>
          </a:prstGeom>
        </p:spPr>
        <p:txBody>
          <a:bodyPr>
            <a:noAutofit/>
          </a:bodyPr>
          <a:lstStyle>
            <a:lvl1pPr>
              <a:lnSpc>
                <a:spcPts val="3400"/>
              </a:lnSpc>
              <a:buNone/>
              <a:defRPr sz="28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8" name="Espace réservé du texte 15"/>
          <p:cNvSpPr>
            <a:spLocks noGrp="1"/>
          </p:cNvSpPr>
          <p:nvPr>
            <p:ph type="body" sz="quarter" idx="15"/>
          </p:nvPr>
        </p:nvSpPr>
        <p:spPr>
          <a:xfrm>
            <a:off x="428625" y="2285992"/>
            <a:ext cx="8286750" cy="314324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431925"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2157413" indent="-533400">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30160862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ORANGE_titre 1 ligne_étapes projet simple_2e modèle">
    <p:spTree>
      <p:nvGrpSpPr>
        <p:cNvPr id="1" name=""/>
        <p:cNvGrpSpPr/>
        <p:nvPr/>
      </p:nvGrpSpPr>
      <p:grpSpPr>
        <a:xfrm>
          <a:off x="0" y="0"/>
          <a:ext cx="0" cy="0"/>
          <a:chOff x="0" y="0"/>
          <a:chExt cx="0" cy="0"/>
        </a:xfrm>
      </p:grpSpPr>
      <p:sp>
        <p:nvSpPr>
          <p:cNvPr id="5" name="Rectangle 4"/>
          <p:cNvSpPr/>
          <p:nvPr userDrawn="1"/>
        </p:nvSpPr>
        <p:spPr>
          <a:xfrm>
            <a:off x="285750" y="2643188"/>
            <a:ext cx="8858250" cy="29289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6"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16" name="Espace réservé du texte 15"/>
          <p:cNvSpPr>
            <a:spLocks noGrp="1"/>
          </p:cNvSpPr>
          <p:nvPr>
            <p:ph type="body" sz="quarter" idx="14"/>
          </p:nvPr>
        </p:nvSpPr>
        <p:spPr>
          <a:xfrm>
            <a:off x="928686" y="1071546"/>
            <a:ext cx="7786718" cy="1428760"/>
          </a:xfrm>
          <a:prstGeom prst="rect">
            <a:avLst/>
          </a:prstGeom>
        </p:spPr>
        <p:txBody>
          <a:bodyPr>
            <a:noAutofit/>
          </a:bodyPr>
          <a:lstStyle>
            <a:lvl1pPr marL="0" indent="0">
              <a:lnSpc>
                <a:spcPts val="3400"/>
              </a:lnSpc>
              <a:buNone/>
              <a:defRPr sz="2800" b="1" baseline="0">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a:p>
            <a:pPr lvl="1"/>
            <a:r>
              <a:rPr lang="en-US" smtClean="0"/>
              <a:t>Second level</a:t>
            </a:r>
          </a:p>
        </p:txBody>
      </p:sp>
      <p:sp>
        <p:nvSpPr>
          <p:cNvPr id="18" name="Espace réservé du texte 15"/>
          <p:cNvSpPr>
            <a:spLocks noGrp="1"/>
          </p:cNvSpPr>
          <p:nvPr>
            <p:ph type="body" sz="quarter" idx="15"/>
          </p:nvPr>
        </p:nvSpPr>
        <p:spPr>
          <a:xfrm>
            <a:off x="428625" y="2786058"/>
            <a:ext cx="8286750" cy="2643179"/>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57300"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66913" indent="-533400">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2400" indent="-533400">
              <a:lnSpc>
                <a:spcPts val="3400"/>
              </a:lnSpc>
              <a:buFontTx/>
              <a:buBlip>
                <a:blip r:embed="rId8"/>
              </a:buBlip>
              <a:tabLst/>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4025437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ORANGE_titre 1 ligne_étapes projet 2">
    <p:spTree>
      <p:nvGrpSpPr>
        <p:cNvPr id="1" name=""/>
        <p:cNvGrpSpPr/>
        <p:nvPr/>
      </p:nvGrpSpPr>
      <p:grpSpPr>
        <a:xfrm>
          <a:off x="0" y="0"/>
          <a:ext cx="0" cy="0"/>
          <a:chOff x="0" y="0"/>
          <a:chExt cx="0" cy="0"/>
        </a:xfrm>
      </p:grpSpPr>
      <p:sp>
        <p:nvSpPr>
          <p:cNvPr id="18" name="Rectangle 17"/>
          <p:cNvSpPr/>
          <p:nvPr userDrawn="1"/>
        </p:nvSpPr>
        <p:spPr>
          <a:xfrm>
            <a:off x="285750" y="2214563"/>
            <a:ext cx="8858250" cy="3429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21"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fr-FR" smtClean="0"/>
              <a:t>Cliquez pour modifier le style du titre</a:t>
            </a:r>
            <a:endParaRPr lang="fr-CA" dirty="0"/>
          </a:p>
        </p:txBody>
      </p:sp>
      <p:sp>
        <p:nvSpPr>
          <p:cNvPr id="16" name="Espace réservé du texte 15"/>
          <p:cNvSpPr>
            <a:spLocks noGrp="1"/>
          </p:cNvSpPr>
          <p:nvPr>
            <p:ph type="body" sz="quarter" idx="14"/>
          </p:nvPr>
        </p:nvSpPr>
        <p:spPr>
          <a:xfrm>
            <a:off x="928686" y="1500174"/>
            <a:ext cx="7858156" cy="500063"/>
          </a:xfrm>
          <a:prstGeom prst="rect">
            <a:avLst/>
          </a:prstGeom>
        </p:spPr>
        <p:txBody>
          <a:bodyPr>
            <a:noAutofit/>
          </a:bodyPr>
          <a:lstStyle>
            <a:lvl1pPr>
              <a:lnSpc>
                <a:spcPts val="3400"/>
              </a:lnSpc>
              <a:buNone/>
              <a:defRPr sz="28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7" name="Espace réservé du texte 16"/>
          <p:cNvSpPr>
            <a:spLocks noGrp="1"/>
          </p:cNvSpPr>
          <p:nvPr>
            <p:ph type="body" sz="quarter" idx="18"/>
          </p:nvPr>
        </p:nvSpPr>
        <p:spPr>
          <a:xfrm>
            <a:off x="857224" y="5786454"/>
            <a:ext cx="6000792" cy="714380"/>
          </a:xfrm>
          <a:prstGeom prst="rect">
            <a:avLst/>
          </a:prstGeom>
        </p:spPr>
        <p:txBody>
          <a:bodyPr>
            <a:normAutofit/>
          </a:bodyPr>
          <a:lstStyle>
            <a:lvl1pPr marL="177800" indent="-177800">
              <a:lnSpc>
                <a:spcPts val="1600"/>
              </a:lnSpc>
              <a:buNone/>
              <a:defRPr sz="13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
        <p:nvSpPr>
          <p:cNvPr id="22" name="Espace réservé du texte 21"/>
          <p:cNvSpPr>
            <a:spLocks noGrp="1"/>
          </p:cNvSpPr>
          <p:nvPr>
            <p:ph type="body" sz="quarter" idx="19"/>
          </p:nvPr>
        </p:nvSpPr>
        <p:spPr>
          <a:xfrm>
            <a:off x="928688" y="2357430"/>
            <a:ext cx="7786716" cy="857256"/>
          </a:xfrm>
          <a:prstGeom prst="rect">
            <a:avLst/>
          </a:prstGeom>
        </p:spPr>
        <p:txBody>
          <a:bodyPr>
            <a:noAutofit/>
          </a:bodyPr>
          <a:lstStyle>
            <a:lvl1pPr>
              <a:lnSpc>
                <a:spcPts val="2400"/>
              </a:lnSpc>
              <a:buNone/>
              <a:defRPr sz="24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9" name="Espace réservé du texte 16"/>
          <p:cNvSpPr>
            <a:spLocks noGrp="1"/>
          </p:cNvSpPr>
          <p:nvPr>
            <p:ph type="body" sz="quarter" idx="24"/>
          </p:nvPr>
        </p:nvSpPr>
        <p:spPr>
          <a:xfrm>
            <a:off x="928662" y="5000636"/>
            <a:ext cx="1428760" cy="428628"/>
          </a:xfrm>
          <a:prstGeom prst="rect">
            <a:avLst/>
          </a:prstGeom>
        </p:spPr>
        <p:txBody>
          <a:bodyPr>
            <a:noAutofit/>
          </a:bodyPr>
          <a:lstStyle>
            <a:lvl1pPr marL="0" indent="0" algn="ctr">
              <a:lnSpc>
                <a:spcPts val="2600"/>
              </a:lnSpc>
              <a:buNone/>
              <a:defRPr sz="19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20" name="Espace réservé pour une image  19"/>
          <p:cNvSpPr>
            <a:spLocks noGrp="1"/>
          </p:cNvSpPr>
          <p:nvPr>
            <p:ph type="pic" sz="quarter" idx="25"/>
          </p:nvPr>
        </p:nvSpPr>
        <p:spPr>
          <a:xfrm>
            <a:off x="928688" y="3429001"/>
            <a:ext cx="1428734" cy="1143007"/>
          </a:xfrm>
          <a:prstGeom prst="rect">
            <a:avLst/>
          </a:prstGeom>
        </p:spPr>
        <p:txBody>
          <a:bodyPr/>
          <a:lstStyle>
            <a:lvl1pPr>
              <a:defRPr sz="1400"/>
            </a:lvl1pPr>
          </a:lstStyle>
          <a:p>
            <a:pPr lvl="0"/>
            <a:r>
              <a:rPr lang="en-US" noProof="0" smtClean="0"/>
              <a:t>Click icon to add picture</a:t>
            </a:r>
            <a:endParaRPr lang="fr-CA" noProof="0" dirty="0"/>
          </a:p>
        </p:txBody>
      </p:sp>
      <p:sp>
        <p:nvSpPr>
          <p:cNvPr id="24" name="Espace réservé pour une image  19"/>
          <p:cNvSpPr>
            <a:spLocks noGrp="1"/>
          </p:cNvSpPr>
          <p:nvPr>
            <p:ph type="pic" sz="quarter" idx="26"/>
          </p:nvPr>
        </p:nvSpPr>
        <p:spPr>
          <a:xfrm>
            <a:off x="3071802" y="3429001"/>
            <a:ext cx="1357322" cy="1143007"/>
          </a:xfrm>
          <a:prstGeom prst="rect">
            <a:avLst/>
          </a:prstGeom>
        </p:spPr>
        <p:txBody>
          <a:bodyPr/>
          <a:lstStyle>
            <a:lvl1pPr marL="342900" marR="0" indent="-342900" algn="l" defTabSz="914400" rtl="0" eaLnBrk="0" fontAlgn="base" latinLnBrk="0" hangingPunct="0">
              <a:lnSpc>
                <a:spcPct val="100000"/>
              </a:lnSpc>
              <a:spcBef>
                <a:spcPct val="20000"/>
              </a:spcBef>
              <a:spcAft>
                <a:spcPct val="0"/>
              </a:spcAft>
              <a:buClrTx/>
              <a:buSzTx/>
              <a:buFont typeface="Arial" charset="0"/>
              <a:buNone/>
              <a:tabLst/>
              <a:defRPr sz="1400"/>
            </a:lvl1pPr>
          </a:lstStyle>
          <a:p>
            <a:pPr lvl="0"/>
            <a:r>
              <a:rPr lang="en-US" noProof="0" smtClean="0"/>
              <a:t>Click icon to add picture</a:t>
            </a:r>
            <a:endParaRPr lang="fr-CA" noProof="0" dirty="0"/>
          </a:p>
        </p:txBody>
      </p:sp>
      <p:sp>
        <p:nvSpPr>
          <p:cNvPr id="25" name="Espace réservé pour une image  19"/>
          <p:cNvSpPr>
            <a:spLocks noGrp="1"/>
          </p:cNvSpPr>
          <p:nvPr>
            <p:ph type="pic" sz="quarter" idx="27"/>
          </p:nvPr>
        </p:nvSpPr>
        <p:spPr>
          <a:xfrm>
            <a:off x="5072066" y="3429000"/>
            <a:ext cx="1357322" cy="1143008"/>
          </a:xfrm>
          <a:prstGeom prst="rect">
            <a:avLst/>
          </a:prstGeom>
        </p:spPr>
        <p:txBody>
          <a:bodyPr/>
          <a:lstStyle>
            <a:lvl1pPr>
              <a:defRPr sz="1400"/>
            </a:lvl1pPr>
          </a:lstStyle>
          <a:p>
            <a:pPr lvl="0"/>
            <a:r>
              <a:rPr lang="en-US" noProof="0" smtClean="0"/>
              <a:t>Click icon to add picture</a:t>
            </a:r>
            <a:endParaRPr lang="fr-CA" noProof="0" dirty="0"/>
          </a:p>
        </p:txBody>
      </p:sp>
      <p:sp>
        <p:nvSpPr>
          <p:cNvPr id="26" name="Espace réservé pour une image  19"/>
          <p:cNvSpPr>
            <a:spLocks noGrp="1"/>
          </p:cNvSpPr>
          <p:nvPr>
            <p:ph type="pic" sz="quarter" idx="28"/>
          </p:nvPr>
        </p:nvSpPr>
        <p:spPr>
          <a:xfrm>
            <a:off x="7072344" y="3295649"/>
            <a:ext cx="1643060" cy="1347797"/>
          </a:xfrm>
          <a:prstGeom prst="rect">
            <a:avLst/>
          </a:prstGeom>
        </p:spPr>
        <p:txBody>
          <a:bodyPr/>
          <a:lstStyle>
            <a:lvl1pPr>
              <a:defRPr sz="1400"/>
            </a:lvl1pPr>
          </a:lstStyle>
          <a:p>
            <a:pPr lvl="0"/>
            <a:r>
              <a:rPr lang="en-US" noProof="0" smtClean="0"/>
              <a:t>Click icon to add picture</a:t>
            </a:r>
            <a:endParaRPr lang="fr-CA" noProof="0" dirty="0"/>
          </a:p>
        </p:txBody>
      </p:sp>
      <p:sp>
        <p:nvSpPr>
          <p:cNvPr id="28" name="Espace réservé du texte 27"/>
          <p:cNvSpPr>
            <a:spLocks noGrp="1"/>
          </p:cNvSpPr>
          <p:nvPr>
            <p:ph type="body" sz="quarter" idx="29"/>
          </p:nvPr>
        </p:nvSpPr>
        <p:spPr>
          <a:xfrm>
            <a:off x="2357422" y="2857498"/>
            <a:ext cx="571500" cy="1214444"/>
          </a:xfrm>
          <a:prstGeom prst="rect">
            <a:avLst/>
          </a:prstGeom>
        </p:spPr>
        <p:txBody>
          <a:bodyPr/>
          <a:lstStyle>
            <a:lvl1pPr>
              <a:lnSpc>
                <a:spcPct val="100000"/>
              </a:lnSpc>
              <a:buNone/>
              <a:defRPr sz="7200" b="1">
                <a:solidFill>
                  <a:schemeClr val="bg1"/>
                </a:solidFill>
                <a:latin typeface="Arial" pitchFamily="34" charset="0"/>
                <a:cs typeface="Arial" pitchFamily="34" charset="0"/>
              </a:defRPr>
            </a:lvl1pPr>
          </a:lstStyle>
          <a:p>
            <a:pPr lvl="0"/>
            <a:r>
              <a:rPr lang="en-US" smtClean="0"/>
              <a:t>Click to edit Master text styles</a:t>
            </a:r>
          </a:p>
        </p:txBody>
      </p:sp>
      <p:sp>
        <p:nvSpPr>
          <p:cNvPr id="32" name="Espace réservé du texte 27"/>
          <p:cNvSpPr>
            <a:spLocks noGrp="1"/>
          </p:cNvSpPr>
          <p:nvPr>
            <p:ph type="body" sz="quarter" idx="30"/>
          </p:nvPr>
        </p:nvSpPr>
        <p:spPr>
          <a:xfrm>
            <a:off x="4429124" y="2857498"/>
            <a:ext cx="571500" cy="1214444"/>
          </a:xfrm>
          <a:prstGeom prst="rect">
            <a:avLst/>
          </a:prstGeom>
        </p:spPr>
        <p:txBody>
          <a:bodyPr/>
          <a:lstStyle>
            <a:lvl1pPr>
              <a:lnSpc>
                <a:spcPct val="100000"/>
              </a:lnSpc>
              <a:buNone/>
              <a:defRPr sz="7200" b="1">
                <a:solidFill>
                  <a:schemeClr val="bg1"/>
                </a:solidFill>
                <a:latin typeface="Arial" pitchFamily="34" charset="0"/>
                <a:cs typeface="Arial" pitchFamily="34" charset="0"/>
              </a:defRPr>
            </a:lvl1pPr>
          </a:lstStyle>
          <a:p>
            <a:pPr lvl="0"/>
            <a:r>
              <a:rPr lang="en-US" smtClean="0"/>
              <a:t>Click to edit Master text styles</a:t>
            </a:r>
          </a:p>
        </p:txBody>
      </p:sp>
      <p:sp>
        <p:nvSpPr>
          <p:cNvPr id="33" name="Espace réservé du texte 27"/>
          <p:cNvSpPr>
            <a:spLocks noGrp="1"/>
          </p:cNvSpPr>
          <p:nvPr>
            <p:ph type="body" sz="quarter" idx="31"/>
          </p:nvPr>
        </p:nvSpPr>
        <p:spPr>
          <a:xfrm>
            <a:off x="6429392" y="2857498"/>
            <a:ext cx="571500" cy="1214444"/>
          </a:xfrm>
          <a:prstGeom prst="rect">
            <a:avLst/>
          </a:prstGeom>
        </p:spPr>
        <p:txBody>
          <a:bodyPr/>
          <a:lstStyle>
            <a:lvl1pPr>
              <a:lnSpc>
                <a:spcPct val="100000"/>
              </a:lnSpc>
              <a:buNone/>
              <a:defRPr sz="7200" b="1">
                <a:solidFill>
                  <a:schemeClr val="bg1"/>
                </a:solidFill>
                <a:latin typeface="Arial" pitchFamily="34" charset="0"/>
                <a:cs typeface="Arial" pitchFamily="34" charset="0"/>
              </a:defRPr>
            </a:lvl1pPr>
          </a:lstStyle>
          <a:p>
            <a:pPr lvl="0"/>
            <a:r>
              <a:rPr lang="en-US" smtClean="0"/>
              <a:t>Click to edit Master text styles</a:t>
            </a:r>
          </a:p>
        </p:txBody>
      </p:sp>
      <p:sp>
        <p:nvSpPr>
          <p:cNvPr id="34" name="Espace réservé du texte 16"/>
          <p:cNvSpPr>
            <a:spLocks noGrp="1"/>
          </p:cNvSpPr>
          <p:nvPr>
            <p:ph type="body" sz="quarter" idx="32"/>
          </p:nvPr>
        </p:nvSpPr>
        <p:spPr>
          <a:xfrm>
            <a:off x="2928926" y="5000636"/>
            <a:ext cx="1643074" cy="428628"/>
          </a:xfrm>
          <a:prstGeom prst="rect">
            <a:avLst/>
          </a:prstGeom>
        </p:spPr>
        <p:txBody>
          <a:bodyPr>
            <a:noAutofit/>
          </a:bodyPr>
          <a:lstStyle>
            <a:lvl1pPr marL="0" indent="0" algn="ctr">
              <a:lnSpc>
                <a:spcPts val="2600"/>
              </a:lnSpc>
              <a:buNone/>
              <a:defRPr sz="19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35" name="Espace réservé du texte 16"/>
          <p:cNvSpPr>
            <a:spLocks noGrp="1"/>
          </p:cNvSpPr>
          <p:nvPr>
            <p:ph type="body" sz="quarter" idx="33"/>
          </p:nvPr>
        </p:nvSpPr>
        <p:spPr>
          <a:xfrm>
            <a:off x="4714876" y="4714884"/>
            <a:ext cx="2071702" cy="714380"/>
          </a:xfrm>
          <a:prstGeom prst="rect">
            <a:avLst/>
          </a:prstGeom>
        </p:spPr>
        <p:txBody>
          <a:bodyPr>
            <a:noAutofit/>
          </a:bodyPr>
          <a:lstStyle>
            <a:lvl1pPr marL="0" indent="0" algn="ctr">
              <a:lnSpc>
                <a:spcPts val="2600"/>
              </a:lnSpc>
              <a:buNone/>
              <a:defRPr sz="19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a:p>
            <a:pPr lvl="1"/>
            <a:r>
              <a:rPr lang="en-US" smtClean="0"/>
              <a:t>Second level</a:t>
            </a:r>
          </a:p>
        </p:txBody>
      </p:sp>
      <p:sp>
        <p:nvSpPr>
          <p:cNvPr id="31" name="Espace réservé du contenu 30"/>
          <p:cNvSpPr>
            <a:spLocks noGrp="1"/>
          </p:cNvSpPr>
          <p:nvPr>
            <p:ph sz="quarter" idx="34"/>
          </p:nvPr>
        </p:nvSpPr>
        <p:spPr>
          <a:xfrm>
            <a:off x="857224" y="6429396"/>
            <a:ext cx="6000776" cy="214292"/>
          </a:xfrm>
          <a:prstGeom prst="rect">
            <a:avLst/>
          </a:prstGeom>
        </p:spPr>
        <p:txBody>
          <a:bodyPr/>
          <a:lstStyle>
            <a:lvl1pPr>
              <a:buNone/>
              <a:defRPr sz="1300">
                <a:solidFill>
                  <a:schemeClr val="tx1">
                    <a:lumMod val="65000"/>
                    <a:lumOff val="35000"/>
                  </a:schemeClr>
                </a:solidFill>
                <a:latin typeface="Arial" pitchFamily="34" charset="0"/>
                <a:cs typeface="Arial" pitchFamily="34" charset="0"/>
              </a:defRPr>
            </a:lvl1pPr>
          </a:lstStyle>
          <a:p>
            <a:pPr lvl="0"/>
            <a:endParaRPr lang="fr-CA" dirty="0"/>
          </a:p>
        </p:txBody>
      </p:sp>
    </p:spTree>
    <p:extLst>
      <p:ext uri="{BB962C8B-B14F-4D97-AF65-F5344CB8AC3E}">
        <p14:creationId xmlns:p14="http://schemas.microsoft.com/office/powerpoint/2010/main" val="26280343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ORANGE_titre 2 lignes_image">
    <p:spTree>
      <p:nvGrpSpPr>
        <p:cNvPr id="1" name=""/>
        <p:cNvGrpSpPr/>
        <p:nvPr/>
      </p:nvGrpSpPr>
      <p:grpSpPr>
        <a:xfrm>
          <a:off x="0" y="0"/>
          <a:ext cx="0" cy="0"/>
          <a:chOff x="0" y="0"/>
          <a:chExt cx="0" cy="0"/>
        </a:xfrm>
      </p:grpSpPr>
      <p:pic>
        <p:nvPicPr>
          <p:cNvPr id="4" name="Image 6"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ande Orange.png"/>
          <p:cNvPicPr>
            <a:picLocks noChangeAspect="1"/>
          </p:cNvPicPr>
          <p:nvPr userDrawn="1"/>
        </p:nvPicPr>
        <p:blipFill>
          <a:blip r:embed="rId3">
            <a:extLst>
              <a:ext uri="{28A0092B-C50C-407E-A947-70E740481C1C}">
                <a14:useLocalDpi xmlns:a14="http://schemas.microsoft.com/office/drawing/2010/main" val="0"/>
              </a:ext>
            </a:extLst>
          </a:blip>
          <a:srcRect l="9" t="19785"/>
          <a:stretch>
            <a:fillRect/>
          </a:stretch>
        </p:blipFill>
        <p:spPr bwMode="auto">
          <a:xfrm>
            <a:off x="0" y="1357313"/>
            <a:ext cx="341313"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488952"/>
            <a:ext cx="7786742" cy="796908"/>
          </a:xfrm>
          <a:prstGeom prst="rect">
            <a:avLst/>
          </a:prstGeom>
        </p:spPr>
        <p:txBody>
          <a:bodyPr>
            <a:no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fr-FR" dirty="0" smtClean="0"/>
              <a:t>Cliquez pour modifier le style du titre</a:t>
            </a:r>
            <a:endParaRPr lang="fr-CA" dirty="0"/>
          </a:p>
        </p:txBody>
      </p:sp>
      <p:sp>
        <p:nvSpPr>
          <p:cNvPr id="18" name="Espace réservé pour une image  17"/>
          <p:cNvSpPr>
            <a:spLocks noGrp="1"/>
          </p:cNvSpPr>
          <p:nvPr>
            <p:ph type="pic" sz="quarter" idx="13"/>
          </p:nvPr>
        </p:nvSpPr>
        <p:spPr>
          <a:xfrm>
            <a:off x="928688" y="1571624"/>
            <a:ext cx="5929328" cy="5286376"/>
          </a:xfrm>
          <a:prstGeom prst="rect">
            <a:avLst/>
          </a:prstGeom>
        </p:spPr>
        <p:txBody>
          <a:bodyPr rtlCol="0">
            <a:normAutofit/>
          </a:bodyPr>
          <a:lstStyle/>
          <a:p>
            <a:pPr lvl="0"/>
            <a:endParaRPr lang="fr-CA" noProof="0" dirty="0" smtClean="0"/>
          </a:p>
        </p:txBody>
      </p:sp>
    </p:spTree>
    <p:extLst>
      <p:ext uri="{BB962C8B-B14F-4D97-AF65-F5344CB8AC3E}">
        <p14:creationId xmlns:p14="http://schemas.microsoft.com/office/powerpoint/2010/main" val="29157255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ORANGE_titre 2 lignes_texte">
    <p:spTree>
      <p:nvGrpSpPr>
        <p:cNvPr id="1" name=""/>
        <p:cNvGrpSpPr/>
        <p:nvPr/>
      </p:nvGrpSpPr>
      <p:grpSpPr>
        <a:xfrm>
          <a:off x="0" y="0"/>
          <a:ext cx="0" cy="0"/>
          <a:chOff x="0" y="0"/>
          <a:chExt cx="0" cy="0"/>
        </a:xfrm>
      </p:grpSpPr>
      <p:pic>
        <p:nvPicPr>
          <p:cNvPr id="4" name="Image 6"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ande Orange.png"/>
          <p:cNvPicPr>
            <a:picLocks noChangeAspect="1"/>
          </p:cNvPicPr>
          <p:nvPr userDrawn="1"/>
        </p:nvPicPr>
        <p:blipFill>
          <a:blip r:embed="rId3">
            <a:extLst>
              <a:ext uri="{28A0092B-C50C-407E-A947-70E740481C1C}">
                <a14:useLocalDpi xmlns:a14="http://schemas.microsoft.com/office/drawing/2010/main" val="0"/>
              </a:ext>
            </a:extLst>
          </a:blip>
          <a:srcRect l="9" t="19785"/>
          <a:stretch>
            <a:fillRect/>
          </a:stretch>
        </p:blipFill>
        <p:spPr bwMode="auto">
          <a:xfrm>
            <a:off x="0" y="1357313"/>
            <a:ext cx="341313"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488952"/>
            <a:ext cx="7786742" cy="796908"/>
          </a:xfrm>
          <a:prstGeom prst="rect">
            <a:avLst/>
          </a:prstGeom>
        </p:spPr>
        <p:txBody>
          <a:bodyPr>
            <a:no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9" name="Espace réservé du texte 15"/>
          <p:cNvSpPr>
            <a:spLocks noGrp="1"/>
          </p:cNvSpPr>
          <p:nvPr>
            <p:ph type="body" sz="quarter" idx="15"/>
          </p:nvPr>
        </p:nvSpPr>
        <p:spPr>
          <a:xfrm>
            <a:off x="428625" y="1571612"/>
            <a:ext cx="8286750" cy="385762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068388"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873250" indent="-531813">
              <a:lnSpc>
                <a:spcPts val="3400"/>
              </a:lnSpc>
              <a:buFontTx/>
              <a:buBlip>
                <a:blip r:embed="rId7"/>
              </a:buBlip>
              <a:tabLst/>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7911741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ORANGE_titre 2 lignes_texte_fond">
    <p:spTree>
      <p:nvGrpSpPr>
        <p:cNvPr id="1" name=""/>
        <p:cNvGrpSpPr/>
        <p:nvPr/>
      </p:nvGrpSpPr>
      <p:grpSpPr>
        <a:xfrm>
          <a:off x="0" y="0"/>
          <a:ext cx="0" cy="0"/>
          <a:chOff x="0" y="0"/>
          <a:chExt cx="0" cy="0"/>
        </a:xfrm>
      </p:grpSpPr>
      <p:sp>
        <p:nvSpPr>
          <p:cNvPr id="4" name="Rectangle 3"/>
          <p:cNvSpPr/>
          <p:nvPr userDrawn="1"/>
        </p:nvSpPr>
        <p:spPr>
          <a:xfrm>
            <a:off x="285750" y="2071688"/>
            <a:ext cx="8858250" cy="35004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6"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Bande Orange.png"/>
          <p:cNvPicPr>
            <a:picLocks noChangeAspect="1"/>
          </p:cNvPicPr>
          <p:nvPr userDrawn="1"/>
        </p:nvPicPr>
        <p:blipFill>
          <a:blip r:embed="rId3">
            <a:extLst>
              <a:ext uri="{28A0092B-C50C-407E-A947-70E740481C1C}">
                <a14:useLocalDpi xmlns:a14="http://schemas.microsoft.com/office/drawing/2010/main" val="0"/>
              </a:ext>
            </a:extLst>
          </a:blip>
          <a:srcRect l="9" t="19785"/>
          <a:stretch>
            <a:fillRect/>
          </a:stretch>
        </p:blipFill>
        <p:spPr bwMode="auto">
          <a:xfrm>
            <a:off x="0" y="1357313"/>
            <a:ext cx="341313"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488952"/>
            <a:ext cx="7786742" cy="796908"/>
          </a:xfrm>
          <a:prstGeom prst="rect">
            <a:avLst/>
          </a:prstGeom>
        </p:spPr>
        <p:txBody>
          <a:bodyPr>
            <a:no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9" name="Espace réservé du texte 15"/>
          <p:cNvSpPr>
            <a:spLocks noGrp="1"/>
          </p:cNvSpPr>
          <p:nvPr>
            <p:ph type="body" sz="quarter" idx="15"/>
          </p:nvPr>
        </p:nvSpPr>
        <p:spPr>
          <a:xfrm>
            <a:off x="428625" y="2071678"/>
            <a:ext cx="8286750" cy="3357559"/>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068388"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873250" indent="-531813">
              <a:lnSpc>
                <a:spcPts val="3400"/>
              </a:lnSpc>
              <a:buFontTx/>
              <a:buBlip>
                <a:blip r:embed="rId7"/>
              </a:buBlip>
              <a:tabLst/>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27625353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ORANGE_titre 1 ligne_texte">
    <p:spTree>
      <p:nvGrpSpPr>
        <p:cNvPr id="1" name=""/>
        <p:cNvGrpSpPr/>
        <p:nvPr/>
      </p:nvGrpSpPr>
      <p:grpSpPr>
        <a:xfrm>
          <a:off x="0" y="0"/>
          <a:ext cx="0" cy="0"/>
          <a:chOff x="0" y="0"/>
          <a:chExt cx="0" cy="0"/>
        </a:xfrm>
      </p:grpSpPr>
      <p:pic>
        <p:nvPicPr>
          <p:cNvPr id="4" name="Image 6" descr="Bande Orange.png"/>
          <p:cNvPicPr>
            <a:picLocks noChangeAspect="1"/>
          </p:cNvPicPr>
          <p:nvPr userDrawn="1"/>
        </p:nvPicPr>
        <p:blipFill>
          <a:blip r:embed="rId2">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NQ2100_COuleur_small.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16" name="Espace réservé du texte 15"/>
          <p:cNvSpPr>
            <a:spLocks noGrp="1"/>
          </p:cNvSpPr>
          <p:nvPr>
            <p:ph type="body" sz="quarter" idx="15"/>
          </p:nvPr>
        </p:nvSpPr>
        <p:spPr>
          <a:xfrm>
            <a:off x="428625" y="1571612"/>
            <a:ext cx="8286750" cy="385762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068388"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873250" indent="-531813">
              <a:lnSpc>
                <a:spcPts val="3400"/>
              </a:lnSpc>
              <a:buFontTx/>
              <a:buBlip>
                <a:blip r:embed="rId7"/>
              </a:buBlip>
              <a:tabLst/>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2791622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estion public ">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Interrogation.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57150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3761286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ORANGE_titre 1 ligne_texte_fond">
    <p:spTree>
      <p:nvGrpSpPr>
        <p:cNvPr id="1" name=""/>
        <p:cNvGrpSpPr/>
        <p:nvPr/>
      </p:nvGrpSpPr>
      <p:grpSpPr>
        <a:xfrm>
          <a:off x="0" y="0"/>
          <a:ext cx="0" cy="0"/>
          <a:chOff x="0" y="0"/>
          <a:chExt cx="0" cy="0"/>
        </a:xfrm>
      </p:grpSpPr>
      <p:sp>
        <p:nvSpPr>
          <p:cNvPr id="4" name="Rectangle 3"/>
          <p:cNvSpPr/>
          <p:nvPr userDrawn="1"/>
        </p:nvSpPr>
        <p:spPr>
          <a:xfrm>
            <a:off x="285750" y="1500188"/>
            <a:ext cx="8858250" cy="40719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6" descr="Bande Orange.png"/>
          <p:cNvPicPr>
            <a:picLocks noChangeAspect="1"/>
          </p:cNvPicPr>
          <p:nvPr userDrawn="1"/>
        </p:nvPicPr>
        <p:blipFill>
          <a:blip r:embed="rId2">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BNQ2100_COuleur_small.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9" name="Espace réservé du texte 15"/>
          <p:cNvSpPr>
            <a:spLocks noGrp="1"/>
          </p:cNvSpPr>
          <p:nvPr>
            <p:ph type="body" sz="quarter" idx="15"/>
          </p:nvPr>
        </p:nvSpPr>
        <p:spPr>
          <a:xfrm>
            <a:off x="428625" y="1571612"/>
            <a:ext cx="8286750" cy="385762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068388"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873250" indent="-531813">
              <a:lnSpc>
                <a:spcPts val="3400"/>
              </a:lnSpc>
              <a:buFontTx/>
              <a:buBlip>
                <a:blip r:embed="rId7"/>
              </a:buBlip>
              <a:tabLst/>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38786941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ORANGE_titre 1 ligne_4 images">
    <p:spTree>
      <p:nvGrpSpPr>
        <p:cNvPr id="1" name=""/>
        <p:cNvGrpSpPr/>
        <p:nvPr/>
      </p:nvGrpSpPr>
      <p:grpSpPr>
        <a:xfrm>
          <a:off x="0" y="0"/>
          <a:ext cx="0" cy="0"/>
          <a:chOff x="0" y="0"/>
          <a:chExt cx="0" cy="0"/>
        </a:xfrm>
      </p:grpSpPr>
      <p:pic>
        <p:nvPicPr>
          <p:cNvPr id="7" name="Image 1" descr="Bande Orange.png"/>
          <p:cNvPicPr>
            <a:picLocks noChangeAspect="1"/>
          </p:cNvPicPr>
          <p:nvPr userDrawn="1"/>
        </p:nvPicPr>
        <p:blipFill>
          <a:blip r:embed="rId2">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2" descr="BNQ2100_COuleur_small.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fr-FR" dirty="0" smtClean="0"/>
              <a:t>Cliquez pour modifier le style du titre</a:t>
            </a:r>
            <a:endParaRPr lang="fr-CA" dirty="0"/>
          </a:p>
        </p:txBody>
      </p:sp>
      <p:sp>
        <p:nvSpPr>
          <p:cNvPr id="9" name="Espace réservé pour une image  8"/>
          <p:cNvSpPr>
            <a:spLocks noGrp="1"/>
          </p:cNvSpPr>
          <p:nvPr>
            <p:ph type="pic" sz="quarter" idx="13"/>
          </p:nvPr>
        </p:nvSpPr>
        <p:spPr>
          <a:xfrm>
            <a:off x="1000125" y="1500188"/>
            <a:ext cx="3214688" cy="1643062"/>
          </a:xfrm>
          <a:prstGeom prst="rect">
            <a:avLst/>
          </a:prstGeom>
        </p:spPr>
        <p:txBody>
          <a:bodyPr/>
          <a:lstStyle/>
          <a:p>
            <a:pPr lvl="0"/>
            <a:endParaRPr lang="fr-CA" noProof="0"/>
          </a:p>
        </p:txBody>
      </p:sp>
      <p:sp>
        <p:nvSpPr>
          <p:cNvPr id="12" name="Espace réservé pour une image  8"/>
          <p:cNvSpPr>
            <a:spLocks noGrp="1"/>
          </p:cNvSpPr>
          <p:nvPr>
            <p:ph type="pic" sz="quarter" idx="14"/>
          </p:nvPr>
        </p:nvSpPr>
        <p:spPr>
          <a:xfrm>
            <a:off x="1000100" y="3500438"/>
            <a:ext cx="3214688" cy="1643062"/>
          </a:xfrm>
          <a:prstGeom prst="rect">
            <a:avLst/>
          </a:prstGeom>
        </p:spPr>
        <p:txBody>
          <a:bodyPr/>
          <a:lstStyle/>
          <a:p>
            <a:pPr lvl="0"/>
            <a:endParaRPr lang="fr-CA" noProof="0"/>
          </a:p>
        </p:txBody>
      </p:sp>
      <p:sp>
        <p:nvSpPr>
          <p:cNvPr id="13" name="Espace réservé pour une image  8"/>
          <p:cNvSpPr>
            <a:spLocks noGrp="1"/>
          </p:cNvSpPr>
          <p:nvPr>
            <p:ph type="pic" sz="quarter" idx="15"/>
          </p:nvPr>
        </p:nvSpPr>
        <p:spPr>
          <a:xfrm>
            <a:off x="5214964" y="1500174"/>
            <a:ext cx="3214688" cy="1643062"/>
          </a:xfrm>
          <a:prstGeom prst="rect">
            <a:avLst/>
          </a:prstGeom>
        </p:spPr>
        <p:txBody>
          <a:bodyPr/>
          <a:lstStyle/>
          <a:p>
            <a:pPr lvl="0"/>
            <a:endParaRPr lang="fr-CA" noProof="0"/>
          </a:p>
        </p:txBody>
      </p:sp>
      <p:sp>
        <p:nvSpPr>
          <p:cNvPr id="14" name="Espace réservé pour une image  8"/>
          <p:cNvSpPr>
            <a:spLocks noGrp="1"/>
          </p:cNvSpPr>
          <p:nvPr>
            <p:ph type="pic" sz="quarter" idx="16"/>
          </p:nvPr>
        </p:nvSpPr>
        <p:spPr>
          <a:xfrm>
            <a:off x="5214942" y="3500450"/>
            <a:ext cx="3214688" cy="1643062"/>
          </a:xfrm>
          <a:prstGeom prst="rect">
            <a:avLst/>
          </a:prstGeom>
        </p:spPr>
        <p:txBody>
          <a:bodyPr/>
          <a:lstStyle/>
          <a:p>
            <a:pPr lvl="0"/>
            <a:endParaRPr lang="fr-CA" noProof="0"/>
          </a:p>
        </p:txBody>
      </p:sp>
    </p:spTree>
    <p:extLst>
      <p:ext uri="{BB962C8B-B14F-4D97-AF65-F5344CB8AC3E}">
        <p14:creationId xmlns:p14="http://schemas.microsoft.com/office/powerpoint/2010/main" val="11184410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1_Diapositive de titre">
    <p:spTree>
      <p:nvGrpSpPr>
        <p:cNvPr id="1" name=""/>
        <p:cNvGrpSpPr/>
        <p:nvPr/>
      </p:nvGrpSpPr>
      <p:grpSpPr>
        <a:xfrm>
          <a:off x="0" y="0"/>
          <a:ext cx="0" cy="0"/>
          <a:chOff x="0" y="0"/>
          <a:chExt cx="0" cy="0"/>
        </a:xfrm>
      </p:grpSpPr>
      <p:sp>
        <p:nvSpPr>
          <p:cNvPr id="9" name="Titre 8"/>
          <p:cNvSpPr>
            <a:spLocks noGrp="1"/>
          </p:cNvSpPr>
          <p:nvPr>
            <p:ph type="ctrTitle"/>
          </p:nvPr>
        </p:nvSpPr>
        <p:spPr>
          <a:xfrm>
            <a:off x="533400" y="1371600"/>
            <a:ext cx="7851648" cy="1828800"/>
          </a:xfrm>
          <a:prstGeom prst="rect">
            <a:avLst/>
          </a:prstGeo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fr-FR" smtClean="0"/>
              <a:t>Cliquez pour modifier le style du titre</a:t>
            </a:r>
            <a:endParaRPr lang="en-US"/>
          </a:p>
        </p:txBody>
      </p:sp>
      <p:sp>
        <p:nvSpPr>
          <p:cNvPr id="17" name="Sous-titre 16"/>
          <p:cNvSpPr>
            <a:spLocks noGrp="1"/>
          </p:cNvSpPr>
          <p:nvPr>
            <p:ph type="subTitle" idx="1"/>
          </p:nvPr>
        </p:nvSpPr>
        <p:spPr>
          <a:xfrm>
            <a:off x="533400" y="3228536"/>
            <a:ext cx="7854696" cy="1752600"/>
          </a:xfrm>
          <a:prstGeom prst="rect">
            <a:avLst/>
          </a:prstGeo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fr-FR" smtClean="0"/>
              <a:t>Cliquez pour modifier le style des sous-titres du masque</a:t>
            </a:r>
            <a:endParaRPr lang="en-US"/>
          </a:p>
        </p:txBody>
      </p:sp>
      <p:sp>
        <p:nvSpPr>
          <p:cNvPr id="4" name="Espace réservé de la date 29"/>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a:defRPr/>
            </a:pPr>
            <a:endParaRPr lang="fr-CA"/>
          </a:p>
        </p:txBody>
      </p:sp>
      <p:sp>
        <p:nvSpPr>
          <p:cNvPr id="5" name="Espace réservé du pied de page 18"/>
          <p:cNvSpPr>
            <a:spLocks noGrp="1"/>
          </p:cNvSpPr>
          <p:nvPr>
            <p:ph type="ftr" sz="quarter" idx="11"/>
          </p:nvPr>
        </p:nvSpPr>
        <p:spPr>
          <a:xfrm>
            <a:off x="2667000" y="6356350"/>
            <a:ext cx="3352800" cy="365125"/>
          </a:xfrm>
          <a:prstGeom prst="rect">
            <a:avLst/>
          </a:prstGeom>
        </p:spPr>
        <p:txBody>
          <a:bodyPr/>
          <a:lstStyle>
            <a:lvl1pPr>
              <a:defRPr>
                <a:latin typeface="Arial" charset="0"/>
                <a:cs typeface="Arial" charset="0"/>
              </a:defRPr>
            </a:lvl1pPr>
          </a:lstStyle>
          <a:p>
            <a:pPr>
              <a:defRPr/>
            </a:pPr>
            <a:r>
              <a:rPr lang="fr-CA" smtClean="0"/>
              <a:t>Adaptation autorisée | Droits de commercialisation réservés BNQ</a:t>
            </a:r>
            <a:endParaRPr lang="fr-CA"/>
          </a:p>
        </p:txBody>
      </p:sp>
      <p:sp>
        <p:nvSpPr>
          <p:cNvPr id="6" name="Espace réservé du numéro de diapositive 26"/>
          <p:cNvSpPr>
            <a:spLocks noGrp="1"/>
          </p:cNvSpPr>
          <p:nvPr>
            <p:ph type="sldNum" sz="quarter" idx="12"/>
          </p:nvPr>
        </p:nvSpPr>
        <p:spPr>
          <a:xfrm>
            <a:off x="7924800" y="6356350"/>
            <a:ext cx="762000" cy="365125"/>
          </a:xfrm>
          <a:prstGeom prst="rect">
            <a:avLst/>
          </a:prstGeom>
        </p:spPr>
        <p:txBody>
          <a:bodyPr/>
          <a:lstStyle>
            <a:lvl1pPr>
              <a:defRPr>
                <a:latin typeface="Arial" charset="0"/>
                <a:cs typeface="Arial" charset="0"/>
              </a:defRPr>
            </a:lvl1pPr>
          </a:lstStyle>
          <a:p>
            <a:pPr>
              <a:defRPr/>
            </a:pPr>
            <a:fld id="{E293E7A3-E581-4A39-8772-FE976AFB8B5E}" type="slidenum">
              <a:rPr lang="fr-CA"/>
              <a:pPr>
                <a:defRPr/>
              </a:pPr>
              <a:t>‹N°›</a:t>
            </a:fld>
            <a:endParaRPr lang="fr-CA"/>
          </a:p>
        </p:txBody>
      </p:sp>
    </p:spTree>
    <p:extLst>
      <p:ext uri="{BB962C8B-B14F-4D97-AF65-F5344CB8AC3E}">
        <p14:creationId xmlns:p14="http://schemas.microsoft.com/office/powerpoint/2010/main" val="1659284515"/>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_ORANGE_titre 1 ligne_étapes projet simple">
    <p:spTree>
      <p:nvGrpSpPr>
        <p:cNvPr id="1" name=""/>
        <p:cNvGrpSpPr/>
        <p:nvPr/>
      </p:nvGrpSpPr>
      <p:grpSpPr>
        <a:xfrm>
          <a:off x="0" y="0"/>
          <a:ext cx="0" cy="0"/>
          <a:chOff x="0" y="0"/>
          <a:chExt cx="0" cy="0"/>
        </a:xfrm>
      </p:grpSpPr>
      <p:sp>
        <p:nvSpPr>
          <p:cNvPr id="4" name="Rectangle 3"/>
          <p:cNvSpPr/>
          <p:nvPr userDrawn="1"/>
        </p:nvSpPr>
        <p:spPr>
          <a:xfrm>
            <a:off x="285750" y="1066800"/>
            <a:ext cx="8858250" cy="5562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18" name="Espace réservé du texte 15"/>
          <p:cNvSpPr>
            <a:spLocks noGrp="1"/>
          </p:cNvSpPr>
          <p:nvPr>
            <p:ph type="body" sz="quarter" idx="15"/>
          </p:nvPr>
        </p:nvSpPr>
        <p:spPr>
          <a:xfrm>
            <a:off x="428625" y="2285992"/>
            <a:ext cx="8286750" cy="314324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431925"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2157413" indent="-533400">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8166231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57200" y="6356350"/>
            <a:ext cx="2133600" cy="365125"/>
          </a:xfrm>
          <a:prstGeom prst="rect">
            <a:avLst/>
          </a:prstGeom>
        </p:spPr>
        <p:txBody>
          <a:bodyPr/>
          <a:lstStyle/>
          <a:p>
            <a:fld id="{6124EC62-9A07-40E7-8A7E-9A2336AAE3BC}" type="datetimeFigureOut">
              <a:rPr lang="fr-CA" smtClean="0"/>
              <a:t>2013-03-10</a:t>
            </a:fld>
            <a:endParaRPr lang="fr-CA"/>
          </a:p>
        </p:txBody>
      </p:sp>
      <p:sp>
        <p:nvSpPr>
          <p:cNvPr id="3" name="Espace réservé du pied de page 2"/>
          <p:cNvSpPr>
            <a:spLocks noGrp="1"/>
          </p:cNvSpPr>
          <p:nvPr>
            <p:ph type="ftr" sz="quarter" idx="11"/>
          </p:nvPr>
        </p:nvSpPr>
        <p:spPr>
          <a:xfrm>
            <a:off x="3124200" y="6356350"/>
            <a:ext cx="2895600" cy="365125"/>
          </a:xfrm>
          <a:prstGeom prst="rect">
            <a:avLst/>
          </a:prstGeom>
        </p:spPr>
        <p:txBody>
          <a:bodyPr/>
          <a:lstStyle/>
          <a:p>
            <a:endParaRPr lang="fr-CA"/>
          </a:p>
        </p:txBody>
      </p:sp>
      <p:sp>
        <p:nvSpPr>
          <p:cNvPr id="4" name="Espace réservé du numéro de diapositive 3"/>
          <p:cNvSpPr>
            <a:spLocks noGrp="1"/>
          </p:cNvSpPr>
          <p:nvPr>
            <p:ph type="sldNum" sz="quarter" idx="12"/>
          </p:nvPr>
        </p:nvSpPr>
        <p:spPr>
          <a:xfrm>
            <a:off x="6553200" y="6356350"/>
            <a:ext cx="2133600" cy="365125"/>
          </a:xfrm>
          <a:prstGeom prst="rect">
            <a:avLst/>
          </a:prstGeom>
        </p:spPr>
        <p:txBody>
          <a:bodyPr/>
          <a:lstStyle/>
          <a:p>
            <a:fld id="{C9C435DC-DC54-4F4E-9022-8CE7CF3CC906}" type="slidenum">
              <a:rPr lang="fr-CA" smtClean="0"/>
              <a:t>‹N°›</a:t>
            </a:fld>
            <a:endParaRPr lang="fr-CA"/>
          </a:p>
        </p:txBody>
      </p:sp>
    </p:spTree>
    <p:extLst>
      <p:ext uri="{BB962C8B-B14F-4D97-AF65-F5344CB8AC3E}">
        <p14:creationId xmlns:p14="http://schemas.microsoft.com/office/powerpoint/2010/main" val="7794567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_Intercalaire ville">
    <p:spTree>
      <p:nvGrpSpPr>
        <p:cNvPr id="1" name=""/>
        <p:cNvGrpSpPr/>
        <p:nvPr/>
      </p:nvGrpSpPr>
      <p:grpSpPr>
        <a:xfrm>
          <a:off x="0" y="0"/>
          <a:ext cx="0" cy="0"/>
          <a:chOff x="0" y="0"/>
          <a:chExt cx="0" cy="0"/>
        </a:xfrm>
      </p:grpSpPr>
      <p:pic>
        <p:nvPicPr>
          <p:cNvPr id="4" name="Picture 1" descr="vill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600" y="642938"/>
            <a:ext cx="924560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3"/>
              </a:buBlip>
              <a:defRPr sz="2800">
                <a:solidFill>
                  <a:schemeClr val="bg1"/>
                </a:solidFill>
              </a:defRPr>
            </a:lvl2pPr>
            <a:lvl3pPr marL="352425" indent="-352425">
              <a:lnSpc>
                <a:spcPts val="3400"/>
              </a:lnSpc>
              <a:buFontTx/>
              <a:buBlip>
                <a:blip r:embed="rId4"/>
              </a:buBlip>
              <a:defRPr sz="2800">
                <a:solidFill>
                  <a:schemeClr val="bg1"/>
                </a:solidFill>
              </a:defRPr>
            </a:lvl3pPr>
            <a:lvl4pPr marL="358775" indent="-358775">
              <a:lnSpc>
                <a:spcPts val="3400"/>
              </a:lnSpc>
              <a:buFontTx/>
              <a:buBlip>
                <a:blip r:embed="rId5"/>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60198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25381074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fr-CA"/>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a:xfrm>
            <a:off x="457200" y="6356350"/>
            <a:ext cx="2133600" cy="365125"/>
          </a:xfrm>
          <a:prstGeom prst="rect">
            <a:avLst/>
          </a:prstGeom>
        </p:spPr>
        <p:txBody>
          <a:bodyPr/>
          <a:lstStyle/>
          <a:p>
            <a:fld id="{6124EC62-9A07-40E7-8A7E-9A2336AAE3BC}" type="datetimeFigureOut">
              <a:rPr lang="fr-CA" smtClean="0"/>
              <a:t>2013-03-10</a:t>
            </a:fld>
            <a:endParaRPr lang="fr-CA"/>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p>
            <a:endParaRPr lang="fr-CA"/>
          </a:p>
        </p:txBody>
      </p:sp>
      <p:sp>
        <p:nvSpPr>
          <p:cNvPr id="6" name="Espace réservé du numéro de diapositive 5"/>
          <p:cNvSpPr>
            <a:spLocks noGrp="1"/>
          </p:cNvSpPr>
          <p:nvPr>
            <p:ph type="sldNum" sz="quarter" idx="12"/>
          </p:nvPr>
        </p:nvSpPr>
        <p:spPr>
          <a:xfrm>
            <a:off x="6553200" y="6356350"/>
            <a:ext cx="2133600" cy="365125"/>
          </a:xfrm>
          <a:prstGeom prst="rect">
            <a:avLst/>
          </a:prstGeom>
        </p:spPr>
        <p:txBody>
          <a:bodyPr/>
          <a:lstStyle/>
          <a:p>
            <a:fld id="{C9C435DC-DC54-4F4E-9022-8CE7CF3CC906}" type="slidenum">
              <a:rPr lang="fr-CA" smtClean="0"/>
              <a:t>‹N°›</a:t>
            </a:fld>
            <a:endParaRPr lang="fr-CA"/>
          </a:p>
        </p:txBody>
      </p:sp>
    </p:spTree>
    <p:extLst>
      <p:ext uri="{BB962C8B-B14F-4D97-AF65-F5344CB8AC3E}">
        <p14:creationId xmlns:p14="http://schemas.microsoft.com/office/powerpoint/2010/main" val="38469508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CA"/>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2013-03-10</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35279925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2013-03-10</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2729459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2013-03-10</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789989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ercalaire ville">
    <p:spTree>
      <p:nvGrpSpPr>
        <p:cNvPr id="1" name=""/>
        <p:cNvGrpSpPr/>
        <p:nvPr/>
      </p:nvGrpSpPr>
      <p:grpSpPr>
        <a:xfrm>
          <a:off x="0" y="0"/>
          <a:ext cx="0" cy="0"/>
          <a:chOff x="0" y="0"/>
          <a:chExt cx="0" cy="0"/>
        </a:xfrm>
      </p:grpSpPr>
      <p:pic>
        <p:nvPicPr>
          <p:cNvPr id="4" name="Picture 1" descr="vill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600" y="642938"/>
            <a:ext cx="924560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3"/>
              </a:buBlip>
              <a:defRPr sz="2800">
                <a:solidFill>
                  <a:schemeClr val="bg1"/>
                </a:solidFill>
              </a:defRPr>
            </a:lvl2pPr>
            <a:lvl3pPr marL="352425" indent="-352425">
              <a:lnSpc>
                <a:spcPts val="3400"/>
              </a:lnSpc>
              <a:buFontTx/>
              <a:buBlip>
                <a:blip r:embed="rId4"/>
              </a:buBlip>
              <a:defRPr sz="2800">
                <a:solidFill>
                  <a:schemeClr val="bg1"/>
                </a:solidFill>
              </a:defRPr>
            </a:lvl3pPr>
            <a:lvl4pPr marL="358775" indent="-358775">
              <a:lnSpc>
                <a:spcPts val="3400"/>
              </a:lnSpc>
              <a:buFontTx/>
              <a:buBlip>
                <a:blip r:embed="rId5"/>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60198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5087225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5" name="Espace réservé de la date 4"/>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2013-03-10</a:t>
            </a:fld>
            <a:endParaRPr lang="fr-CA">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CA">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24876853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7" name="Espace réservé de la date 6"/>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2013-03-10</a:t>
            </a:fld>
            <a:endParaRPr lang="fr-CA">
              <a:solidFill>
                <a:prstClr val="black">
                  <a:tint val="75000"/>
                </a:prstClr>
              </a:solidFill>
            </a:endParaRPr>
          </a:p>
        </p:txBody>
      </p:sp>
      <p:sp>
        <p:nvSpPr>
          <p:cNvPr id="8" name="Espace réservé du pied de page 7"/>
          <p:cNvSpPr>
            <a:spLocks noGrp="1"/>
          </p:cNvSpPr>
          <p:nvPr>
            <p:ph type="ftr" sz="quarter" idx="11"/>
          </p:nvPr>
        </p:nvSpPr>
        <p:spPr/>
        <p:txBody>
          <a:bodyPr/>
          <a:lstStyle/>
          <a:p>
            <a:endParaRPr lang="fr-CA">
              <a:solidFill>
                <a:prstClr val="black">
                  <a:tint val="75000"/>
                </a:prstClr>
              </a:solidFill>
            </a:endParaRPr>
          </a:p>
        </p:txBody>
      </p:sp>
      <p:sp>
        <p:nvSpPr>
          <p:cNvPr id="9" name="Espace réservé du numéro de diapositive 8"/>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39709552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e la date 2"/>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2013-03-10</a:t>
            </a:fld>
            <a:endParaRPr lang="fr-CA">
              <a:solidFill>
                <a:prstClr val="black">
                  <a:tint val="75000"/>
                </a:prstClr>
              </a:solidFill>
            </a:endParaRPr>
          </a:p>
        </p:txBody>
      </p:sp>
      <p:sp>
        <p:nvSpPr>
          <p:cNvPr id="4" name="Espace réservé du pied de page 3"/>
          <p:cNvSpPr>
            <a:spLocks noGrp="1"/>
          </p:cNvSpPr>
          <p:nvPr>
            <p:ph type="ftr" sz="quarter" idx="11"/>
          </p:nvPr>
        </p:nvSpPr>
        <p:spPr/>
        <p:txBody>
          <a:bodyPr/>
          <a:lstStyle/>
          <a:p>
            <a:endParaRPr lang="fr-CA">
              <a:solidFill>
                <a:prstClr val="black">
                  <a:tint val="75000"/>
                </a:prstClr>
              </a:solidFill>
            </a:endParaRPr>
          </a:p>
        </p:txBody>
      </p:sp>
      <p:sp>
        <p:nvSpPr>
          <p:cNvPr id="5" name="Espace réservé du numéro de diapositive 4"/>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52894920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2013-03-10</a:t>
            </a:fld>
            <a:endParaRPr lang="fr-CA">
              <a:solidFill>
                <a:prstClr val="black">
                  <a:tint val="75000"/>
                </a:prstClr>
              </a:solidFill>
            </a:endParaRPr>
          </a:p>
        </p:txBody>
      </p:sp>
      <p:sp>
        <p:nvSpPr>
          <p:cNvPr id="3" name="Espace réservé du pied de page 2"/>
          <p:cNvSpPr>
            <a:spLocks noGrp="1"/>
          </p:cNvSpPr>
          <p:nvPr>
            <p:ph type="ftr" sz="quarter" idx="11"/>
          </p:nvPr>
        </p:nvSpPr>
        <p:spPr/>
        <p:txBody>
          <a:bodyPr/>
          <a:lstStyle/>
          <a:p>
            <a:endParaRPr lang="fr-CA">
              <a:solidFill>
                <a:prstClr val="black">
                  <a:tint val="75000"/>
                </a:prstClr>
              </a:solidFill>
            </a:endParaRPr>
          </a:p>
        </p:txBody>
      </p:sp>
      <p:sp>
        <p:nvSpPr>
          <p:cNvPr id="4" name="Espace réservé du numéro de diapositive 3"/>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375293202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CA"/>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2013-03-10</a:t>
            </a:fld>
            <a:endParaRPr lang="fr-CA">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CA">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1642742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CA"/>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fr-CA"/>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2013-03-10</a:t>
            </a:fld>
            <a:endParaRPr lang="fr-CA">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CA">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29999651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2013-03-10</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946944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CA"/>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2013-03-10</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27001732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Question public ">
    <p:spTree>
      <p:nvGrpSpPr>
        <p:cNvPr id="1" name=""/>
        <p:cNvGrpSpPr/>
        <p:nvPr/>
      </p:nvGrpSpPr>
      <p:grpSpPr>
        <a:xfrm>
          <a:off x="0" y="0"/>
          <a:ext cx="0" cy="0"/>
          <a:chOff x="0" y="0"/>
          <a:chExt cx="0" cy="0"/>
        </a:xfrm>
      </p:grpSpPr>
      <p:pic>
        <p:nvPicPr>
          <p:cNvPr id="4" name="Image 6" descr="Fond ver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Interrogation.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57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smtClean="0"/>
              <a:t>Modifiez les styles du texte du masque</a:t>
            </a:r>
          </a:p>
        </p:txBody>
      </p:sp>
      <p:sp>
        <p:nvSpPr>
          <p:cNvPr id="21" name="Espace réservé du texte 20"/>
          <p:cNvSpPr>
            <a:spLocks noGrp="1"/>
          </p:cNvSpPr>
          <p:nvPr>
            <p:ph type="body" sz="quarter" idx="12"/>
          </p:nvPr>
        </p:nvSpPr>
        <p:spPr>
          <a:xfrm>
            <a:off x="-32" y="6286522"/>
            <a:ext cx="57150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smtClean="0"/>
              <a:t>Modifiez les styles du texte du masque</a:t>
            </a:r>
          </a:p>
        </p:txBody>
      </p:sp>
      <p:pic>
        <p:nvPicPr>
          <p:cNvPr id="7"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7" descr="Interrogation.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656274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VERT_points forts">
    <p:spTree>
      <p:nvGrpSpPr>
        <p:cNvPr id="1" name=""/>
        <p:cNvGrpSpPr/>
        <p:nvPr/>
      </p:nvGrpSpPr>
      <p:grpSpPr>
        <a:xfrm>
          <a:off x="0" y="0"/>
          <a:ext cx="0" cy="0"/>
          <a:chOff x="0" y="0"/>
          <a:chExt cx="0" cy="0"/>
        </a:xfrm>
      </p:grpSpPr>
      <p:pic>
        <p:nvPicPr>
          <p:cNvPr id="4" name="Image 6" descr="Fond ver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Pyramidehumaine new.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7" y="785794"/>
            <a:ext cx="7500990" cy="492922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smtClean="0"/>
              <a:t>Modifiez les styles du texte du masque</a:t>
            </a:r>
          </a:p>
        </p:txBody>
      </p:sp>
      <p:sp>
        <p:nvSpPr>
          <p:cNvPr id="21" name="Espace réservé du texte 20"/>
          <p:cNvSpPr>
            <a:spLocks noGrp="1"/>
          </p:cNvSpPr>
          <p:nvPr>
            <p:ph type="body" sz="quarter" idx="12"/>
          </p:nvPr>
        </p:nvSpPr>
        <p:spPr>
          <a:xfrm>
            <a:off x="-32" y="6286522"/>
            <a:ext cx="59436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smtClean="0"/>
              <a:t>Modifiez les styles du texte du masque</a:t>
            </a:r>
          </a:p>
        </p:txBody>
      </p:sp>
      <p:pic>
        <p:nvPicPr>
          <p:cNvPr id="7"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Pyramidehumaine new.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4606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ERT_points forts">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Pyramidehumaine new.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7" y="785794"/>
            <a:ext cx="7500990" cy="492922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59436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9246597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_Question public ">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Interrogation.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57150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302292132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VERT_points forts">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Pyramidehumaine new.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7" y="785794"/>
            <a:ext cx="7500990" cy="492922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59436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45045986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VERT_points forts 2">
    <p:spTree>
      <p:nvGrpSpPr>
        <p:cNvPr id="1" name=""/>
        <p:cNvGrpSpPr/>
        <p:nvPr/>
      </p:nvGrpSpPr>
      <p:grpSpPr>
        <a:xfrm>
          <a:off x="0" y="0"/>
          <a:ext cx="0" cy="0"/>
          <a:chOff x="0" y="0"/>
          <a:chExt cx="0" cy="0"/>
        </a:xfrm>
      </p:grpSpPr>
      <p:pic>
        <p:nvPicPr>
          <p:cNvPr id="3"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8"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9" descr="Rangee fleches vert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57213"/>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214290"/>
            <a:ext cx="8215370" cy="635798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409752810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NOIR_films">
    <p:spTree>
      <p:nvGrpSpPr>
        <p:cNvPr id="1" name=""/>
        <p:cNvGrpSpPr/>
        <p:nvPr/>
      </p:nvGrpSpPr>
      <p:grpSpPr>
        <a:xfrm>
          <a:off x="0" y="0"/>
          <a:ext cx="0" cy="0"/>
          <a:chOff x="0" y="0"/>
          <a:chExt cx="0" cy="0"/>
        </a:xfrm>
      </p:grpSpPr>
      <p:pic>
        <p:nvPicPr>
          <p:cNvPr id="4" name="Image 6" descr="Fond gris.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Rangee fleches gris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71500"/>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Espace réservé de l'élément multimédia 12"/>
          <p:cNvSpPr>
            <a:spLocks noGrp="1"/>
          </p:cNvSpPr>
          <p:nvPr>
            <p:ph type="media" sz="quarter" idx="13"/>
          </p:nvPr>
        </p:nvSpPr>
        <p:spPr>
          <a:xfrm>
            <a:off x="857224" y="1214422"/>
            <a:ext cx="6429401" cy="4500578"/>
          </a:xfrm>
          <a:prstGeom prst="rect">
            <a:avLst/>
          </a:prstGeom>
        </p:spPr>
        <p:txBody>
          <a:bodyPr rtlCol="0">
            <a:normAutofit/>
          </a:bodyPr>
          <a:lstStyle/>
          <a:p>
            <a:pPr lvl="0"/>
            <a:endParaRPr lang="fr-CA" noProof="0" smtClean="0"/>
          </a:p>
        </p:txBody>
      </p:sp>
      <p:sp>
        <p:nvSpPr>
          <p:cNvPr id="18" name="Espace réservé du texte 17"/>
          <p:cNvSpPr>
            <a:spLocks noGrp="1"/>
          </p:cNvSpPr>
          <p:nvPr>
            <p:ph type="body" sz="quarter" idx="14"/>
          </p:nvPr>
        </p:nvSpPr>
        <p:spPr>
          <a:xfrm>
            <a:off x="857270" y="357188"/>
            <a:ext cx="6500812" cy="571500"/>
          </a:xfrm>
          <a:prstGeom prst="rect">
            <a:avLst/>
          </a:prstGeom>
        </p:spPr>
        <p:txBody>
          <a:bodyPr>
            <a:normAutofit/>
          </a:bodyPr>
          <a:lstStyle>
            <a:lvl1pPr>
              <a:lnSpc>
                <a:spcPts val="3400"/>
              </a:lnSpc>
              <a:buNone/>
              <a:defRPr sz="2800" b="1">
                <a:solidFill>
                  <a:schemeClr val="bg1"/>
                </a:solidFill>
                <a:latin typeface="Arial" pitchFamily="34" charset="0"/>
                <a:cs typeface="Arial" pitchFamily="34" charset="0"/>
              </a:defRPr>
            </a:lvl1pPr>
          </a:lstStyle>
          <a:p>
            <a:pPr lvl="0"/>
            <a:r>
              <a:rPr lang="fr-FR" smtClean="0"/>
              <a:t>Cliquez pour modifier les styles du texte du masque</a:t>
            </a:r>
          </a:p>
        </p:txBody>
      </p:sp>
    </p:spTree>
    <p:extLst>
      <p:ext uri="{BB962C8B-B14F-4D97-AF65-F5344CB8AC3E}">
        <p14:creationId xmlns:p14="http://schemas.microsoft.com/office/powerpoint/2010/main" val="358395665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Question public - Bois">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8"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5787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9" descr="ligne orange.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2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358114" cy="796908"/>
          </a:xfrm>
          <a:prstGeom prst="rect">
            <a:avLst/>
          </a:prstGeom>
        </p:spPr>
        <p:txBody>
          <a:bodyPr>
            <a:normAutofit/>
          </a:bodyPr>
          <a:lstStyle>
            <a:lvl1pPr marL="0" indent="0" algn="l" defTabSz="900000">
              <a:lnSpc>
                <a:spcPts val="3400"/>
              </a:lnSpc>
              <a:tabLst>
                <a:tab pos="900000" algn="l"/>
              </a:tabLst>
              <a:defRPr sz="2800" b="1">
                <a:solidFill>
                  <a:schemeClr val="bg1"/>
                </a:solidFill>
                <a:latin typeface="Arial" pitchFamily="34" charset="0"/>
                <a:cs typeface="Arial" pitchFamily="34" charset="0"/>
              </a:defRPr>
            </a:lvl1pPr>
          </a:lstStyle>
          <a:p>
            <a:r>
              <a:rPr lang="fr-FR" dirty="0" smtClean="0"/>
              <a:t>Cliquez pour modifier le style du titre</a:t>
            </a:r>
            <a:endParaRPr lang="fr-CA" dirty="0"/>
          </a:p>
        </p:txBody>
      </p:sp>
      <p:sp>
        <p:nvSpPr>
          <p:cNvPr id="17" name="Espace réservé du texte 16"/>
          <p:cNvSpPr>
            <a:spLocks noGrp="1"/>
          </p:cNvSpPr>
          <p:nvPr>
            <p:ph type="body" sz="quarter" idx="11"/>
          </p:nvPr>
        </p:nvSpPr>
        <p:spPr>
          <a:xfrm>
            <a:off x="500063" y="1571625"/>
            <a:ext cx="7786714" cy="4071938"/>
          </a:xfrm>
          <a:prstGeom prst="rect">
            <a:avLst/>
          </a:prstGeom>
        </p:spPr>
        <p:txBody>
          <a:bodyPr>
            <a:normAutofit/>
          </a:bodyPr>
          <a:lstStyle>
            <a:lvl1pPr>
              <a:lnSpc>
                <a:spcPts val="3400"/>
              </a:lnSpc>
              <a:buFontTx/>
              <a:buBlip>
                <a:blip r:embed="rId5"/>
              </a:buBlip>
              <a:defRPr sz="2800">
                <a:solidFill>
                  <a:schemeClr val="bg1"/>
                </a:solidFill>
                <a:latin typeface="Arial" pitchFamily="34" charset="0"/>
                <a:cs typeface="Arial" pitchFamily="34" charset="0"/>
              </a:defRPr>
            </a:lvl1pPr>
            <a:lvl2pPr marL="1074738" indent="-349250">
              <a:lnSpc>
                <a:spcPts val="3400"/>
              </a:lnSpc>
              <a:buFontTx/>
              <a:buBlip>
                <a:blip r:embed="rId6"/>
              </a:buBlip>
              <a:defRPr sz="2800">
                <a:solidFill>
                  <a:schemeClr val="bg1"/>
                </a:solidFill>
                <a:latin typeface="Arial" pitchFamily="34" charset="0"/>
                <a:cs typeface="Arial" pitchFamily="34" charset="0"/>
              </a:defRPr>
            </a:lvl2pPr>
            <a:lvl3pPr marL="1882775" indent="-352425">
              <a:lnSpc>
                <a:spcPts val="3400"/>
              </a:lnSpc>
              <a:buFontTx/>
              <a:buBlip>
                <a:blip r:embed="rId7"/>
              </a:buBlip>
              <a:defRPr sz="2800">
                <a:solidFill>
                  <a:schemeClr val="bg1"/>
                </a:solidFill>
                <a:latin typeface="Arial" pitchFamily="34" charset="0"/>
                <a:cs typeface="Arial" pitchFamily="34" charset="0"/>
              </a:defRPr>
            </a:lvl3pPr>
            <a:lvl4pPr marL="3043238" indent="-361950">
              <a:lnSpc>
                <a:spcPts val="3400"/>
              </a:lnSpc>
              <a:buFontTx/>
              <a:buBlip>
                <a:blip r:embed="rId8"/>
              </a:buBlip>
              <a:defRPr sz="2800">
                <a:solidFill>
                  <a:schemeClr val="bg1"/>
                </a:solidFill>
                <a:latin typeface="Arial" pitchFamily="34" charset="0"/>
                <a:cs typeface="Arial" pitchFamily="34" charset="0"/>
              </a:defRPr>
            </a:lvl4pPr>
            <a:lvl5pPr marL="355600" indent="-355600">
              <a:lnSpc>
                <a:spcPts val="3400"/>
              </a:lnSpc>
              <a:defRPr sz="28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373237088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2_Intercalaire ville">
    <p:spTree>
      <p:nvGrpSpPr>
        <p:cNvPr id="1" name=""/>
        <p:cNvGrpSpPr/>
        <p:nvPr/>
      </p:nvGrpSpPr>
      <p:grpSpPr>
        <a:xfrm>
          <a:off x="0" y="0"/>
          <a:ext cx="0" cy="0"/>
          <a:chOff x="0" y="0"/>
          <a:chExt cx="0" cy="0"/>
        </a:xfrm>
      </p:grpSpPr>
      <p:pic>
        <p:nvPicPr>
          <p:cNvPr id="4" name="Picture 1" descr="vill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600" y="642938"/>
            <a:ext cx="924560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3"/>
              </a:buBlip>
              <a:defRPr sz="2800">
                <a:solidFill>
                  <a:schemeClr val="bg1"/>
                </a:solidFill>
              </a:defRPr>
            </a:lvl2pPr>
            <a:lvl3pPr marL="352425" indent="-352425">
              <a:lnSpc>
                <a:spcPts val="3400"/>
              </a:lnSpc>
              <a:buFontTx/>
              <a:buBlip>
                <a:blip r:embed="rId4"/>
              </a:buBlip>
              <a:defRPr sz="2800">
                <a:solidFill>
                  <a:schemeClr val="bg1"/>
                </a:solidFill>
              </a:defRPr>
            </a:lvl3pPr>
            <a:lvl4pPr marL="358775" indent="-358775">
              <a:lnSpc>
                <a:spcPts val="3400"/>
              </a:lnSpc>
              <a:buFontTx/>
              <a:buBlip>
                <a:blip r:embed="rId5"/>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60198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203015917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NOIR_films">
    <p:spTree>
      <p:nvGrpSpPr>
        <p:cNvPr id="1" name=""/>
        <p:cNvGrpSpPr/>
        <p:nvPr/>
      </p:nvGrpSpPr>
      <p:grpSpPr>
        <a:xfrm>
          <a:off x="0" y="0"/>
          <a:ext cx="0" cy="0"/>
          <a:chOff x="0" y="0"/>
          <a:chExt cx="0" cy="0"/>
        </a:xfrm>
      </p:grpSpPr>
      <p:pic>
        <p:nvPicPr>
          <p:cNvPr id="4" name="Image 6" descr="Fond gris.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NQ2100_Blanc.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Rangee fleches grises.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0063" y="571500"/>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Espace réservé de l'élément multimédia 12"/>
          <p:cNvSpPr>
            <a:spLocks noGrp="1"/>
          </p:cNvSpPr>
          <p:nvPr>
            <p:ph type="media" sz="quarter" idx="13"/>
          </p:nvPr>
        </p:nvSpPr>
        <p:spPr>
          <a:xfrm>
            <a:off x="857224" y="1214422"/>
            <a:ext cx="6429401" cy="4500578"/>
          </a:xfrm>
          <a:prstGeom prst="rect">
            <a:avLst/>
          </a:prstGeom>
        </p:spPr>
        <p:txBody>
          <a:bodyPr rtlCol="0">
            <a:normAutofit/>
          </a:bodyPr>
          <a:lstStyle/>
          <a:p>
            <a:pPr lvl="0"/>
            <a:r>
              <a:rPr lang="fr-FR" noProof="0" smtClean="0"/>
              <a:t>Cliquez sur l'icône pour ajouter l'élément multimédia</a:t>
            </a:r>
            <a:endParaRPr lang="fr-CA" noProof="0" smtClean="0"/>
          </a:p>
        </p:txBody>
      </p:sp>
      <p:sp>
        <p:nvSpPr>
          <p:cNvPr id="18" name="Espace réservé du texte 17"/>
          <p:cNvSpPr>
            <a:spLocks noGrp="1"/>
          </p:cNvSpPr>
          <p:nvPr>
            <p:ph type="body" sz="quarter" idx="14"/>
          </p:nvPr>
        </p:nvSpPr>
        <p:spPr>
          <a:xfrm>
            <a:off x="857270" y="357188"/>
            <a:ext cx="6500812" cy="571500"/>
          </a:xfrm>
          <a:prstGeom prst="rect">
            <a:avLst/>
          </a:prstGeom>
        </p:spPr>
        <p:txBody>
          <a:bodyPr>
            <a:normAutofit/>
          </a:bodyPr>
          <a:lstStyle>
            <a:lvl1pPr>
              <a:lnSpc>
                <a:spcPts val="3400"/>
              </a:lnSpc>
              <a:buNone/>
              <a:defRPr sz="2800" b="1">
                <a:solidFill>
                  <a:schemeClr val="bg1"/>
                </a:solidFill>
                <a:latin typeface="Arial" pitchFamily="34" charset="0"/>
                <a:cs typeface="Arial" pitchFamily="34" charset="0"/>
              </a:defRPr>
            </a:lvl1pPr>
          </a:lstStyle>
          <a:p>
            <a:pPr lvl="0"/>
            <a:r>
              <a:rPr lang="fr-FR" smtClean="0"/>
              <a:t>Modifiez les styles du texte du masque</a:t>
            </a:r>
          </a:p>
        </p:txBody>
      </p:sp>
      <p:pic>
        <p:nvPicPr>
          <p:cNvPr id="7" name="Image 6" descr="Fond gris.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7"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8" descr="Rangee fleches gris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71500"/>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066379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ORANGE_titre 1 ligne_texte_fond">
    <p:spTree>
      <p:nvGrpSpPr>
        <p:cNvPr id="1" name=""/>
        <p:cNvGrpSpPr/>
        <p:nvPr/>
      </p:nvGrpSpPr>
      <p:grpSpPr>
        <a:xfrm>
          <a:off x="0" y="0"/>
          <a:ext cx="0" cy="0"/>
          <a:chOff x="0" y="0"/>
          <a:chExt cx="0" cy="0"/>
        </a:xfrm>
      </p:grpSpPr>
      <p:sp>
        <p:nvSpPr>
          <p:cNvPr id="4" name="Rectangle 3"/>
          <p:cNvSpPr/>
          <p:nvPr userDrawn="1"/>
        </p:nvSpPr>
        <p:spPr>
          <a:xfrm>
            <a:off x="285750" y="1219200"/>
            <a:ext cx="8858250" cy="5410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CA">
              <a:solidFill>
                <a:srgbClr val="FFFFFF"/>
              </a:solidFill>
              <a:cs typeface="Arial" charset="0"/>
            </a:endParaRPr>
          </a:p>
        </p:txBody>
      </p:sp>
      <p:pic>
        <p:nvPicPr>
          <p:cNvPr id="5" name="Image 6" descr="Bande Orange.png"/>
          <p:cNvPicPr>
            <a:picLocks noChangeAspect="1"/>
          </p:cNvPicPr>
          <p:nvPr userDrawn="1"/>
        </p:nvPicPr>
        <p:blipFill>
          <a:blip r:embed="rId2">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BNQ2100_COuleur_small.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9" name="Espace réservé du texte 15"/>
          <p:cNvSpPr>
            <a:spLocks noGrp="1"/>
          </p:cNvSpPr>
          <p:nvPr>
            <p:ph type="body" sz="quarter" idx="15"/>
          </p:nvPr>
        </p:nvSpPr>
        <p:spPr>
          <a:xfrm>
            <a:off x="428625" y="1571612"/>
            <a:ext cx="8286750" cy="385762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068388"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873250" indent="-531813">
              <a:lnSpc>
                <a:spcPts val="3400"/>
              </a:lnSpc>
              <a:buFontTx/>
              <a:buBlip>
                <a:blip r:embed="rId7"/>
              </a:buBlip>
              <a:tabLst/>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313886019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4_ORANGE_titre 1 ligne_étapes projet simple">
    <p:spTree>
      <p:nvGrpSpPr>
        <p:cNvPr id="1" name=""/>
        <p:cNvGrpSpPr/>
        <p:nvPr/>
      </p:nvGrpSpPr>
      <p:grpSpPr>
        <a:xfrm>
          <a:off x="0" y="0"/>
          <a:ext cx="0" cy="0"/>
          <a:chOff x="0" y="0"/>
          <a:chExt cx="0" cy="0"/>
        </a:xfrm>
      </p:grpSpPr>
      <p:sp>
        <p:nvSpPr>
          <p:cNvPr id="4" name="Rectangle 3"/>
          <p:cNvSpPr/>
          <p:nvPr userDrawn="1"/>
        </p:nvSpPr>
        <p:spPr>
          <a:xfrm>
            <a:off x="285750" y="1066800"/>
            <a:ext cx="8858250" cy="5562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CA">
              <a:solidFill>
                <a:srgbClr val="FFFFFF"/>
              </a:solidFill>
              <a:cs typeface="Arial" charset="0"/>
            </a:endParaRPr>
          </a:p>
        </p:txBody>
      </p:sp>
      <p:pic>
        <p:nvPicPr>
          <p:cNvPr id="5"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18" name="Espace réservé du texte 15"/>
          <p:cNvSpPr>
            <a:spLocks noGrp="1"/>
          </p:cNvSpPr>
          <p:nvPr>
            <p:ph type="body" sz="quarter" idx="15"/>
          </p:nvPr>
        </p:nvSpPr>
        <p:spPr>
          <a:xfrm>
            <a:off x="428625" y="2285992"/>
            <a:ext cx="8286750" cy="314324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431925"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2157413" indent="-533400">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984133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ERT_points forts 2">
    <p:spTree>
      <p:nvGrpSpPr>
        <p:cNvPr id="1" name=""/>
        <p:cNvGrpSpPr/>
        <p:nvPr/>
      </p:nvGrpSpPr>
      <p:grpSpPr>
        <a:xfrm>
          <a:off x="0" y="0"/>
          <a:ext cx="0" cy="0"/>
          <a:chOff x="0" y="0"/>
          <a:chExt cx="0" cy="0"/>
        </a:xfrm>
      </p:grpSpPr>
      <p:pic>
        <p:nvPicPr>
          <p:cNvPr id="3"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8"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9" descr="Rangee fleches vert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57213"/>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214290"/>
            <a:ext cx="8215370" cy="635798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38199276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IR_films">
    <p:spTree>
      <p:nvGrpSpPr>
        <p:cNvPr id="1" name=""/>
        <p:cNvGrpSpPr/>
        <p:nvPr/>
      </p:nvGrpSpPr>
      <p:grpSpPr>
        <a:xfrm>
          <a:off x="0" y="0"/>
          <a:ext cx="0" cy="0"/>
          <a:chOff x="0" y="0"/>
          <a:chExt cx="0" cy="0"/>
        </a:xfrm>
      </p:grpSpPr>
      <p:pic>
        <p:nvPicPr>
          <p:cNvPr id="4" name="Image 6" descr="Fond gris.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Rangee fleches gris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71500"/>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Espace réservé de l'élément multimédia 12"/>
          <p:cNvSpPr>
            <a:spLocks noGrp="1"/>
          </p:cNvSpPr>
          <p:nvPr>
            <p:ph type="media" sz="quarter" idx="13"/>
          </p:nvPr>
        </p:nvSpPr>
        <p:spPr>
          <a:xfrm>
            <a:off x="857224" y="1214422"/>
            <a:ext cx="6429401" cy="4500578"/>
          </a:xfrm>
          <a:prstGeom prst="rect">
            <a:avLst/>
          </a:prstGeom>
        </p:spPr>
        <p:txBody>
          <a:bodyPr rtlCol="0">
            <a:normAutofit/>
          </a:bodyPr>
          <a:lstStyle/>
          <a:p>
            <a:pPr lvl="0"/>
            <a:endParaRPr lang="fr-CA" noProof="0" smtClean="0"/>
          </a:p>
        </p:txBody>
      </p:sp>
      <p:sp>
        <p:nvSpPr>
          <p:cNvPr id="18" name="Espace réservé du texte 17"/>
          <p:cNvSpPr>
            <a:spLocks noGrp="1"/>
          </p:cNvSpPr>
          <p:nvPr>
            <p:ph type="body" sz="quarter" idx="14"/>
          </p:nvPr>
        </p:nvSpPr>
        <p:spPr>
          <a:xfrm>
            <a:off x="857270" y="357188"/>
            <a:ext cx="6500812" cy="571500"/>
          </a:xfrm>
          <a:prstGeom prst="rect">
            <a:avLst/>
          </a:prstGeom>
        </p:spPr>
        <p:txBody>
          <a:bodyPr>
            <a:normAutofit/>
          </a:bodyPr>
          <a:lstStyle>
            <a:lvl1pPr>
              <a:lnSpc>
                <a:spcPts val="3400"/>
              </a:lnSpc>
              <a:buNone/>
              <a:defRPr sz="2800" b="1">
                <a:solidFill>
                  <a:schemeClr val="bg1"/>
                </a:solidFill>
                <a:latin typeface="Arial" pitchFamily="34" charset="0"/>
                <a:cs typeface="Arial" pitchFamily="34" charset="0"/>
              </a:defRPr>
            </a:lvl1pPr>
          </a:lstStyle>
          <a:p>
            <a:pPr lvl="0"/>
            <a:r>
              <a:rPr lang="fr-FR" smtClean="0"/>
              <a:t>Cliquez pour modifier les styles du texte du masque</a:t>
            </a:r>
          </a:p>
        </p:txBody>
      </p:sp>
    </p:spTree>
    <p:extLst>
      <p:ext uri="{BB962C8B-B14F-4D97-AF65-F5344CB8AC3E}">
        <p14:creationId xmlns:p14="http://schemas.microsoft.com/office/powerpoint/2010/main" val="30875672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ERT_titre 2 lignes_image">
    <p:spTree>
      <p:nvGrpSpPr>
        <p:cNvPr id="1" name=""/>
        <p:cNvGrpSpPr/>
        <p:nvPr/>
      </p:nvGrpSpPr>
      <p:grpSpPr>
        <a:xfrm>
          <a:off x="0" y="0"/>
          <a:ext cx="0" cy="0"/>
          <a:chOff x="0" y="0"/>
          <a:chExt cx="0" cy="0"/>
        </a:xfrm>
      </p:grpSpPr>
      <p:pic>
        <p:nvPicPr>
          <p:cNvPr id="4" name="Image 6" descr="ligne vert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ande verte.png"/>
          <p:cNvPicPr>
            <a:picLocks noChangeAspect="1"/>
          </p:cNvPicPr>
          <p:nvPr userDrawn="1"/>
        </p:nvPicPr>
        <p:blipFill>
          <a:blip r:embed="rId3">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142852"/>
            <a:ext cx="7786742" cy="11430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fr-FR" dirty="0" smtClean="0"/>
              <a:t>Cliquez pour modifier le style du titre</a:t>
            </a:r>
            <a:endParaRPr lang="fr-CA" dirty="0"/>
          </a:p>
        </p:txBody>
      </p:sp>
      <p:sp>
        <p:nvSpPr>
          <p:cNvPr id="18" name="Espace réservé pour une image  17"/>
          <p:cNvSpPr>
            <a:spLocks noGrp="1"/>
          </p:cNvSpPr>
          <p:nvPr>
            <p:ph type="pic" sz="quarter" idx="13"/>
          </p:nvPr>
        </p:nvSpPr>
        <p:spPr>
          <a:xfrm>
            <a:off x="928688" y="1571624"/>
            <a:ext cx="6000766" cy="5286375"/>
          </a:xfrm>
          <a:prstGeom prst="rect">
            <a:avLst/>
          </a:prstGeom>
        </p:spPr>
        <p:txBody>
          <a:bodyPr rtlCol="0">
            <a:normAutofit/>
          </a:bodyPr>
          <a:lstStyle/>
          <a:p>
            <a:pPr lvl="0"/>
            <a:endParaRPr lang="fr-CA" noProof="0" smtClean="0"/>
          </a:p>
        </p:txBody>
      </p:sp>
    </p:spTree>
    <p:extLst>
      <p:ext uri="{BB962C8B-B14F-4D97-AF65-F5344CB8AC3E}">
        <p14:creationId xmlns:p14="http://schemas.microsoft.com/office/powerpoint/2010/main" val="8629891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VERT_titre 2 lignes_image_fond">
    <p:spTree>
      <p:nvGrpSpPr>
        <p:cNvPr id="1" name=""/>
        <p:cNvGrpSpPr/>
        <p:nvPr/>
      </p:nvGrpSpPr>
      <p:grpSpPr>
        <a:xfrm>
          <a:off x="0" y="0"/>
          <a:ext cx="0" cy="0"/>
          <a:chOff x="0" y="0"/>
          <a:chExt cx="0" cy="0"/>
        </a:xfrm>
      </p:grpSpPr>
      <p:sp>
        <p:nvSpPr>
          <p:cNvPr id="4" name="Rectangle 3"/>
          <p:cNvSpPr/>
          <p:nvPr userDrawn="1"/>
        </p:nvSpPr>
        <p:spPr>
          <a:xfrm>
            <a:off x="285750" y="2500313"/>
            <a:ext cx="8858250" cy="3000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6" descr="ligne vert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Bande verte.png"/>
          <p:cNvPicPr>
            <a:picLocks noChangeAspect="1"/>
          </p:cNvPicPr>
          <p:nvPr userDrawn="1"/>
        </p:nvPicPr>
        <p:blipFill>
          <a:blip r:embed="rId3">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142852"/>
            <a:ext cx="7786742" cy="11430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fr-FR" dirty="0" smtClean="0"/>
              <a:t>Cliquez pour modifier le style du titre</a:t>
            </a:r>
            <a:endParaRPr lang="fr-CA" dirty="0"/>
          </a:p>
        </p:txBody>
      </p:sp>
      <p:sp>
        <p:nvSpPr>
          <p:cNvPr id="18" name="Espace réservé pour une image  17"/>
          <p:cNvSpPr>
            <a:spLocks noGrp="1"/>
          </p:cNvSpPr>
          <p:nvPr>
            <p:ph type="pic" sz="quarter" idx="13"/>
          </p:nvPr>
        </p:nvSpPr>
        <p:spPr>
          <a:xfrm>
            <a:off x="928662" y="1571624"/>
            <a:ext cx="6000766" cy="5286375"/>
          </a:xfrm>
          <a:prstGeom prst="rect">
            <a:avLst/>
          </a:prstGeom>
        </p:spPr>
        <p:txBody>
          <a:bodyPr rtlCol="0">
            <a:normAutofit/>
          </a:bodyPr>
          <a:lstStyle/>
          <a:p>
            <a:pPr lvl="0"/>
            <a:endParaRPr lang="fr-CA" noProof="0" smtClean="0"/>
          </a:p>
        </p:txBody>
      </p:sp>
    </p:spTree>
    <p:extLst>
      <p:ext uri="{BB962C8B-B14F-4D97-AF65-F5344CB8AC3E}">
        <p14:creationId xmlns:p14="http://schemas.microsoft.com/office/powerpoint/2010/main" val="340916439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image" Target="../media/image23.jpg"/><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theme" Target="../theme/theme2.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7855" r:id="rId1"/>
    <p:sldLayoutId id="2147487856" r:id="rId2"/>
    <p:sldLayoutId id="2147487857" r:id="rId3"/>
    <p:sldLayoutId id="2147487858" r:id="rId4"/>
    <p:sldLayoutId id="2147487859" r:id="rId5"/>
    <p:sldLayoutId id="2147487860" r:id="rId6"/>
    <p:sldLayoutId id="2147487861" r:id="rId7"/>
    <p:sldLayoutId id="2147487862" r:id="rId8"/>
    <p:sldLayoutId id="2147487863" r:id="rId9"/>
    <p:sldLayoutId id="2147487864" r:id="rId10"/>
    <p:sldLayoutId id="2147487865" r:id="rId11"/>
    <p:sldLayoutId id="2147487866" r:id="rId12"/>
    <p:sldLayoutId id="2147487867" r:id="rId13"/>
    <p:sldLayoutId id="2147487868" r:id="rId14"/>
    <p:sldLayoutId id="2147487869" r:id="rId15"/>
    <p:sldLayoutId id="2147487870" r:id="rId16"/>
    <p:sldLayoutId id="2147487871" r:id="rId17"/>
    <p:sldLayoutId id="2147487872" r:id="rId18"/>
    <p:sldLayoutId id="2147487873" r:id="rId19"/>
    <p:sldLayoutId id="2147487874" r:id="rId20"/>
    <p:sldLayoutId id="2147487875" r:id="rId21"/>
    <p:sldLayoutId id="2147487876" r:id="rId22"/>
    <p:sldLayoutId id="2147487877" r:id="rId23"/>
    <p:sldLayoutId id="2147487878" r:id="rId24"/>
    <p:sldLayoutId id="2147487879" r:id="rId25"/>
    <p:sldLayoutId id="2147487880" r:id="rId26"/>
    <p:sldLayoutId id="2147487881" r:id="rId27"/>
    <p:sldLayoutId id="2147487882" r:id="rId28"/>
    <p:sldLayoutId id="2147487883" r:id="rId29"/>
    <p:sldLayoutId id="2147487884" r:id="rId30"/>
    <p:sldLayoutId id="2147487885" r:id="rId31"/>
    <p:sldLayoutId id="2147487886" r:id="rId32"/>
    <p:sldLayoutId id="2147487921" r:id="rId33"/>
    <p:sldLayoutId id="2147487922" r:id="rId34"/>
    <p:sldLayoutId id="2147487923" r:id="rId35"/>
    <p:sldLayoutId id="2147487924" r:id="rId36"/>
  </p:sldLayoutIdLst>
  <p:hf sldNum="0" hdr="0" dt="0"/>
  <p:txStyles>
    <p:titleStyle>
      <a:lvl1pPr algn="ctr" rtl="0" eaLnBrk="0" fontAlgn="base" hangingPunct="0">
        <a:spcBef>
          <a:spcPct val="0"/>
        </a:spcBef>
        <a:spcAft>
          <a:spcPct val="0"/>
        </a:spcAft>
        <a:defRPr sz="4400" kern="1200">
          <a:solidFill>
            <a:schemeClr val="tx1"/>
          </a:solidFill>
          <a:latin typeface="+mj-lt"/>
          <a:ea typeface="ヒラギノ角ゴ Pro W3" pitchFamily="43" charset="-128"/>
          <a:cs typeface="ヒラギノ角ゴ Pro W3" pitchFamily="70" charset="-128"/>
        </a:defRPr>
      </a:lvl1pPr>
      <a:lvl2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2pPr>
      <a:lvl3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3pPr>
      <a:lvl4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4pPr>
      <a:lvl5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ヒラギノ角ゴ Pro W3" pitchFamily="43" charset="-128"/>
          <a:cs typeface="ヒラギノ角ゴ Pro W3" pitchFamily="70"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ヒラギノ角ゴ Pro W3" pitchFamily="43" charset="-128"/>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ヒラギノ角ゴ Pro W3" pitchFamily="43" charset="-128"/>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ヒラギノ角ゴ Pro W3" pitchFamily="43" charset="-128"/>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ヒラギノ角ゴ Pro W3" pitchFamily="4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24">
            <a:lum/>
          </a:blip>
          <a:srcRect/>
          <a:stretch>
            <a:fillRect t="34000"/>
          </a:stretch>
        </a:blip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CA"/>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6124EC62-9A07-40E7-8A7E-9A2336AAE3BC}" type="datetimeFigureOut">
              <a:rPr lang="fr-CA" smtClean="0">
                <a:solidFill>
                  <a:prstClr val="black">
                    <a:tint val="75000"/>
                  </a:prstClr>
                </a:solidFill>
                <a:latin typeface="Calibri"/>
                <a:cs typeface="+mn-cs"/>
              </a:rPr>
              <a:pPr fontAlgn="auto">
                <a:spcBef>
                  <a:spcPts val="0"/>
                </a:spcBef>
                <a:spcAft>
                  <a:spcPts val="0"/>
                </a:spcAft>
              </a:pPr>
              <a:t>2013-03-10</a:t>
            </a:fld>
            <a:endParaRPr lang="fr-CA">
              <a:solidFill>
                <a:prstClr val="black">
                  <a:tint val="75000"/>
                </a:prstClr>
              </a:solidFill>
              <a:latin typeface="Calibri"/>
              <a:cs typeface="+mn-cs"/>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fr-CA">
              <a:solidFill>
                <a:prstClr val="black">
                  <a:tint val="75000"/>
                </a:prstClr>
              </a:solidFill>
              <a:latin typeface="Calibri"/>
              <a:cs typeface="+mn-cs"/>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C9C435DC-DC54-4F4E-9022-8CE7CF3CC906}" type="slidenum">
              <a:rPr lang="fr-CA" smtClean="0">
                <a:solidFill>
                  <a:prstClr val="black">
                    <a:tint val="75000"/>
                  </a:prstClr>
                </a:solidFill>
                <a:latin typeface="Calibri"/>
                <a:cs typeface="+mn-cs"/>
              </a:rPr>
              <a:pPr fontAlgn="auto">
                <a:spcBef>
                  <a:spcPts val="0"/>
                </a:spcBef>
                <a:spcAft>
                  <a:spcPts val="0"/>
                </a:spcAft>
              </a:pPr>
              <a:t>‹N°›</a:t>
            </a:fld>
            <a:endParaRPr lang="fr-CA">
              <a:solidFill>
                <a:prstClr val="black">
                  <a:tint val="75000"/>
                </a:prstClr>
              </a:solidFill>
              <a:latin typeface="Calibri"/>
              <a:cs typeface="+mn-cs"/>
            </a:endParaRPr>
          </a:p>
        </p:txBody>
      </p:sp>
    </p:spTree>
    <p:extLst>
      <p:ext uri="{BB962C8B-B14F-4D97-AF65-F5344CB8AC3E}">
        <p14:creationId xmlns:p14="http://schemas.microsoft.com/office/powerpoint/2010/main" val="3256312957"/>
      </p:ext>
    </p:extLst>
  </p:cSld>
  <p:clrMap bg1="lt1" tx1="dk1" bg2="lt2" tx2="dk2" accent1="accent1" accent2="accent2" accent3="accent3" accent4="accent4" accent5="accent5" accent6="accent6" hlink="hlink" folHlink="folHlink"/>
  <p:sldLayoutIdLst>
    <p:sldLayoutId id="2147487949" r:id="rId1"/>
    <p:sldLayoutId id="2147487950" r:id="rId2"/>
    <p:sldLayoutId id="2147487951" r:id="rId3"/>
    <p:sldLayoutId id="2147487952" r:id="rId4"/>
    <p:sldLayoutId id="2147487953" r:id="rId5"/>
    <p:sldLayoutId id="2147487954" r:id="rId6"/>
    <p:sldLayoutId id="2147487955" r:id="rId7"/>
    <p:sldLayoutId id="2147487956" r:id="rId8"/>
    <p:sldLayoutId id="2147487957" r:id="rId9"/>
    <p:sldLayoutId id="2147487958" r:id="rId10"/>
    <p:sldLayoutId id="2147487959" r:id="rId11"/>
    <p:sldLayoutId id="2147487960" r:id="rId12"/>
    <p:sldLayoutId id="2147487961" r:id="rId13"/>
    <p:sldLayoutId id="2147487962" r:id="rId14"/>
    <p:sldLayoutId id="2147487963" r:id="rId15"/>
    <p:sldLayoutId id="2147487964" r:id="rId16"/>
    <p:sldLayoutId id="2147487965" r:id="rId17"/>
    <p:sldLayoutId id="2147487966" r:id="rId18"/>
    <p:sldLayoutId id="2147487967" r:id="rId19"/>
    <p:sldLayoutId id="2147487968" r:id="rId20"/>
    <p:sldLayoutId id="2147487969" r:id="rId21"/>
    <p:sldLayoutId id="2147487970" r:id="rId2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33.png"/><Relationship Id="rId5" Type="http://schemas.openxmlformats.org/officeDocument/2006/relationships/notesSlide" Target="../notesSlides/notesSlide10.xml"/><Relationship Id="rId4"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26.xml"/><Relationship Id="rId1" Type="http://schemas.openxmlformats.org/officeDocument/2006/relationships/tags" Target="../tags/tag25.xml"/><Relationship Id="rId5" Type="http://schemas.openxmlformats.org/officeDocument/2006/relationships/image" Target="../media/image34.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3.xml"/><Relationship Id="rId1" Type="http://schemas.openxmlformats.org/officeDocument/2006/relationships/tags" Target="../tags/tag2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3.xml"/><Relationship Id="rId7" Type="http://schemas.openxmlformats.org/officeDocument/2006/relationships/diagramColors" Target="../diagrams/colors1.xml"/><Relationship Id="rId2" Type="http://schemas.openxmlformats.org/officeDocument/2006/relationships/slideLayout" Target="../slideLayouts/slideLayout33.xml"/><Relationship Id="rId1" Type="http://schemas.openxmlformats.org/officeDocument/2006/relationships/tags" Target="../tags/tag28.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openxmlformats.org/officeDocument/2006/relationships/image" Target="../media/image37.png"/><Relationship Id="rId4" Type="http://schemas.openxmlformats.org/officeDocument/2006/relationships/diagramData" Target="../diagrams/data1.xml"/><Relationship Id="rId9"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notesSlide" Target="../notesSlides/notesSlide15.xml"/><Relationship Id="rId7" Type="http://schemas.openxmlformats.org/officeDocument/2006/relationships/diagramQuickStyle" Target="../diagrams/quickStyle2.xml"/><Relationship Id="rId2" Type="http://schemas.openxmlformats.org/officeDocument/2006/relationships/slideLayout" Target="../slideLayouts/slideLayout33.xml"/><Relationship Id="rId1" Type="http://schemas.openxmlformats.org/officeDocument/2006/relationships/tags" Target="../tags/tag29.xml"/><Relationship Id="rId6" Type="http://schemas.openxmlformats.org/officeDocument/2006/relationships/diagramLayout" Target="../diagrams/layout2.xml"/><Relationship Id="rId11" Type="http://schemas.openxmlformats.org/officeDocument/2006/relationships/image" Target="../media/image41.png"/><Relationship Id="rId5" Type="http://schemas.openxmlformats.org/officeDocument/2006/relationships/diagramData" Target="../diagrams/data2.xml"/><Relationship Id="rId10" Type="http://schemas.openxmlformats.org/officeDocument/2006/relationships/image" Target="../media/image40.png"/><Relationship Id="rId4" Type="http://schemas.openxmlformats.org/officeDocument/2006/relationships/image" Target="../media/image39.png"/><Relationship Id="rId9" Type="http://schemas.microsoft.com/office/2007/relationships/diagramDrawing" Target="../diagrams/drawing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image" Target="../media/image42.png"/><Relationship Id="rId5" Type="http://schemas.openxmlformats.org/officeDocument/2006/relationships/image" Target="../media/image6.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image" Target="../media/image44.png"/><Relationship Id="rId5" Type="http://schemas.openxmlformats.org/officeDocument/2006/relationships/image" Target="../media/image43.jpe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3.xml"/><Relationship Id="rId1" Type="http://schemas.openxmlformats.org/officeDocument/2006/relationships/tags" Target="../tags/tag34.xml"/><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tags" Target="../tags/tag47.xml"/><Relationship Id="rId18" Type="http://schemas.openxmlformats.org/officeDocument/2006/relationships/tags" Target="../tags/tag52.xml"/><Relationship Id="rId26" Type="http://schemas.openxmlformats.org/officeDocument/2006/relationships/notesSlide" Target="../notesSlides/notesSlide19.xml"/><Relationship Id="rId3" Type="http://schemas.openxmlformats.org/officeDocument/2006/relationships/tags" Target="../tags/tag37.xml"/><Relationship Id="rId21" Type="http://schemas.openxmlformats.org/officeDocument/2006/relationships/tags" Target="../tags/tag55.xml"/><Relationship Id="rId7" Type="http://schemas.openxmlformats.org/officeDocument/2006/relationships/tags" Target="../tags/tag41.xml"/><Relationship Id="rId12" Type="http://schemas.openxmlformats.org/officeDocument/2006/relationships/tags" Target="../tags/tag46.xml"/><Relationship Id="rId17" Type="http://schemas.openxmlformats.org/officeDocument/2006/relationships/tags" Target="../tags/tag51.xml"/><Relationship Id="rId25" Type="http://schemas.openxmlformats.org/officeDocument/2006/relationships/slideLayout" Target="../slideLayouts/slideLayout33.xml"/><Relationship Id="rId2" Type="http://schemas.openxmlformats.org/officeDocument/2006/relationships/tags" Target="../tags/tag36.xml"/><Relationship Id="rId16" Type="http://schemas.openxmlformats.org/officeDocument/2006/relationships/tags" Target="../tags/tag50.xml"/><Relationship Id="rId20" Type="http://schemas.openxmlformats.org/officeDocument/2006/relationships/tags" Target="../tags/tag54.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tags" Target="../tags/tag45.xml"/><Relationship Id="rId24" Type="http://schemas.openxmlformats.org/officeDocument/2006/relationships/tags" Target="../tags/tag58.xml"/><Relationship Id="rId5" Type="http://schemas.openxmlformats.org/officeDocument/2006/relationships/tags" Target="../tags/tag39.xml"/><Relationship Id="rId15" Type="http://schemas.openxmlformats.org/officeDocument/2006/relationships/tags" Target="../tags/tag49.xml"/><Relationship Id="rId23" Type="http://schemas.openxmlformats.org/officeDocument/2006/relationships/tags" Target="../tags/tag57.xml"/><Relationship Id="rId28" Type="http://schemas.openxmlformats.org/officeDocument/2006/relationships/image" Target="../media/image46.png"/><Relationship Id="rId10" Type="http://schemas.openxmlformats.org/officeDocument/2006/relationships/tags" Target="../tags/tag44.xml"/><Relationship Id="rId19" Type="http://schemas.openxmlformats.org/officeDocument/2006/relationships/tags" Target="../tags/tag53.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tags" Target="../tags/tag48.xml"/><Relationship Id="rId22" Type="http://schemas.openxmlformats.org/officeDocument/2006/relationships/tags" Target="../tags/tag56.xml"/><Relationship Id="rId27"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25.jpe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tags" Target="../tags/tag61.xml"/><Relationship Id="rId7" Type="http://schemas.openxmlformats.org/officeDocument/2006/relationships/image" Target="../media/image47.png"/><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notesSlide" Target="../notesSlides/notesSlide20.xml"/><Relationship Id="rId5" Type="http://schemas.openxmlformats.org/officeDocument/2006/relationships/slideLayout" Target="../slideLayouts/slideLayout29.xml"/><Relationship Id="rId4" Type="http://schemas.openxmlformats.org/officeDocument/2006/relationships/tags" Target="../tags/tag6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image" Target="../media/image48.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tags" Target="../tags/tag67.xml"/><Relationship Id="rId7" Type="http://schemas.openxmlformats.org/officeDocument/2006/relationships/image" Target="../media/image6.png"/><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image" Target="../media/image33.png"/><Relationship Id="rId5" Type="http://schemas.openxmlformats.org/officeDocument/2006/relationships/notesSlide" Target="../notesSlides/notesSlide22.xml"/><Relationship Id="rId4"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3.emf"/><Relationship Id="rId2" Type="http://schemas.openxmlformats.org/officeDocument/2006/relationships/notesSlide" Target="../notesSlides/notesSlide23.xml"/><Relationship Id="rId1" Type="http://schemas.openxmlformats.org/officeDocument/2006/relationships/slideLayout" Target="../slideLayouts/slideLayout43.xml"/><Relationship Id="rId6" Type="http://schemas.openxmlformats.org/officeDocument/2006/relationships/image" Target="../media/image52.emf"/><Relationship Id="rId5" Type="http://schemas.openxmlformats.org/officeDocument/2006/relationships/image" Target="../media/image51.emf"/><Relationship Id="rId4" Type="http://schemas.openxmlformats.org/officeDocument/2006/relationships/image" Target="../media/image50.em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7.xml"/><Relationship Id="rId1" Type="http://schemas.openxmlformats.org/officeDocument/2006/relationships/tags" Target="../tags/tag68.xml"/><Relationship Id="rId5" Type="http://schemas.openxmlformats.org/officeDocument/2006/relationships/image" Target="../media/image55.emf"/><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tags" Target="../tags/tag70.xml"/><Relationship Id="rId1" Type="http://schemas.openxmlformats.org/officeDocument/2006/relationships/tags" Target="../tags/tag69.xml"/><Relationship Id="rId5" Type="http://schemas.openxmlformats.org/officeDocument/2006/relationships/image" Target="../media/image56.jpe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image" Target="../media/image6.png"/><Relationship Id="rId5" Type="http://schemas.openxmlformats.org/officeDocument/2006/relationships/image" Target="../media/image57.wmf"/><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8" Type="http://schemas.openxmlformats.org/officeDocument/2006/relationships/image" Target="../media/image59.wmf"/><Relationship Id="rId3" Type="http://schemas.openxmlformats.org/officeDocument/2006/relationships/tags" Target="../tags/tag75.xml"/><Relationship Id="rId7" Type="http://schemas.openxmlformats.org/officeDocument/2006/relationships/image" Target="../media/image58.wmf"/><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notesSlide" Target="../notesSlides/notesSlide27.xml"/><Relationship Id="rId5" Type="http://schemas.openxmlformats.org/officeDocument/2006/relationships/slideLayout" Target="../slideLayouts/slideLayout33.xml"/><Relationship Id="rId4" Type="http://schemas.openxmlformats.org/officeDocument/2006/relationships/tags" Target="../tags/tag76.xml"/><Relationship Id="rId9" Type="http://schemas.openxmlformats.org/officeDocument/2006/relationships/image" Target="../media/image60.png"/></Relationships>
</file>

<file path=ppt/slides/_rels/slide2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8.xml"/><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9.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33.xml"/><Relationship Id="rId4" Type="http://schemas.openxmlformats.org/officeDocument/2006/relationships/image" Target="../media/image61.png"/></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33.xml"/><Relationship Id="rId5" Type="http://schemas.openxmlformats.org/officeDocument/2006/relationships/image" Target="../media/image62.emf"/><Relationship Id="rId4" Type="http://schemas.openxmlformats.org/officeDocument/2006/relationships/image" Target="../media/image61.png"/></Relationships>
</file>

<file path=ppt/slides/_rels/slide3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png"/><Relationship Id="rId1" Type="http://schemas.openxmlformats.org/officeDocument/2006/relationships/slideLayout" Target="../slideLayouts/slideLayout33.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78.xml"/><Relationship Id="rId1" Type="http://schemas.openxmlformats.org/officeDocument/2006/relationships/tags" Target="../tags/tag77.xml"/><Relationship Id="rId5" Type="http://schemas.openxmlformats.org/officeDocument/2006/relationships/image" Target="../media/image63.png"/><Relationship Id="rId4" Type="http://schemas.openxmlformats.org/officeDocument/2006/relationships/notesSlide" Target="../notesSlides/notesSlide3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tags" Target="../tags/tag80.xml"/><Relationship Id="rId1" Type="http://schemas.openxmlformats.org/officeDocument/2006/relationships/tags" Target="../tags/tag79.xml"/><Relationship Id="rId5" Type="http://schemas.openxmlformats.org/officeDocument/2006/relationships/image" Target="../media/image64.jpeg"/><Relationship Id="rId4" Type="http://schemas.openxmlformats.org/officeDocument/2006/relationships/notesSlide" Target="../notesSlides/notesSlide33.xml"/></Relationships>
</file>

<file path=ppt/slides/_rels/slide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7.xml"/><Relationship Id="rId7" Type="http://schemas.openxmlformats.org/officeDocument/2006/relationships/image" Target="../media/image26.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6.png"/><Relationship Id="rId5" Type="http://schemas.openxmlformats.org/officeDocument/2006/relationships/notesSlide" Target="../notesSlides/notesSlide4.xml"/><Relationship Id="rId4" Type="http://schemas.openxmlformats.org/officeDocument/2006/relationships/slideLayout" Target="../slideLayouts/slideLayout33.xml"/><Relationship Id="rId9" Type="http://schemas.openxmlformats.org/officeDocument/2006/relationships/image" Target="../media/image27.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3.xml"/><Relationship Id="rId1" Type="http://schemas.openxmlformats.org/officeDocument/2006/relationships/tags" Target="../tags/tag8.xml"/><Relationship Id="rId4" Type="http://schemas.openxmlformats.org/officeDocument/2006/relationships/image" Target="../media/image28.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13.xml"/><Relationship Id="rId7" Type="http://schemas.openxmlformats.org/officeDocument/2006/relationships/image" Target="../media/image6.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7.xml"/><Relationship Id="rId5" Type="http://schemas.openxmlformats.org/officeDocument/2006/relationships/slideLayout" Target="../slideLayouts/slideLayout33.xml"/><Relationship Id="rId10" Type="http://schemas.openxmlformats.org/officeDocument/2006/relationships/image" Target="../media/image9.png"/><Relationship Id="rId4" Type="http://schemas.openxmlformats.org/officeDocument/2006/relationships/tags" Target="../tags/tag14.xml"/><Relationship Id="rId9"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image" Target="../media/image29.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tags" Target="../tags/tag19.xml"/><Relationship Id="rId7" Type="http://schemas.openxmlformats.org/officeDocument/2006/relationships/notesSlide" Target="../notesSlides/notesSlide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Layout" Target="../slideLayouts/slideLayout27.xml"/><Relationship Id="rId11" Type="http://schemas.openxmlformats.org/officeDocument/2006/relationships/image" Target="../media/image32.png"/><Relationship Id="rId5" Type="http://schemas.openxmlformats.org/officeDocument/2006/relationships/tags" Target="../tags/tag21.xml"/><Relationship Id="rId10" Type="http://schemas.openxmlformats.org/officeDocument/2006/relationships/image" Target="../media/image31.png"/><Relationship Id="rId4" Type="http://schemas.openxmlformats.org/officeDocument/2006/relationships/tags" Target="../tags/tag20.xml"/><Relationship Id="rId9"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86600" y="5715000"/>
            <a:ext cx="16002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6" name="ZoneTexte 5"/>
          <p:cNvSpPr txBox="1"/>
          <p:nvPr/>
        </p:nvSpPr>
        <p:spPr>
          <a:xfrm>
            <a:off x="434163" y="6480444"/>
            <a:ext cx="1981200" cy="246221"/>
          </a:xfrm>
          <a:prstGeom prst="rect">
            <a:avLst/>
          </a:prstGeom>
          <a:noFill/>
        </p:spPr>
        <p:txBody>
          <a:bodyPr wrap="square" rtlCol="0">
            <a:spAutoFit/>
          </a:bodyPr>
          <a:lstStyle/>
          <a:p>
            <a:r>
              <a:rPr lang="fr-CA" sz="1000" i="1" dirty="0" smtClean="0">
                <a:solidFill>
                  <a:schemeClr val="bg1">
                    <a:lumMod val="75000"/>
                  </a:schemeClr>
                </a:solidFill>
              </a:rPr>
              <a:t>Mise à jour : 2012-11-19</a:t>
            </a:r>
            <a:endParaRPr lang="fr-CA" sz="1000" i="1" dirty="0">
              <a:solidFill>
                <a:schemeClr val="bg1">
                  <a:lumMod val="75000"/>
                </a:schemeClr>
              </a:solidFill>
            </a:endParaRPr>
          </a:p>
        </p:txBody>
      </p:sp>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2400" y="228600"/>
            <a:ext cx="5181600" cy="1784773"/>
          </a:xfrm>
          <a:prstGeom prst="rect">
            <a:avLst/>
          </a:prstGeom>
        </p:spPr>
      </p:pic>
      <p:sp>
        <p:nvSpPr>
          <p:cNvPr id="7" name="ZoneTexte 6"/>
          <p:cNvSpPr txBox="1"/>
          <p:nvPr/>
        </p:nvSpPr>
        <p:spPr>
          <a:xfrm>
            <a:off x="4571035" y="4652250"/>
            <a:ext cx="4419600" cy="1077218"/>
          </a:xfrm>
          <a:prstGeom prst="rect">
            <a:avLst/>
          </a:prstGeom>
          <a:noFill/>
        </p:spPr>
        <p:txBody>
          <a:bodyPr wrap="square" rtlCol="0">
            <a:spAutoFit/>
          </a:bodyPr>
          <a:lstStyle/>
          <a:p>
            <a:r>
              <a:rPr lang="fr-CA" sz="3200" b="1" dirty="0" smtClean="0">
                <a:solidFill>
                  <a:schemeClr val="tx1">
                    <a:lumMod val="50000"/>
                    <a:lumOff val="50000"/>
                  </a:schemeClr>
                </a:solidFill>
              </a:rPr>
              <a:t>Introduction à la Méthode BNQ 21000</a:t>
            </a:r>
            <a:endParaRPr lang="fr-CA" sz="3200" b="1" dirty="0">
              <a:solidFill>
                <a:schemeClr val="tx1">
                  <a:lumMod val="50000"/>
                  <a:lumOff val="50000"/>
                </a:schemeClr>
              </a:solidFill>
            </a:endParaRPr>
          </a:p>
        </p:txBody>
      </p:sp>
    </p:spTree>
    <p:extLst>
      <p:ext uri="{BB962C8B-B14F-4D97-AF65-F5344CB8AC3E}">
        <p14:creationId xmlns:p14="http://schemas.microsoft.com/office/powerpoint/2010/main" val="34477709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214290"/>
            <a:ext cx="8534400" cy="796908"/>
          </a:xfrm>
        </p:spPr>
        <p:txBody>
          <a:bodyPr>
            <a:noAutofit/>
          </a:bodyPr>
          <a:lstStyle/>
          <a:p>
            <a:r>
              <a:rPr lang="fr-CA" sz="3200" dirty="0" smtClean="0"/>
              <a:t>Les entreprises ont besoin d’être outillées!</a:t>
            </a:r>
            <a:endParaRPr lang="fr-CA" sz="3200" dirty="0"/>
          </a:p>
        </p:txBody>
      </p:sp>
      <p:sp>
        <p:nvSpPr>
          <p:cNvPr id="5" name="Espace réservé du texte 4"/>
          <p:cNvSpPr>
            <a:spLocks noGrp="1"/>
          </p:cNvSpPr>
          <p:nvPr>
            <p:ph type="body" sz="quarter" idx="15"/>
            <p:custDataLst>
              <p:tags r:id="rId2"/>
            </p:custDataLst>
          </p:nvPr>
        </p:nvSpPr>
        <p:spPr>
          <a:xfrm>
            <a:off x="428624" y="1295400"/>
            <a:ext cx="8410575" cy="5257800"/>
          </a:xfrm>
        </p:spPr>
        <p:txBody>
          <a:bodyPr/>
          <a:lstStyle/>
          <a:p>
            <a:r>
              <a:rPr lang="fr-CA" dirty="0" smtClean="0">
                <a:solidFill>
                  <a:schemeClr val="tx1">
                    <a:lumMod val="50000"/>
                    <a:lumOff val="50000"/>
                  </a:schemeClr>
                </a:solidFill>
              </a:rPr>
              <a:t>Outils concrets</a:t>
            </a:r>
          </a:p>
          <a:p>
            <a:pPr lvl="1"/>
            <a:r>
              <a:rPr lang="fr-CA" dirty="0" smtClean="0">
                <a:solidFill>
                  <a:schemeClr val="tx1">
                    <a:lumMod val="50000"/>
                    <a:lumOff val="50000"/>
                  </a:schemeClr>
                </a:solidFill>
              </a:rPr>
              <a:t>Ancrés dans la stratégie</a:t>
            </a:r>
          </a:p>
          <a:p>
            <a:pPr lvl="1"/>
            <a:r>
              <a:rPr lang="fr-CA" dirty="0" smtClean="0">
                <a:solidFill>
                  <a:schemeClr val="tx1">
                    <a:lumMod val="50000"/>
                    <a:lumOff val="50000"/>
                  </a:schemeClr>
                </a:solidFill>
              </a:rPr>
              <a:t>Qui agissent pour provoquer le changement de culture organisationnelle</a:t>
            </a:r>
          </a:p>
        </p:txBody>
      </p:sp>
      <p:pic>
        <p:nvPicPr>
          <p:cNvPr id="4" name="Picture 9"/>
          <p:cNvPicPr>
            <a:picLocks noChangeAspect="1" noChangeArrowheads="1"/>
          </p:cNvPicPr>
          <p:nvPr>
            <p:custDataLst>
              <p:tags r:id="rId3"/>
            </p:custDataLst>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15549" b="9297"/>
          <a:stretch>
            <a:fillRect/>
          </a:stretch>
        </p:blipFill>
        <p:spPr bwMode="auto">
          <a:xfrm>
            <a:off x="2743200" y="3810000"/>
            <a:ext cx="4038600"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16679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228600"/>
            <a:ext cx="7786742" cy="796908"/>
          </a:xfrm>
        </p:spPr>
        <p:txBody>
          <a:bodyPr>
            <a:normAutofit/>
          </a:bodyPr>
          <a:lstStyle/>
          <a:p>
            <a:r>
              <a:rPr lang="fr-CA" sz="3200" dirty="0" smtClean="0"/>
              <a:t>Le Québec a pris les choses en main</a:t>
            </a:r>
            <a:endParaRPr lang="fr-CA" sz="3200" dirty="0"/>
          </a:p>
        </p:txBody>
      </p:sp>
      <p:pic>
        <p:nvPicPr>
          <p:cNvPr id="5" name="Image 4"/>
          <p:cNvPicPr>
            <a:picLocks noChangeAspect="1"/>
          </p:cNvPicPr>
          <p:nvPr>
            <p:custDataLst>
              <p:tags r:id="rId2"/>
            </p:custDataLst>
          </p:nvPr>
        </p:nvPicPr>
        <p:blipFill rotWithShape="1">
          <a:blip r:embed="rId5">
            <a:extLst>
              <a:ext uri="{28A0092B-C50C-407E-A947-70E740481C1C}">
                <a14:useLocalDpi xmlns:a14="http://schemas.microsoft.com/office/drawing/2010/main" val="0"/>
              </a:ext>
            </a:extLst>
          </a:blip>
          <a:srcRect t="19489"/>
          <a:stretch/>
        </p:blipFill>
        <p:spPr>
          <a:xfrm>
            <a:off x="685800" y="1371600"/>
            <a:ext cx="8036859" cy="3657600"/>
          </a:xfrm>
          <a:prstGeom prst="rect">
            <a:avLst/>
          </a:prstGeom>
        </p:spPr>
      </p:pic>
    </p:spTree>
    <p:extLst>
      <p:ext uri="{BB962C8B-B14F-4D97-AF65-F5344CB8AC3E}">
        <p14:creationId xmlns:p14="http://schemas.microsoft.com/office/powerpoint/2010/main" val="7123399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ucc2161.CRIQ\Google Drive\TOURNÉE\Logoapprochebnq2100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19200" y="1447800"/>
            <a:ext cx="7344816" cy="291431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guide"/>
          <p:cNvPicPr>
            <a:picLocks noChangeAspect="1" noChangeArrowheads="1"/>
          </p:cNvPicPr>
          <p:nvPr/>
        </p:nvPicPr>
        <p:blipFill>
          <a:blip r:embed="rId5" cstate="print">
            <a:extLst>
              <a:ext uri="{28A0092B-C50C-407E-A947-70E740481C1C}">
                <a14:useLocalDpi xmlns:a14="http://schemas.microsoft.com/office/drawing/2010/main" val="0"/>
              </a:ext>
            </a:extLst>
          </a:blip>
          <a:srcRect l="4875" r="3848"/>
          <a:stretch>
            <a:fillRect/>
          </a:stretch>
        </p:blipFill>
        <p:spPr bwMode="auto">
          <a:xfrm>
            <a:off x="1763688" y="4692249"/>
            <a:ext cx="1421117" cy="173631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6" name="Image 5"/>
          <p:cNvPicPr>
            <a:picLocks noChangeAspect="1"/>
          </p:cNvPicPr>
          <p:nvPr>
            <p:custDataLst>
              <p:tags r:id="rId1"/>
            </p:custDataLst>
          </p:nvPr>
        </p:nvPicPr>
        <p:blipFill>
          <a:blip r:embed="rId6" cstate="print">
            <a:extLst>
              <a:ext uri="{28A0092B-C50C-407E-A947-70E740481C1C}">
                <a14:useLocalDpi xmlns:a14="http://schemas.microsoft.com/office/drawing/2010/main" val="0"/>
              </a:ext>
            </a:extLst>
          </a:blip>
          <a:stretch>
            <a:fillRect/>
          </a:stretch>
        </p:blipFill>
        <p:spPr>
          <a:xfrm>
            <a:off x="5210426" y="4572810"/>
            <a:ext cx="1994209" cy="196494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7" name="Croix 6"/>
          <p:cNvSpPr/>
          <p:nvPr/>
        </p:nvSpPr>
        <p:spPr>
          <a:xfrm>
            <a:off x="3795271" y="5098084"/>
            <a:ext cx="914400" cy="914400"/>
          </a:xfrm>
          <a:prstGeom prst="plus">
            <a:avLst/>
          </a:prstGeom>
          <a:solidFill>
            <a:schemeClr val="tx1">
              <a:lumMod val="50000"/>
              <a:lumOff val="5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41332592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me 5"/>
          <p:cNvGraphicFramePr/>
          <p:nvPr>
            <p:extLst>
              <p:ext uri="{D42A27DB-BD31-4B8C-83A1-F6EECF244321}">
                <p14:modId xmlns:p14="http://schemas.microsoft.com/office/powerpoint/2010/main" val="2336425151"/>
              </p:ext>
            </p:extLst>
          </p:nvPr>
        </p:nvGraphicFramePr>
        <p:xfrm>
          <a:off x="1846995" y="1412776"/>
          <a:ext cx="7206952"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 name="Picture 2" descr="guide"/>
          <p:cNvPicPr>
            <a:picLocks noChangeAspect="1" noChangeArrowheads="1"/>
          </p:cNvPicPr>
          <p:nvPr/>
        </p:nvPicPr>
        <p:blipFill>
          <a:blip r:embed="rId9" cstate="print">
            <a:extLst>
              <a:ext uri="{28A0092B-C50C-407E-A947-70E740481C1C}">
                <a14:useLocalDpi xmlns:a14="http://schemas.microsoft.com/office/drawing/2010/main" val="0"/>
              </a:ext>
            </a:extLst>
          </a:blip>
          <a:srcRect l="4875" r="3848"/>
          <a:stretch>
            <a:fillRect/>
          </a:stretch>
        </p:blipFill>
        <p:spPr bwMode="auto">
          <a:xfrm>
            <a:off x="627952" y="1105413"/>
            <a:ext cx="1629072" cy="173631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8" name="Croix 7"/>
          <p:cNvSpPr/>
          <p:nvPr/>
        </p:nvSpPr>
        <p:spPr>
          <a:xfrm>
            <a:off x="681687" y="2989696"/>
            <a:ext cx="914400" cy="914400"/>
          </a:xfrm>
          <a:prstGeom prst="plus">
            <a:avLst/>
          </a:prstGeom>
          <a:solidFill>
            <a:schemeClr val="tx1">
              <a:lumMod val="50000"/>
              <a:lumOff val="5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CA"/>
          </a:p>
        </p:txBody>
      </p:sp>
      <p:pic>
        <p:nvPicPr>
          <p:cNvPr id="9" name="Image 8"/>
          <p:cNvPicPr>
            <a:picLocks noChangeAspect="1"/>
          </p:cNvPicPr>
          <p:nvPr>
            <p:custDataLst>
              <p:tags r:id="rId1"/>
            </p:custDataLst>
          </p:nvPr>
        </p:nvPicPr>
        <p:blipFill>
          <a:blip r:embed="rId10" cstate="print">
            <a:extLst>
              <a:ext uri="{28A0092B-C50C-407E-A947-70E740481C1C}">
                <a14:useLocalDpi xmlns:a14="http://schemas.microsoft.com/office/drawing/2010/main" val="0"/>
              </a:ext>
            </a:extLst>
          </a:blip>
          <a:stretch>
            <a:fillRect/>
          </a:stretch>
        </p:blipFill>
        <p:spPr>
          <a:xfrm>
            <a:off x="428328" y="3904096"/>
            <a:ext cx="1874986" cy="196494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0" name="Titre 1"/>
          <p:cNvSpPr>
            <a:spLocks noGrp="1"/>
          </p:cNvSpPr>
          <p:nvPr>
            <p:ph type="title"/>
          </p:nvPr>
        </p:nvSpPr>
        <p:spPr>
          <a:xfrm>
            <a:off x="456300" y="76200"/>
            <a:ext cx="7786742" cy="796908"/>
          </a:xfrm>
        </p:spPr>
        <p:txBody>
          <a:bodyPr>
            <a:noAutofit/>
          </a:bodyPr>
          <a:lstStyle/>
          <a:p>
            <a:pPr algn="l"/>
            <a:r>
              <a:rPr lang="fr-CA" sz="3200" b="1" dirty="0" smtClean="0">
                <a:latin typeface="Arial" pitchFamily="34" charset="0"/>
                <a:cs typeface="Arial" pitchFamily="34" charset="0"/>
              </a:rPr>
              <a:t>L’Approche BNQ 21000 favorise l’ancrage </a:t>
            </a:r>
            <a:endParaRPr lang="fr-CA" sz="3200" b="1" dirty="0">
              <a:latin typeface="Arial" pitchFamily="34" charset="0"/>
              <a:cs typeface="Arial" pitchFamily="34" charset="0"/>
            </a:endParaRPr>
          </a:p>
        </p:txBody>
      </p:sp>
    </p:spTree>
    <p:extLst>
      <p:ext uri="{BB962C8B-B14F-4D97-AF65-F5344CB8AC3E}">
        <p14:creationId xmlns:p14="http://schemas.microsoft.com/office/powerpoint/2010/main" val="30855698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52400"/>
            <a:ext cx="8695184" cy="6665169"/>
          </a:xfrm>
          <a:prstGeom prst="rect">
            <a:avLst/>
          </a:prstGeom>
        </p:spPr>
      </p:pic>
    </p:spTree>
    <p:extLst>
      <p:ext uri="{BB962C8B-B14F-4D97-AF65-F5344CB8AC3E}">
        <p14:creationId xmlns:p14="http://schemas.microsoft.com/office/powerpoint/2010/main" val="26800631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349168" y="152400"/>
            <a:ext cx="6652783" cy="584775"/>
          </a:xfrm>
          <a:prstGeom prst="rect">
            <a:avLst/>
          </a:prstGeom>
          <a:noFill/>
        </p:spPr>
        <p:txBody>
          <a:bodyPr wrap="none" rtlCol="0">
            <a:spAutoFit/>
          </a:bodyPr>
          <a:lstStyle/>
          <a:p>
            <a:r>
              <a:rPr lang="fr-CA" sz="3200" b="1" dirty="0" smtClean="0">
                <a:solidFill>
                  <a:srgbClr val="F68222"/>
                </a:solidFill>
              </a:rPr>
              <a:t>En bref, l’Approche BNQ 21000…</a:t>
            </a:r>
          </a:p>
        </p:txBody>
      </p:sp>
      <p:sp>
        <p:nvSpPr>
          <p:cNvPr id="10" name="ZoneTexte 9"/>
          <p:cNvSpPr txBox="1"/>
          <p:nvPr/>
        </p:nvSpPr>
        <p:spPr>
          <a:xfrm>
            <a:off x="2374250" y="2355924"/>
            <a:ext cx="2326278" cy="369332"/>
          </a:xfrm>
          <a:prstGeom prst="rect">
            <a:avLst/>
          </a:prstGeom>
          <a:noFill/>
        </p:spPr>
        <p:txBody>
          <a:bodyPr wrap="none" rtlCol="0">
            <a:spAutoFit/>
          </a:bodyPr>
          <a:lstStyle/>
          <a:p>
            <a:r>
              <a:rPr lang="fr-CA" b="1" dirty="0" smtClean="0">
                <a:solidFill>
                  <a:schemeClr val="tx1">
                    <a:lumMod val="65000"/>
                    <a:lumOff val="35000"/>
                  </a:schemeClr>
                </a:solidFill>
              </a:rPr>
              <a:t> </a:t>
            </a:r>
            <a:r>
              <a:rPr lang="fr-CA" b="1" dirty="0" smtClean="0">
                <a:solidFill>
                  <a:schemeClr val="tx1">
                    <a:lumMod val="65000"/>
                    <a:lumOff val="35000"/>
                  </a:schemeClr>
                </a:solidFill>
                <a:latin typeface="Arial" pitchFamily="34" charset="0"/>
                <a:cs typeface="Arial" pitchFamily="34" charset="0"/>
              </a:rPr>
              <a:t>Cadre de réflexion </a:t>
            </a:r>
            <a:endParaRPr lang="fr-CA" b="1" dirty="0">
              <a:solidFill>
                <a:schemeClr val="tx1">
                  <a:lumMod val="65000"/>
                  <a:lumOff val="35000"/>
                </a:schemeClr>
              </a:solidFill>
              <a:latin typeface="Arial" pitchFamily="34" charset="0"/>
              <a:cs typeface="Arial" pitchFamily="34" charset="0"/>
            </a:endParaRPr>
          </a:p>
        </p:txBody>
      </p:sp>
      <p:sp>
        <p:nvSpPr>
          <p:cNvPr id="11" name="Flèche droite 10"/>
          <p:cNvSpPr/>
          <p:nvPr/>
        </p:nvSpPr>
        <p:spPr>
          <a:xfrm>
            <a:off x="4876800" y="2321358"/>
            <a:ext cx="664839"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3" name="Flèche courbée vers la droite 12"/>
          <p:cNvSpPr/>
          <p:nvPr/>
        </p:nvSpPr>
        <p:spPr>
          <a:xfrm>
            <a:off x="4039179" y="2926910"/>
            <a:ext cx="731520" cy="121615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solidFill>
                <a:schemeClr val="tx1"/>
              </a:solidFill>
            </a:endParaRPr>
          </a:p>
        </p:txBody>
      </p:sp>
      <p:sp>
        <p:nvSpPr>
          <p:cNvPr id="16" name="Flèche courbée vers la droite 15"/>
          <p:cNvSpPr/>
          <p:nvPr/>
        </p:nvSpPr>
        <p:spPr>
          <a:xfrm>
            <a:off x="3621398" y="4143062"/>
            <a:ext cx="731520" cy="121615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solidFill>
                <a:schemeClr val="tx1"/>
              </a:solidFill>
            </a:endParaRPr>
          </a:p>
        </p:txBody>
      </p:sp>
      <p:sp>
        <p:nvSpPr>
          <p:cNvPr id="14" name="ZoneTexte 13"/>
          <p:cNvSpPr txBox="1"/>
          <p:nvPr/>
        </p:nvSpPr>
        <p:spPr>
          <a:xfrm>
            <a:off x="1015358" y="3211820"/>
            <a:ext cx="2971800" cy="646331"/>
          </a:xfrm>
          <a:prstGeom prst="rect">
            <a:avLst/>
          </a:prstGeom>
          <a:noFill/>
        </p:spPr>
        <p:txBody>
          <a:bodyPr wrap="square" rtlCol="0">
            <a:spAutoFit/>
          </a:bodyPr>
          <a:lstStyle/>
          <a:p>
            <a:r>
              <a:rPr lang="fr-CA" b="1" dirty="0" smtClean="0">
                <a:solidFill>
                  <a:schemeClr val="tx1">
                    <a:lumMod val="65000"/>
                    <a:lumOff val="35000"/>
                  </a:schemeClr>
                </a:solidFill>
                <a:latin typeface="Arial" pitchFamily="34" charset="0"/>
                <a:cs typeface="Arial" pitchFamily="34" charset="0"/>
              </a:rPr>
              <a:t>Planification et priorisation des enjeux</a:t>
            </a:r>
            <a:endParaRPr lang="fr-CA" b="1" dirty="0">
              <a:solidFill>
                <a:schemeClr val="tx1">
                  <a:lumMod val="65000"/>
                  <a:lumOff val="35000"/>
                </a:schemeClr>
              </a:solidFill>
              <a:latin typeface="Arial" pitchFamily="34" charset="0"/>
              <a:cs typeface="Arial" pitchFamily="34" charset="0"/>
            </a:endParaRPr>
          </a:p>
        </p:txBody>
      </p:sp>
      <p:sp>
        <p:nvSpPr>
          <p:cNvPr id="15" name="ZoneTexte 14"/>
          <p:cNvSpPr txBox="1"/>
          <p:nvPr/>
        </p:nvSpPr>
        <p:spPr>
          <a:xfrm>
            <a:off x="625472" y="4399691"/>
            <a:ext cx="2995926" cy="646331"/>
          </a:xfrm>
          <a:prstGeom prst="rect">
            <a:avLst/>
          </a:prstGeom>
          <a:noFill/>
        </p:spPr>
        <p:txBody>
          <a:bodyPr wrap="square" rtlCol="0">
            <a:spAutoFit/>
          </a:bodyPr>
          <a:lstStyle/>
          <a:p>
            <a:r>
              <a:rPr lang="fr-CA" b="1" dirty="0" smtClean="0">
                <a:solidFill>
                  <a:schemeClr val="tx1">
                    <a:lumMod val="65000"/>
                    <a:lumOff val="35000"/>
                  </a:schemeClr>
                </a:solidFill>
                <a:latin typeface="Arial" pitchFamily="34" charset="0"/>
                <a:cs typeface="Arial" pitchFamily="34" charset="0"/>
              </a:rPr>
              <a:t>Mise en œuvre du plan d’action et rétroaction</a:t>
            </a:r>
            <a:endParaRPr lang="fr-CA" b="1" dirty="0">
              <a:solidFill>
                <a:schemeClr val="tx1">
                  <a:lumMod val="65000"/>
                  <a:lumOff val="35000"/>
                </a:schemeClr>
              </a:solidFill>
              <a:latin typeface="Arial" pitchFamily="34" charset="0"/>
              <a:cs typeface="Arial" pitchFamily="34" charset="0"/>
            </a:endParaRPr>
          </a:p>
        </p:txBody>
      </p:sp>
      <p:pic>
        <p:nvPicPr>
          <p:cNvPr id="18436" name="Picture 4" descr="C:\DOSSIERSFRANCINE\BNQ-21000\1.GESTION DU PROJET GLOBAL\1.6 LANCEMENT-ACTIVITÉS DE COMMUNICATION\VISUELSBNQ21000\IMAGE ZONE C\Background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3793" y="1447801"/>
            <a:ext cx="6021608" cy="5257800"/>
          </a:xfrm>
          <a:prstGeom prst="rect">
            <a:avLst/>
          </a:prstGeom>
          <a:noFill/>
          <a:ln w="34925">
            <a:noFill/>
          </a:ln>
          <a:extLst>
            <a:ext uri="{909E8E84-426E-40DD-AFC4-6F175D3DCCD1}">
              <a14:hiddenFill xmlns:a14="http://schemas.microsoft.com/office/drawing/2010/main">
                <a:solidFill>
                  <a:srgbClr val="FFFFFF"/>
                </a:solidFill>
              </a14:hiddenFill>
            </a:ext>
          </a:extLst>
        </p:spPr>
      </p:pic>
      <p:graphicFrame>
        <p:nvGraphicFramePr>
          <p:cNvPr id="21" name="Diagramme 20"/>
          <p:cNvGraphicFramePr/>
          <p:nvPr>
            <p:extLst>
              <p:ext uri="{D42A27DB-BD31-4B8C-83A1-F6EECF244321}">
                <p14:modId xmlns:p14="http://schemas.microsoft.com/office/powerpoint/2010/main" val="1324677785"/>
              </p:ext>
            </p:extLst>
          </p:nvPr>
        </p:nvGraphicFramePr>
        <p:xfrm>
          <a:off x="4747080" y="1555971"/>
          <a:ext cx="4049485" cy="411892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7" name="Picture 2" descr="guide"/>
          <p:cNvPicPr>
            <a:picLocks noChangeAspect="1" noChangeArrowheads="1"/>
          </p:cNvPicPr>
          <p:nvPr/>
        </p:nvPicPr>
        <p:blipFill>
          <a:blip r:embed="rId10" cstate="print">
            <a:extLst>
              <a:ext uri="{28A0092B-C50C-407E-A947-70E740481C1C}">
                <a14:useLocalDpi xmlns:a14="http://schemas.microsoft.com/office/drawing/2010/main" val="0"/>
              </a:ext>
            </a:extLst>
          </a:blip>
          <a:srcRect l="4875" r="3848"/>
          <a:stretch>
            <a:fillRect/>
          </a:stretch>
        </p:blipFill>
        <p:spPr bwMode="auto">
          <a:xfrm>
            <a:off x="349168" y="2034336"/>
            <a:ext cx="656544" cy="95894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18" name="Image 17"/>
          <p:cNvPicPr>
            <a:picLocks noChangeAspect="1"/>
          </p:cNvPicPr>
          <p:nvPr>
            <p:custDataLst>
              <p:tags r:id="rId1"/>
            </p:custDataLst>
          </p:nvPr>
        </p:nvPicPr>
        <p:blipFill>
          <a:blip r:embed="rId11" cstate="print">
            <a:extLst>
              <a:ext uri="{28A0092B-C50C-407E-A947-70E740481C1C}">
                <a14:useLocalDpi xmlns:a14="http://schemas.microsoft.com/office/drawing/2010/main" val="0"/>
              </a:ext>
            </a:extLst>
          </a:blip>
          <a:stretch>
            <a:fillRect/>
          </a:stretch>
        </p:blipFill>
        <p:spPr>
          <a:xfrm>
            <a:off x="1524000" y="2094923"/>
            <a:ext cx="850250" cy="83777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9" name="Croix 18"/>
          <p:cNvSpPr/>
          <p:nvPr/>
        </p:nvSpPr>
        <p:spPr>
          <a:xfrm>
            <a:off x="1082314" y="2402089"/>
            <a:ext cx="324025" cy="323167"/>
          </a:xfrm>
          <a:prstGeom prst="plus">
            <a:avLst/>
          </a:prstGeom>
          <a:solidFill>
            <a:schemeClr val="tx1">
              <a:lumMod val="50000"/>
              <a:lumOff val="5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1900868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custDataLst>
              <p:tags r:id="rId1"/>
            </p:custDataLst>
          </p:nvPr>
        </p:nvSpPr>
        <p:spPr/>
        <p:txBody>
          <a:bodyPr/>
          <a:lstStyle/>
          <a:p>
            <a:r>
              <a:rPr lang="fr-CA" sz="3200" dirty="0" smtClean="0"/>
              <a:t>La norme BNQ 21000</a:t>
            </a:r>
            <a:endParaRPr lang="fr-CA" sz="3200" dirty="0"/>
          </a:p>
        </p:txBody>
      </p:sp>
      <p:sp>
        <p:nvSpPr>
          <p:cNvPr id="7" name="Rectangle 6"/>
          <p:cNvSpPr/>
          <p:nvPr>
            <p:custDataLst>
              <p:tags r:id="rId2"/>
            </p:custDataLst>
          </p:nvPr>
        </p:nvSpPr>
        <p:spPr>
          <a:xfrm>
            <a:off x="524801" y="2895600"/>
            <a:ext cx="8424284" cy="3016210"/>
          </a:xfrm>
          <a:prstGeom prst="rect">
            <a:avLst/>
          </a:prstGeom>
        </p:spPr>
        <p:txBody>
          <a:bodyPr wrap="square">
            <a:spAutoFit/>
          </a:bodyPr>
          <a:lstStyle/>
          <a:p>
            <a:r>
              <a:rPr lang="fr-CA" sz="2400" dirty="0" smtClean="0">
                <a:solidFill>
                  <a:schemeClr val="tx1">
                    <a:lumMod val="50000"/>
                    <a:lumOff val="50000"/>
                  </a:schemeClr>
                </a:solidFill>
                <a:latin typeface="Arial" pitchFamily="34" charset="0"/>
                <a:cs typeface="Arial" pitchFamily="34" charset="0"/>
              </a:rPr>
              <a:t>Document </a:t>
            </a:r>
            <a:r>
              <a:rPr lang="fr-CA" sz="2400" dirty="0">
                <a:solidFill>
                  <a:schemeClr val="tx1">
                    <a:lumMod val="50000"/>
                    <a:lumOff val="50000"/>
                  </a:schemeClr>
                </a:solidFill>
                <a:latin typeface="Arial" pitchFamily="34" charset="0"/>
                <a:cs typeface="Arial" pitchFamily="34" charset="0"/>
              </a:rPr>
              <a:t>rédigé dans un esprit de concertation et </a:t>
            </a:r>
            <a:r>
              <a:rPr lang="fr-CA" sz="2400" dirty="0" smtClean="0">
                <a:solidFill>
                  <a:schemeClr val="tx1">
                    <a:lumMod val="50000"/>
                    <a:lumOff val="50000"/>
                  </a:schemeClr>
                </a:solidFill>
                <a:latin typeface="Arial" pitchFamily="34" charset="0"/>
                <a:cs typeface="Arial" pitchFamily="34" charset="0"/>
              </a:rPr>
              <a:t>d’innovation selon les règles de l’ISO:</a:t>
            </a:r>
          </a:p>
          <a:p>
            <a:pPr marL="338138" indent="-338138">
              <a:lnSpc>
                <a:spcPct val="150000"/>
              </a:lnSpc>
              <a:spcAft>
                <a:spcPts val="600"/>
              </a:spcAft>
              <a:buBlip>
                <a:blip r:embed="rId5"/>
              </a:buBlip>
            </a:pPr>
            <a:r>
              <a:rPr lang="fr-CA" sz="2400" dirty="0" smtClean="0">
                <a:solidFill>
                  <a:schemeClr val="tx1">
                    <a:lumMod val="50000"/>
                    <a:lumOff val="50000"/>
                  </a:schemeClr>
                </a:solidFill>
                <a:latin typeface="Arial" pitchFamily="34" charset="0"/>
                <a:cs typeface="Arial" pitchFamily="34" charset="0"/>
              </a:rPr>
              <a:t>Résume </a:t>
            </a:r>
            <a:r>
              <a:rPr lang="fr-CA" sz="2400" dirty="0">
                <a:solidFill>
                  <a:schemeClr val="tx1">
                    <a:lumMod val="50000"/>
                    <a:lumOff val="50000"/>
                  </a:schemeClr>
                </a:solidFill>
                <a:latin typeface="Arial" pitchFamily="34" charset="0"/>
                <a:cs typeface="Arial" pitchFamily="34" charset="0"/>
              </a:rPr>
              <a:t>les fondements théoriques </a:t>
            </a:r>
            <a:r>
              <a:rPr lang="fr-CA" sz="2400" dirty="0" smtClean="0">
                <a:solidFill>
                  <a:schemeClr val="tx1">
                    <a:lumMod val="50000"/>
                    <a:lumOff val="50000"/>
                  </a:schemeClr>
                </a:solidFill>
                <a:latin typeface="Arial" pitchFamily="34" charset="0"/>
                <a:cs typeface="Arial" pitchFamily="34" charset="0"/>
              </a:rPr>
              <a:t>du DD</a:t>
            </a:r>
            <a:endParaRPr lang="fr-CA" sz="2400" dirty="0">
              <a:solidFill>
                <a:schemeClr val="tx1">
                  <a:lumMod val="50000"/>
                  <a:lumOff val="50000"/>
                </a:schemeClr>
              </a:solidFill>
              <a:latin typeface="Arial" pitchFamily="34" charset="0"/>
              <a:cs typeface="Arial" pitchFamily="34" charset="0"/>
            </a:endParaRPr>
          </a:p>
          <a:p>
            <a:pPr marL="338138" indent="-338138">
              <a:spcAft>
                <a:spcPts val="600"/>
              </a:spcAft>
              <a:buBlip>
                <a:blip r:embed="rId5"/>
              </a:buBlip>
            </a:pPr>
            <a:r>
              <a:rPr lang="fr-CA" sz="2400" dirty="0" smtClean="0">
                <a:solidFill>
                  <a:schemeClr val="tx1">
                    <a:lumMod val="50000"/>
                    <a:lumOff val="50000"/>
                  </a:schemeClr>
                </a:solidFill>
                <a:latin typeface="Arial" pitchFamily="34" charset="0"/>
                <a:cs typeface="Arial" pitchFamily="34" charset="0"/>
              </a:rPr>
              <a:t>Démontre l’importance de la prise </a:t>
            </a:r>
            <a:r>
              <a:rPr lang="fr-CA" sz="2400" dirty="0">
                <a:solidFill>
                  <a:schemeClr val="tx1">
                    <a:lumMod val="50000"/>
                    <a:lumOff val="50000"/>
                  </a:schemeClr>
                </a:solidFill>
                <a:latin typeface="Arial" pitchFamily="34" charset="0"/>
                <a:cs typeface="Arial" pitchFamily="34" charset="0"/>
              </a:rPr>
              <a:t>en charge par la </a:t>
            </a:r>
            <a:r>
              <a:rPr lang="fr-CA" sz="2400" dirty="0" smtClean="0">
                <a:solidFill>
                  <a:schemeClr val="tx1">
                    <a:lumMod val="50000"/>
                    <a:lumOff val="50000"/>
                  </a:schemeClr>
                </a:solidFill>
                <a:latin typeface="Arial" pitchFamily="34" charset="0"/>
                <a:cs typeface="Arial" pitchFamily="34" charset="0"/>
              </a:rPr>
              <a:t>gouvernance </a:t>
            </a:r>
          </a:p>
          <a:p>
            <a:pPr marL="338138" indent="-338138">
              <a:spcAft>
                <a:spcPts val="600"/>
              </a:spcAft>
              <a:buBlip>
                <a:blip r:embed="rId5"/>
              </a:buBlip>
            </a:pPr>
            <a:r>
              <a:rPr lang="fr-CA" sz="2400" dirty="0" smtClean="0">
                <a:solidFill>
                  <a:schemeClr val="tx1">
                    <a:lumMod val="50000"/>
                    <a:lumOff val="50000"/>
                  </a:schemeClr>
                </a:solidFill>
                <a:latin typeface="Arial" pitchFamily="34" charset="0"/>
                <a:cs typeface="Arial" pitchFamily="34" charset="0"/>
              </a:rPr>
              <a:t>Fournit </a:t>
            </a:r>
            <a:r>
              <a:rPr lang="fr-CA" sz="2400" dirty="0">
                <a:solidFill>
                  <a:schemeClr val="tx1">
                    <a:lumMod val="50000"/>
                    <a:lumOff val="50000"/>
                  </a:schemeClr>
                </a:solidFill>
                <a:latin typeface="Arial" pitchFamily="34" charset="0"/>
                <a:cs typeface="Arial" pitchFamily="34" charset="0"/>
              </a:rPr>
              <a:t>des éléments utiles à la planification, à la mise en œuvre et à la reddition de compte d’une démarche </a:t>
            </a:r>
            <a:r>
              <a:rPr lang="fr-CA" sz="2400" dirty="0" smtClean="0">
                <a:solidFill>
                  <a:schemeClr val="tx1">
                    <a:lumMod val="50000"/>
                    <a:lumOff val="50000"/>
                  </a:schemeClr>
                </a:solidFill>
                <a:latin typeface="Arial" pitchFamily="34" charset="0"/>
                <a:cs typeface="Arial" pitchFamily="34" charset="0"/>
              </a:rPr>
              <a:t>DD</a:t>
            </a:r>
            <a:endParaRPr lang="fr-CA" sz="2400" dirty="0">
              <a:solidFill>
                <a:schemeClr val="tx1">
                  <a:lumMod val="50000"/>
                  <a:lumOff val="50000"/>
                </a:schemeClr>
              </a:solidFill>
              <a:latin typeface="Arial" pitchFamily="34" charset="0"/>
              <a:cs typeface="Arial" pitchFamily="34" charset="0"/>
            </a:endParaRPr>
          </a:p>
        </p:txBody>
      </p:sp>
      <p:sp>
        <p:nvSpPr>
          <p:cNvPr id="8" name="Rectangle 7"/>
          <p:cNvSpPr/>
          <p:nvPr/>
        </p:nvSpPr>
        <p:spPr>
          <a:xfrm>
            <a:off x="524800" y="1524000"/>
            <a:ext cx="5674779" cy="1015663"/>
          </a:xfrm>
          <a:prstGeom prst="rect">
            <a:avLst/>
          </a:prstGeom>
        </p:spPr>
        <p:txBody>
          <a:bodyPr wrap="square">
            <a:spAutoFit/>
          </a:bodyPr>
          <a:lstStyle/>
          <a:p>
            <a:r>
              <a:rPr lang="fr-CA" sz="2000" b="1" dirty="0">
                <a:solidFill>
                  <a:schemeClr val="tx1">
                    <a:lumMod val="50000"/>
                    <a:lumOff val="50000"/>
                  </a:schemeClr>
                </a:solidFill>
                <a:latin typeface="Arial" pitchFamily="34" charset="0"/>
                <a:cs typeface="Arial" pitchFamily="34" charset="0"/>
              </a:rPr>
              <a:t>Comment </a:t>
            </a:r>
            <a:r>
              <a:rPr lang="fr-CA" sz="2000" b="1" dirty="0" smtClean="0">
                <a:solidFill>
                  <a:schemeClr val="tx1">
                    <a:lumMod val="50000"/>
                    <a:lumOff val="50000"/>
                  </a:schemeClr>
                </a:solidFill>
                <a:latin typeface="Arial" pitchFamily="34" charset="0"/>
                <a:cs typeface="Arial" pitchFamily="34" charset="0"/>
              </a:rPr>
              <a:t>l’utilisation de la norme BNQ 21000 peut-elle favoriser et accélérer l’intégration des principes de développement durable?</a:t>
            </a:r>
            <a:endParaRPr lang="fr-CA" sz="2000" dirty="0">
              <a:solidFill>
                <a:schemeClr val="tx1">
                  <a:lumMod val="50000"/>
                  <a:lumOff val="50000"/>
                </a:schemeClr>
              </a:solidFill>
              <a:latin typeface="Arial" pitchFamily="34" charset="0"/>
              <a:cs typeface="Arial" pitchFamily="34" charset="0"/>
            </a:endParaRPr>
          </a:p>
        </p:txBody>
      </p:sp>
      <p:pic>
        <p:nvPicPr>
          <p:cNvPr id="9" name="Picture 2" descr="guide"/>
          <p:cNvPicPr>
            <a:picLocks noChangeAspect="1" noChangeArrowheads="1"/>
          </p:cNvPicPr>
          <p:nvPr/>
        </p:nvPicPr>
        <p:blipFill>
          <a:blip r:embed="rId6" cstate="print">
            <a:extLst>
              <a:ext uri="{28A0092B-C50C-407E-A947-70E740481C1C}">
                <a14:useLocalDpi xmlns:a14="http://schemas.microsoft.com/office/drawing/2010/main" val="0"/>
              </a:ext>
            </a:extLst>
          </a:blip>
          <a:srcRect l="4875" r="3848"/>
          <a:stretch>
            <a:fillRect/>
          </a:stretch>
        </p:blipFill>
        <p:spPr bwMode="auto">
          <a:xfrm>
            <a:off x="6414304" y="457200"/>
            <a:ext cx="2048105" cy="2313033"/>
          </a:xfrm>
          <a:prstGeom prst="rect">
            <a:avLst/>
          </a:prstGeom>
          <a:ln w="25400">
            <a:solidFill>
              <a:schemeClr val="tx1"/>
            </a:solid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28400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custDataLst>
              <p:tags r:id="rId1"/>
            </p:custDataLst>
          </p:nvPr>
        </p:nvSpPr>
        <p:spPr/>
        <p:txBody>
          <a:bodyPr>
            <a:noAutofit/>
          </a:bodyPr>
          <a:lstStyle/>
          <a:p>
            <a:r>
              <a:rPr lang="fr-CA" sz="3200" dirty="0" smtClean="0"/>
              <a:t>Un modèle d’application</a:t>
            </a:r>
            <a:endParaRPr lang="fr-CA" sz="3200" dirty="0"/>
          </a:p>
        </p:txBody>
      </p:sp>
      <p:pic>
        <p:nvPicPr>
          <p:cNvPr id="9" name="8fe38b3c-1ecb-41e7-80b7-a9ef124e6295" descr="image0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3688" y="2244665"/>
            <a:ext cx="7056784"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ZoneTexte 10"/>
          <p:cNvSpPr txBox="1"/>
          <p:nvPr/>
        </p:nvSpPr>
        <p:spPr>
          <a:xfrm>
            <a:off x="1133802" y="2895600"/>
            <a:ext cx="569387" cy="2585323"/>
          </a:xfrm>
          <a:prstGeom prst="rect">
            <a:avLst/>
          </a:prstGeom>
          <a:noFill/>
        </p:spPr>
        <p:txBody>
          <a:bodyPr wrap="none" rtlCol="0">
            <a:spAutoFit/>
          </a:bodyPr>
          <a:lstStyle/>
          <a:p>
            <a:r>
              <a:rPr lang="fr-CA" sz="5400" b="1" dirty="0" smtClean="0">
                <a:solidFill>
                  <a:schemeClr val="tx1">
                    <a:lumMod val="50000"/>
                    <a:lumOff val="50000"/>
                  </a:schemeClr>
                </a:solidFill>
              </a:rPr>
              <a:t>1</a:t>
            </a:r>
          </a:p>
          <a:p>
            <a:r>
              <a:rPr lang="fr-CA" sz="5400" b="1" dirty="0" smtClean="0">
                <a:solidFill>
                  <a:schemeClr val="tx1">
                    <a:lumMod val="50000"/>
                    <a:lumOff val="50000"/>
                  </a:schemeClr>
                </a:solidFill>
              </a:rPr>
              <a:t>2</a:t>
            </a:r>
          </a:p>
          <a:p>
            <a:r>
              <a:rPr lang="fr-CA" sz="5400" b="1" dirty="0">
                <a:solidFill>
                  <a:schemeClr val="tx1">
                    <a:lumMod val="50000"/>
                    <a:lumOff val="50000"/>
                  </a:schemeClr>
                </a:solidFill>
              </a:rPr>
              <a:t>3</a:t>
            </a:r>
          </a:p>
        </p:txBody>
      </p:sp>
      <p:pic>
        <p:nvPicPr>
          <p:cNvPr id="12" name="Picture 3" descr="3 volets"/>
          <p:cNvPicPr>
            <a:picLocks noChangeAspect="1" noChangeArrowheads="1"/>
          </p:cNvPicPr>
          <p:nvPr>
            <p:custDataLst>
              <p:tags r:id="rId2"/>
            </p:custDataLst>
          </p:nvPr>
        </p:nvPicPr>
        <p:blipFill rotWithShape="1">
          <a:blip r:embed="rId6">
            <a:extLst>
              <a:ext uri="{28A0092B-C50C-407E-A947-70E740481C1C}">
                <a14:useLocalDpi xmlns:a14="http://schemas.microsoft.com/office/drawing/2010/main" val="0"/>
              </a:ext>
            </a:extLst>
          </a:blip>
          <a:srcRect r="2041" b="75039"/>
          <a:stretch/>
        </p:blipFill>
        <p:spPr bwMode="auto">
          <a:xfrm>
            <a:off x="1763688" y="1239100"/>
            <a:ext cx="7056784" cy="100556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spTree>
    <p:extLst>
      <p:ext uri="{BB962C8B-B14F-4D97-AF65-F5344CB8AC3E}">
        <p14:creationId xmlns:p14="http://schemas.microsoft.com/office/powerpoint/2010/main" val="18106135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l="34400" t="12456" r="12816" b="16701"/>
          <a:stretch/>
        </p:blipFill>
        <p:spPr bwMode="auto">
          <a:xfrm>
            <a:off x="1676400" y="1600200"/>
            <a:ext cx="5562600"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73529" y="92095"/>
            <a:ext cx="8458199" cy="1508105"/>
          </a:xfrm>
          <a:prstGeom prst="rect">
            <a:avLst/>
          </a:prstGeom>
        </p:spPr>
        <p:txBody>
          <a:bodyPr wrap="square">
            <a:spAutoFit/>
          </a:bodyPr>
          <a:lstStyle/>
          <a:p>
            <a:pPr lvl="0"/>
            <a:r>
              <a:rPr lang="fr-CA" sz="3200" b="1" dirty="0" smtClean="0">
                <a:solidFill>
                  <a:srgbClr val="F68222"/>
                </a:solidFill>
              </a:rPr>
              <a:t>Volet 1:  La démarche BNQ 21000</a:t>
            </a:r>
          </a:p>
          <a:p>
            <a:r>
              <a:rPr lang="fr-CA" sz="2800" b="1" i="1" dirty="0">
                <a:solidFill>
                  <a:srgbClr val="F68222"/>
                </a:solidFill>
              </a:rPr>
              <a:t>Cycle proposé:  15 mois</a:t>
            </a:r>
          </a:p>
          <a:p>
            <a:pPr lvl="0"/>
            <a:endParaRPr lang="fr-CA" sz="3200" b="1" dirty="0">
              <a:solidFill>
                <a:srgbClr val="008000"/>
              </a:solidFill>
            </a:endParaRPr>
          </a:p>
        </p:txBody>
      </p:sp>
      <p:sp>
        <p:nvSpPr>
          <p:cNvPr id="5" name="ZoneTexte 4"/>
          <p:cNvSpPr txBox="1"/>
          <p:nvPr/>
        </p:nvSpPr>
        <p:spPr>
          <a:xfrm rot="19935614">
            <a:off x="4178511" y="1047066"/>
            <a:ext cx="2336341" cy="523220"/>
          </a:xfrm>
          <a:prstGeom prst="rect">
            <a:avLst/>
          </a:prstGeom>
          <a:noFill/>
        </p:spPr>
        <p:txBody>
          <a:bodyPr wrap="square" rtlCol="0">
            <a:spAutoFit/>
          </a:bodyPr>
          <a:lstStyle/>
          <a:p>
            <a:r>
              <a:rPr lang="fr-CA" sz="1400" b="1" dirty="0" smtClean="0">
                <a:solidFill>
                  <a:srgbClr val="FFC000"/>
                </a:solidFill>
              </a:rPr>
              <a:t>Mesurer pour mieux progresser</a:t>
            </a:r>
            <a:endParaRPr lang="fr-CA" sz="1400" b="1" dirty="0">
              <a:solidFill>
                <a:srgbClr val="FFC000"/>
              </a:solidFill>
            </a:endParaRPr>
          </a:p>
        </p:txBody>
      </p:sp>
      <p:sp>
        <p:nvSpPr>
          <p:cNvPr id="6" name="ZoneTexte 5"/>
          <p:cNvSpPr txBox="1"/>
          <p:nvPr/>
        </p:nvSpPr>
        <p:spPr>
          <a:xfrm rot="19748163">
            <a:off x="1769678" y="1677690"/>
            <a:ext cx="2526063" cy="523220"/>
          </a:xfrm>
          <a:prstGeom prst="rect">
            <a:avLst/>
          </a:prstGeom>
          <a:noFill/>
        </p:spPr>
        <p:txBody>
          <a:bodyPr wrap="square" rtlCol="0">
            <a:spAutoFit/>
          </a:bodyPr>
          <a:lstStyle/>
          <a:p>
            <a:r>
              <a:rPr lang="fr-CA" sz="1400" b="1" dirty="0" smtClean="0">
                <a:solidFill>
                  <a:schemeClr val="accent1"/>
                </a:solidFill>
              </a:rPr>
              <a:t>Consensus sur une vision globale DD</a:t>
            </a:r>
            <a:endParaRPr lang="fr-CA" sz="1400" b="1" dirty="0">
              <a:solidFill>
                <a:schemeClr val="accent1"/>
              </a:solidFill>
            </a:endParaRPr>
          </a:p>
        </p:txBody>
      </p:sp>
      <p:sp>
        <p:nvSpPr>
          <p:cNvPr id="7" name="ZoneTexte 6"/>
          <p:cNvSpPr txBox="1"/>
          <p:nvPr/>
        </p:nvSpPr>
        <p:spPr>
          <a:xfrm rot="19885380">
            <a:off x="5852601" y="1451678"/>
            <a:ext cx="2968570" cy="523220"/>
          </a:xfrm>
          <a:prstGeom prst="rect">
            <a:avLst/>
          </a:prstGeom>
          <a:noFill/>
        </p:spPr>
        <p:txBody>
          <a:bodyPr wrap="square" rtlCol="0">
            <a:spAutoFit/>
          </a:bodyPr>
          <a:lstStyle/>
          <a:p>
            <a:r>
              <a:rPr lang="fr-CA" sz="1400" b="1" dirty="0" smtClean="0">
                <a:solidFill>
                  <a:srgbClr val="008000"/>
                </a:solidFill>
              </a:rPr>
              <a:t>Identifier les forces, faibles, menaces, opportunités</a:t>
            </a:r>
            <a:endParaRPr lang="fr-CA" sz="1400" b="1" dirty="0">
              <a:solidFill>
                <a:srgbClr val="008000"/>
              </a:solidFill>
            </a:endParaRPr>
          </a:p>
        </p:txBody>
      </p:sp>
      <p:sp>
        <p:nvSpPr>
          <p:cNvPr id="8" name="ZoneTexte 7"/>
          <p:cNvSpPr txBox="1"/>
          <p:nvPr/>
        </p:nvSpPr>
        <p:spPr>
          <a:xfrm rot="20193582">
            <a:off x="6780575" y="2664023"/>
            <a:ext cx="2235055" cy="1169551"/>
          </a:xfrm>
          <a:prstGeom prst="rect">
            <a:avLst/>
          </a:prstGeom>
          <a:noFill/>
        </p:spPr>
        <p:txBody>
          <a:bodyPr wrap="square" rtlCol="0">
            <a:spAutoFit/>
          </a:bodyPr>
          <a:lstStyle/>
          <a:p>
            <a:r>
              <a:rPr lang="fr-CA" sz="1400" b="1" dirty="0" smtClean="0">
                <a:solidFill>
                  <a:schemeClr val="tx1">
                    <a:lumMod val="50000"/>
                    <a:lumOff val="50000"/>
                  </a:schemeClr>
                </a:solidFill>
              </a:rPr>
              <a:t>Tenir compte l’intérêt des parties prenantes / formaliser ses engagements et se structurer</a:t>
            </a:r>
          </a:p>
        </p:txBody>
      </p:sp>
      <p:sp>
        <p:nvSpPr>
          <p:cNvPr id="9" name="ZoneTexte 8"/>
          <p:cNvSpPr txBox="1"/>
          <p:nvPr/>
        </p:nvSpPr>
        <p:spPr>
          <a:xfrm rot="20349145">
            <a:off x="6051130" y="4798811"/>
            <a:ext cx="2637180" cy="523220"/>
          </a:xfrm>
          <a:prstGeom prst="rect">
            <a:avLst/>
          </a:prstGeom>
          <a:noFill/>
        </p:spPr>
        <p:txBody>
          <a:bodyPr wrap="square" rtlCol="0">
            <a:spAutoFit/>
          </a:bodyPr>
          <a:lstStyle/>
          <a:p>
            <a:r>
              <a:rPr lang="fr-CA" sz="1400" b="1" dirty="0" smtClean="0">
                <a:solidFill>
                  <a:srgbClr val="00B0F0"/>
                </a:solidFill>
              </a:rPr>
              <a:t>Identifier des indicateurs et des actions responsables</a:t>
            </a:r>
            <a:endParaRPr lang="fr-CA" sz="1400" b="1" dirty="0">
              <a:solidFill>
                <a:srgbClr val="00B0F0"/>
              </a:solidFill>
            </a:endParaRPr>
          </a:p>
        </p:txBody>
      </p:sp>
      <p:sp>
        <p:nvSpPr>
          <p:cNvPr id="12" name="ZoneTexte 11"/>
          <p:cNvSpPr txBox="1"/>
          <p:nvPr/>
        </p:nvSpPr>
        <p:spPr>
          <a:xfrm rot="20224274">
            <a:off x="73075" y="5049335"/>
            <a:ext cx="2439296" cy="738664"/>
          </a:xfrm>
          <a:prstGeom prst="rect">
            <a:avLst/>
          </a:prstGeom>
          <a:noFill/>
        </p:spPr>
        <p:txBody>
          <a:bodyPr wrap="square" rtlCol="0">
            <a:spAutoFit/>
          </a:bodyPr>
          <a:lstStyle/>
          <a:p>
            <a:r>
              <a:rPr lang="fr-CA" sz="1400" b="1" dirty="0" smtClean="0">
                <a:solidFill>
                  <a:srgbClr val="FFCC00"/>
                </a:solidFill>
              </a:rPr>
              <a:t>Mettre en œuvre, se mobiliser, constater </a:t>
            </a:r>
            <a:r>
              <a:rPr lang="fr-CA" sz="1400" b="1" smtClean="0">
                <a:solidFill>
                  <a:srgbClr val="FFCC00"/>
                </a:solidFill>
              </a:rPr>
              <a:t>les changements</a:t>
            </a:r>
            <a:endParaRPr lang="fr-CA" sz="1400" b="1" dirty="0">
              <a:solidFill>
                <a:srgbClr val="FFCC00"/>
              </a:solidFill>
            </a:endParaRPr>
          </a:p>
        </p:txBody>
      </p:sp>
      <p:sp>
        <p:nvSpPr>
          <p:cNvPr id="13" name="ZoneTexte 12"/>
          <p:cNvSpPr txBox="1"/>
          <p:nvPr/>
        </p:nvSpPr>
        <p:spPr>
          <a:xfrm>
            <a:off x="152400" y="3632086"/>
            <a:ext cx="1676400" cy="400110"/>
          </a:xfrm>
          <a:prstGeom prst="rect">
            <a:avLst/>
          </a:prstGeom>
          <a:noFill/>
        </p:spPr>
        <p:txBody>
          <a:bodyPr wrap="square" rtlCol="0">
            <a:spAutoFit/>
          </a:bodyPr>
          <a:lstStyle/>
          <a:p>
            <a:pPr algn="ctr"/>
            <a:r>
              <a:rPr lang="fr-CA" sz="2000" b="1" dirty="0" smtClean="0">
                <a:solidFill>
                  <a:srgbClr val="92D050"/>
                </a:solidFill>
              </a:rPr>
              <a:t>Rétroaction</a:t>
            </a:r>
            <a:endParaRPr lang="fr-CA" sz="2000" b="1" dirty="0">
              <a:solidFill>
                <a:srgbClr val="92D050"/>
              </a:solidFill>
            </a:endParaRPr>
          </a:p>
        </p:txBody>
      </p:sp>
      <p:sp>
        <p:nvSpPr>
          <p:cNvPr id="14" name="ZoneTexte 13"/>
          <p:cNvSpPr txBox="1"/>
          <p:nvPr/>
        </p:nvSpPr>
        <p:spPr>
          <a:xfrm rot="20484363">
            <a:off x="2245713" y="5878943"/>
            <a:ext cx="2537371" cy="523220"/>
          </a:xfrm>
          <a:prstGeom prst="rect">
            <a:avLst/>
          </a:prstGeom>
          <a:noFill/>
        </p:spPr>
        <p:txBody>
          <a:bodyPr wrap="square" rtlCol="0">
            <a:spAutoFit/>
          </a:bodyPr>
          <a:lstStyle/>
          <a:p>
            <a:r>
              <a:rPr lang="fr-CA" sz="1400" b="1" dirty="0" smtClean="0">
                <a:solidFill>
                  <a:schemeClr val="accent2">
                    <a:lumMod val="75000"/>
                  </a:schemeClr>
                </a:solidFill>
              </a:rPr>
              <a:t>Utiliser des standards – crédibilité et transparence </a:t>
            </a:r>
            <a:endParaRPr lang="fr-CA" sz="1400" b="1" dirty="0">
              <a:solidFill>
                <a:schemeClr val="accent2">
                  <a:lumMod val="75000"/>
                </a:schemeClr>
              </a:solidFill>
            </a:endParaRPr>
          </a:p>
        </p:txBody>
      </p:sp>
    </p:spTree>
    <p:extLst>
      <p:ext uri="{BB962C8B-B14F-4D97-AF65-F5344CB8AC3E}">
        <p14:creationId xmlns:p14="http://schemas.microsoft.com/office/powerpoint/2010/main" val="502466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re 1"/>
          <p:cNvSpPr>
            <a:spLocks noGrp="1"/>
          </p:cNvSpPr>
          <p:nvPr>
            <p:ph type="title"/>
            <p:custDataLst>
              <p:tags r:id="rId1"/>
            </p:custDataLst>
          </p:nvPr>
        </p:nvSpPr>
        <p:spPr bwMode="auto">
          <a:xfrm>
            <a:off x="381000" y="152400"/>
            <a:ext cx="7786742" cy="796908"/>
          </a:xfrm>
          <a:extLst/>
        </p:spPr>
        <p:txBody>
          <a:bodyPr vert="horz" wrap="square" lIns="91440" tIns="45720" rIns="91440" bIns="45720" numCol="1" anchor="t" anchorCtr="0" compatLnSpc="1">
            <a:prstTxWarp prst="textNoShape">
              <a:avLst/>
            </a:prstTxWarp>
            <a:normAutofit fontScale="90000"/>
          </a:bodyPr>
          <a:lstStyle/>
          <a:p>
            <a:pPr defTabSz="898525">
              <a:tabLst>
                <a:tab pos="898525" algn="l"/>
              </a:tabLst>
              <a:defRPr/>
            </a:pPr>
            <a:r>
              <a:rPr lang="fr-CA" sz="3200" dirty="0" smtClean="0">
                <a:ea typeface="ヒラギノ角ゴ Pro W3" pitchFamily="16" charset="-128"/>
              </a:rPr>
              <a:t>Progression en regard de 21 enjeux DD</a:t>
            </a:r>
            <a:r>
              <a:rPr lang="fr-CA" dirty="0" smtClean="0">
                <a:ea typeface="ヒラギノ角ゴ Pro W3" pitchFamily="16" charset="-128"/>
              </a:rPr>
              <a:t/>
            </a:r>
            <a:br>
              <a:rPr lang="fr-CA" dirty="0" smtClean="0">
                <a:ea typeface="ヒラギノ角ゴ Pro W3" pitchFamily="16" charset="-128"/>
              </a:rPr>
            </a:br>
            <a:r>
              <a:rPr lang="fr-CA" dirty="0" smtClean="0">
                <a:ea typeface="ヒラギノ角ゴ Pro W3" pitchFamily="16" charset="-128"/>
              </a:rPr>
              <a:t>                              </a:t>
            </a:r>
            <a:endParaRPr lang="fr-CA" sz="3600" i="1" dirty="0" smtClean="0">
              <a:solidFill>
                <a:schemeClr val="tx2"/>
              </a:solidFill>
              <a:effectLst>
                <a:outerShdw blurRad="38100" dist="38100" dir="2700000" algn="tl">
                  <a:srgbClr val="000000">
                    <a:alpha val="43137"/>
                  </a:srgbClr>
                </a:outerShdw>
              </a:effectLst>
              <a:ea typeface="ヒラギノ角ゴ Pro W3" pitchFamily="16" charset="-128"/>
            </a:endParaRPr>
          </a:p>
        </p:txBody>
      </p:sp>
      <p:sp>
        <p:nvSpPr>
          <p:cNvPr id="28" name="Espace réservé du texte 5"/>
          <p:cNvSpPr>
            <a:spLocks noGrp="1"/>
          </p:cNvSpPr>
          <p:nvPr>
            <p:ph type="body" sz="quarter" idx="15"/>
            <p:custDataLst>
              <p:tags r:id="rId2"/>
            </p:custDataLst>
          </p:nvPr>
        </p:nvSpPr>
        <p:spPr/>
        <p:txBody>
          <a:bodyPr rtlCol="0"/>
          <a:lstStyle/>
          <a:p>
            <a:pPr marL="173038" indent="-173038" fontAlgn="auto">
              <a:spcAft>
                <a:spcPts val="0"/>
              </a:spcAft>
              <a:buFont typeface="Arial" pitchFamily="34" charset="0"/>
              <a:buNone/>
              <a:defRPr/>
            </a:pPr>
            <a:endParaRPr lang="en-CA" sz="2400" dirty="0" smtClean="0">
              <a:solidFill>
                <a:srgbClr val="595959"/>
              </a:solidFill>
              <a:latin typeface="Arial" charset="0"/>
              <a:ea typeface="ヒラギノ角ゴ Pro W3" pitchFamily="48" charset="-128"/>
              <a:cs typeface="Arial" charset="0"/>
            </a:endParaRPr>
          </a:p>
          <a:p>
            <a:pPr marL="173038" indent="-173038" fontAlgn="auto">
              <a:spcAft>
                <a:spcPts val="0"/>
              </a:spcAft>
              <a:buFont typeface="Arial" charset="0"/>
              <a:buBlip>
                <a:blip r:embed="rId27"/>
              </a:buBlip>
              <a:defRPr/>
            </a:pPr>
            <a:endParaRPr lang="en-CA" sz="2400" dirty="0" smtClean="0">
              <a:solidFill>
                <a:srgbClr val="595959"/>
              </a:solidFill>
              <a:latin typeface="Arial" charset="0"/>
              <a:ea typeface="ヒラギノ角ゴ Pro W3" pitchFamily="48" charset="-128"/>
              <a:cs typeface="Arial" charset="0"/>
            </a:endParaRPr>
          </a:p>
          <a:p>
            <a:pPr fontAlgn="auto">
              <a:spcAft>
                <a:spcPts val="0"/>
              </a:spcAft>
              <a:buFont typeface="Arial" pitchFamily="34" charset="0"/>
              <a:buNone/>
              <a:defRPr/>
            </a:pPr>
            <a:endParaRPr lang="fr-CA" sz="1700" dirty="0" smtClean="0">
              <a:solidFill>
                <a:srgbClr val="595959"/>
              </a:solidFill>
              <a:latin typeface="Arial" charset="0"/>
              <a:ea typeface="ヒラギノ角ゴ Pro W3" pitchFamily="48" charset="-128"/>
              <a:cs typeface="Arial" charset="0"/>
            </a:endParaRPr>
          </a:p>
        </p:txBody>
      </p:sp>
      <p:pic>
        <p:nvPicPr>
          <p:cNvPr id="46084" name="Picture 3" descr="Schema_Gouv.png"/>
          <p:cNvPicPr>
            <a:picLocks noChangeAspect="1"/>
          </p:cNvPicPr>
          <p:nvPr>
            <p:custDataLst>
              <p:tags r:id="rId3"/>
            </p:custDataLst>
          </p:nvPr>
        </p:nvPicPr>
        <p:blipFill>
          <a:blip r:embed="rId28">
            <a:extLst>
              <a:ext uri="{28A0092B-C50C-407E-A947-70E740481C1C}">
                <a14:useLocalDpi xmlns:a14="http://schemas.microsoft.com/office/drawing/2010/main" val="0"/>
              </a:ext>
            </a:extLst>
          </a:blip>
          <a:srcRect/>
          <a:stretch>
            <a:fillRect/>
          </a:stretch>
        </p:blipFill>
        <p:spPr bwMode="auto">
          <a:xfrm>
            <a:off x="1828800" y="1756056"/>
            <a:ext cx="5827713"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5" name="ZoneTexte 8"/>
          <p:cNvSpPr txBox="1">
            <a:spLocks noChangeArrowheads="1"/>
          </p:cNvSpPr>
          <p:nvPr>
            <p:custDataLst>
              <p:tags r:id="rId4"/>
            </p:custDataLst>
          </p:nvPr>
        </p:nvSpPr>
        <p:spPr bwMode="auto">
          <a:xfrm>
            <a:off x="4648200" y="1473200"/>
            <a:ext cx="1905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a:solidFill>
                  <a:srgbClr val="FFC000"/>
                </a:solidFill>
                <a:latin typeface="Calibri" pitchFamily="34" charset="0"/>
                <a:ea typeface="ＭＳ Ｐゴシック" pitchFamily="34" charset="-128"/>
              </a:rPr>
              <a:t>Équité</a:t>
            </a:r>
            <a:endParaRPr lang="fr-CA" sz="1600" b="1">
              <a:solidFill>
                <a:srgbClr val="FFC000"/>
              </a:solidFill>
              <a:latin typeface="Calibri" pitchFamily="34" charset="0"/>
            </a:endParaRPr>
          </a:p>
        </p:txBody>
      </p:sp>
      <p:sp>
        <p:nvSpPr>
          <p:cNvPr id="46086" name="ZoneTexte 9"/>
          <p:cNvSpPr txBox="1">
            <a:spLocks noChangeArrowheads="1"/>
          </p:cNvSpPr>
          <p:nvPr>
            <p:custDataLst>
              <p:tags r:id="rId5"/>
            </p:custDataLst>
          </p:nvPr>
        </p:nvSpPr>
        <p:spPr bwMode="auto">
          <a:xfrm>
            <a:off x="7391400" y="4191000"/>
            <a:ext cx="1752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dirty="0">
                <a:solidFill>
                  <a:srgbClr val="92D050"/>
                </a:solidFill>
                <a:latin typeface="Calibri" pitchFamily="34" charset="0"/>
              </a:rPr>
              <a:t>Gestion de l’énergie</a:t>
            </a:r>
          </a:p>
        </p:txBody>
      </p:sp>
      <p:sp>
        <p:nvSpPr>
          <p:cNvPr id="46087" name="ZoneTexte 10"/>
          <p:cNvSpPr txBox="1">
            <a:spLocks noChangeArrowheads="1"/>
          </p:cNvSpPr>
          <p:nvPr>
            <p:custDataLst>
              <p:tags r:id="rId6"/>
            </p:custDataLst>
          </p:nvPr>
        </p:nvSpPr>
        <p:spPr bwMode="auto">
          <a:xfrm>
            <a:off x="304800" y="4849565"/>
            <a:ext cx="21034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dirty="0" smtClean="0">
                <a:solidFill>
                  <a:srgbClr val="33CCFF"/>
                </a:solidFill>
                <a:latin typeface="Calibri" pitchFamily="34" charset="0"/>
                <a:ea typeface="ＭＳ Ｐゴシック" pitchFamily="34" charset="-128"/>
              </a:rPr>
              <a:t>Pratiques</a:t>
            </a:r>
          </a:p>
          <a:p>
            <a:pPr algn="ctr" eaLnBrk="1" hangingPunct="1"/>
            <a:r>
              <a:rPr lang="fr-CA" sz="1600" b="1" dirty="0" smtClean="0">
                <a:solidFill>
                  <a:srgbClr val="33CCFF"/>
                </a:solidFill>
                <a:latin typeface="Calibri" pitchFamily="34" charset="0"/>
                <a:ea typeface="ＭＳ Ｐゴシック" pitchFamily="34" charset="-128"/>
              </a:rPr>
              <a:t>d’investissement</a:t>
            </a:r>
            <a:endParaRPr lang="fr-CA" sz="1600" b="1" dirty="0">
              <a:solidFill>
                <a:srgbClr val="33CCFF"/>
              </a:solidFill>
              <a:latin typeface="Calibri" pitchFamily="34" charset="0"/>
              <a:ea typeface="ＭＳ Ｐゴシック" pitchFamily="34" charset="-128"/>
            </a:endParaRPr>
          </a:p>
        </p:txBody>
      </p:sp>
      <p:sp>
        <p:nvSpPr>
          <p:cNvPr id="46089" name="ZoneTexte 12"/>
          <p:cNvSpPr txBox="1">
            <a:spLocks noChangeArrowheads="1"/>
          </p:cNvSpPr>
          <p:nvPr>
            <p:custDataLst>
              <p:tags r:id="rId7"/>
            </p:custDataLst>
          </p:nvPr>
        </p:nvSpPr>
        <p:spPr bwMode="auto">
          <a:xfrm>
            <a:off x="6781800" y="3835400"/>
            <a:ext cx="21145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dirty="0">
                <a:solidFill>
                  <a:srgbClr val="92D050"/>
                </a:solidFill>
                <a:latin typeface="Calibri" pitchFamily="34" charset="0"/>
                <a:ea typeface="ＭＳ Ｐゴシック" pitchFamily="34" charset="-128"/>
              </a:rPr>
              <a:t>Gestion des PGMR</a:t>
            </a:r>
          </a:p>
        </p:txBody>
      </p:sp>
      <p:sp>
        <p:nvSpPr>
          <p:cNvPr id="35" name="ZoneTexte 13"/>
          <p:cNvSpPr txBox="1">
            <a:spLocks noChangeArrowheads="1"/>
          </p:cNvSpPr>
          <p:nvPr>
            <p:custDataLst>
              <p:tags r:id="rId8"/>
            </p:custDataLst>
          </p:nvPr>
        </p:nvSpPr>
        <p:spPr bwMode="auto">
          <a:xfrm>
            <a:off x="6096000" y="3395663"/>
            <a:ext cx="2667000" cy="338137"/>
          </a:xfrm>
          <a:prstGeom prst="rect">
            <a:avLst/>
          </a:prstGeom>
          <a:noFill/>
          <a:ln w="9525">
            <a:noFill/>
            <a:miter lim="800000"/>
            <a:headEnd/>
            <a:tailEnd/>
          </a:ln>
        </p:spPr>
        <p:txBody>
          <a:bodyPr>
            <a:spAutoFit/>
          </a:bodyPr>
          <a:lstStyle/>
          <a:p>
            <a:pPr>
              <a:defRPr/>
            </a:pPr>
            <a:r>
              <a:rPr lang="fr-CA" sz="1600" b="1" dirty="0">
                <a:solidFill>
                  <a:schemeClr val="tx1">
                    <a:lumMod val="50000"/>
                    <a:lumOff val="50000"/>
                  </a:schemeClr>
                </a:solidFill>
                <a:latin typeface="Calibri" pitchFamily="34" charset="0"/>
                <a:cs typeface="Arial" charset="0"/>
              </a:rPr>
              <a:t>Mission, vision, valeurs</a:t>
            </a:r>
          </a:p>
        </p:txBody>
      </p:sp>
      <p:sp>
        <p:nvSpPr>
          <p:cNvPr id="46091" name="ZoneTexte 14"/>
          <p:cNvSpPr txBox="1">
            <a:spLocks noChangeArrowheads="1"/>
          </p:cNvSpPr>
          <p:nvPr>
            <p:custDataLst>
              <p:tags r:id="rId9"/>
            </p:custDataLst>
          </p:nvPr>
        </p:nvSpPr>
        <p:spPr bwMode="auto">
          <a:xfrm>
            <a:off x="1295400" y="1549400"/>
            <a:ext cx="1676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dirty="0">
                <a:solidFill>
                  <a:srgbClr val="FFC000"/>
                </a:solidFill>
                <a:latin typeface="Calibri" pitchFamily="34" charset="0"/>
                <a:ea typeface="ＭＳ Ｐゴシック" pitchFamily="34" charset="-128"/>
              </a:rPr>
              <a:t>Conditions de travail</a:t>
            </a:r>
          </a:p>
        </p:txBody>
      </p:sp>
      <p:sp>
        <p:nvSpPr>
          <p:cNvPr id="37" name="ZoneTexte 16"/>
          <p:cNvSpPr txBox="1">
            <a:spLocks noChangeArrowheads="1"/>
          </p:cNvSpPr>
          <p:nvPr>
            <p:custDataLst>
              <p:tags r:id="rId10"/>
            </p:custDataLst>
          </p:nvPr>
        </p:nvSpPr>
        <p:spPr bwMode="auto">
          <a:xfrm>
            <a:off x="1524000" y="3073400"/>
            <a:ext cx="1905000" cy="584775"/>
          </a:xfrm>
          <a:prstGeom prst="rect">
            <a:avLst/>
          </a:prstGeom>
          <a:noFill/>
          <a:ln w="9525">
            <a:noFill/>
            <a:miter lim="800000"/>
            <a:headEnd/>
            <a:tailEnd/>
          </a:ln>
        </p:spPr>
        <p:txBody>
          <a:bodyPr>
            <a:spAutoFit/>
          </a:bodyPr>
          <a:lstStyle/>
          <a:p>
            <a:pPr indent="1588" algn="ctr">
              <a:defRPr/>
            </a:pPr>
            <a:r>
              <a:rPr lang="fr-CA" sz="1600" b="1" dirty="0">
                <a:solidFill>
                  <a:schemeClr val="tx1">
                    <a:lumMod val="50000"/>
                    <a:lumOff val="50000"/>
                  </a:schemeClr>
                </a:solidFill>
                <a:latin typeface="Calibri" pitchFamily="34" charset="0"/>
                <a:ea typeface="ＭＳ Ｐゴシック" pitchFamily="34" charset="-128"/>
                <a:cs typeface="Arial" charset="0"/>
              </a:rPr>
              <a:t>Stratégie </a:t>
            </a:r>
            <a:r>
              <a:rPr lang="fr-CA" sz="1600" b="1" dirty="0" smtClean="0">
                <a:solidFill>
                  <a:schemeClr val="tx1">
                    <a:lumMod val="50000"/>
                    <a:lumOff val="50000"/>
                  </a:schemeClr>
                </a:solidFill>
                <a:latin typeface="Calibri" pitchFamily="34" charset="0"/>
                <a:ea typeface="ＭＳ Ｐゴシック" pitchFamily="34" charset="-128"/>
                <a:cs typeface="Arial" charset="0"/>
              </a:rPr>
              <a:t>de l’organisation</a:t>
            </a:r>
            <a:endParaRPr lang="fr-CA" sz="1600" b="1" dirty="0">
              <a:solidFill>
                <a:schemeClr val="tx1">
                  <a:lumMod val="50000"/>
                  <a:lumOff val="50000"/>
                </a:schemeClr>
              </a:solidFill>
              <a:latin typeface="Calibri" pitchFamily="34" charset="0"/>
              <a:ea typeface="ＭＳ Ｐゴシック" pitchFamily="34" charset="-128"/>
              <a:cs typeface="Arial" charset="0"/>
            </a:endParaRPr>
          </a:p>
        </p:txBody>
      </p:sp>
      <p:sp>
        <p:nvSpPr>
          <p:cNvPr id="46093" name="ZoneTexte 8"/>
          <p:cNvSpPr txBox="1">
            <a:spLocks noChangeArrowheads="1"/>
          </p:cNvSpPr>
          <p:nvPr>
            <p:custDataLst>
              <p:tags r:id="rId11"/>
            </p:custDataLst>
          </p:nvPr>
        </p:nvSpPr>
        <p:spPr bwMode="auto">
          <a:xfrm>
            <a:off x="2971800" y="5884014"/>
            <a:ext cx="21605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dirty="0" smtClean="0">
                <a:solidFill>
                  <a:srgbClr val="92D050"/>
                </a:solidFill>
                <a:latin typeface="Calibri" pitchFamily="34" charset="0"/>
              </a:rPr>
              <a:t>Gestion de l’impact environnemental </a:t>
            </a:r>
            <a:r>
              <a:rPr lang="fr-CA" sz="1600" b="1" dirty="0">
                <a:solidFill>
                  <a:srgbClr val="92D050"/>
                </a:solidFill>
                <a:latin typeface="Calibri" pitchFamily="34" charset="0"/>
              </a:rPr>
              <a:t>local</a:t>
            </a:r>
          </a:p>
        </p:txBody>
      </p:sp>
      <p:sp>
        <p:nvSpPr>
          <p:cNvPr id="46094" name="ZoneTexte 14"/>
          <p:cNvSpPr txBox="1">
            <a:spLocks noChangeArrowheads="1"/>
          </p:cNvSpPr>
          <p:nvPr>
            <p:custDataLst>
              <p:tags r:id="rId12"/>
            </p:custDataLst>
          </p:nvPr>
        </p:nvSpPr>
        <p:spPr bwMode="auto">
          <a:xfrm>
            <a:off x="2209800" y="2235200"/>
            <a:ext cx="1676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dirty="0" smtClean="0">
                <a:solidFill>
                  <a:srgbClr val="FFC000"/>
                </a:solidFill>
                <a:latin typeface="Calibri" pitchFamily="34" charset="0"/>
                <a:ea typeface="ＭＳ Ｐゴシック" pitchFamily="34" charset="-128"/>
              </a:rPr>
              <a:t>Santé et </a:t>
            </a:r>
            <a:r>
              <a:rPr lang="fr-CA" sz="1600" b="1" dirty="0">
                <a:solidFill>
                  <a:srgbClr val="FFC000"/>
                </a:solidFill>
                <a:latin typeface="Calibri" pitchFamily="34" charset="0"/>
                <a:ea typeface="ＭＳ Ｐゴシック" pitchFamily="34" charset="-128"/>
              </a:rPr>
              <a:t>s</a:t>
            </a:r>
            <a:r>
              <a:rPr lang="fr-CA" sz="1600" b="1" dirty="0" smtClean="0">
                <a:solidFill>
                  <a:srgbClr val="FFC000"/>
                </a:solidFill>
                <a:latin typeface="Calibri" pitchFamily="34" charset="0"/>
                <a:ea typeface="ＭＳ Ｐゴシック" pitchFamily="34" charset="-128"/>
              </a:rPr>
              <a:t>écurité </a:t>
            </a:r>
            <a:r>
              <a:rPr lang="fr-CA" sz="1600" b="1" dirty="0">
                <a:solidFill>
                  <a:srgbClr val="FFC000"/>
                </a:solidFill>
                <a:latin typeface="Calibri" pitchFamily="34" charset="0"/>
                <a:ea typeface="ＭＳ Ｐゴシック" pitchFamily="34" charset="-128"/>
              </a:rPr>
              <a:t>au travail</a:t>
            </a:r>
          </a:p>
        </p:txBody>
      </p:sp>
      <p:sp>
        <p:nvSpPr>
          <p:cNvPr id="46095" name="ZoneTexte 10"/>
          <p:cNvSpPr txBox="1">
            <a:spLocks noChangeArrowheads="1"/>
          </p:cNvSpPr>
          <p:nvPr>
            <p:custDataLst>
              <p:tags r:id="rId13"/>
            </p:custDataLst>
          </p:nvPr>
        </p:nvSpPr>
        <p:spPr bwMode="auto">
          <a:xfrm>
            <a:off x="1234281" y="6196401"/>
            <a:ext cx="21034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dirty="0" smtClean="0">
                <a:solidFill>
                  <a:srgbClr val="33CCFF"/>
                </a:solidFill>
                <a:latin typeface="Calibri" pitchFamily="34" charset="0"/>
                <a:ea typeface="ＭＳ Ｐゴシック" pitchFamily="34" charset="-128"/>
              </a:rPr>
              <a:t>Effet sur le développement </a:t>
            </a:r>
            <a:r>
              <a:rPr lang="fr-CA" sz="1600" b="1" dirty="0">
                <a:solidFill>
                  <a:srgbClr val="33CCFF"/>
                </a:solidFill>
                <a:latin typeface="Calibri" pitchFamily="34" charset="0"/>
                <a:ea typeface="ＭＳ Ｐゴシック" pitchFamily="34" charset="-128"/>
              </a:rPr>
              <a:t>local</a:t>
            </a:r>
          </a:p>
        </p:txBody>
      </p:sp>
      <p:sp>
        <p:nvSpPr>
          <p:cNvPr id="41" name="ZoneTexte 40"/>
          <p:cNvSpPr txBox="1">
            <a:spLocks noChangeArrowheads="1"/>
          </p:cNvSpPr>
          <p:nvPr>
            <p:custDataLst>
              <p:tags r:id="rId14"/>
            </p:custDataLst>
          </p:nvPr>
        </p:nvSpPr>
        <p:spPr bwMode="auto">
          <a:xfrm>
            <a:off x="533400" y="2692400"/>
            <a:ext cx="1905000" cy="338138"/>
          </a:xfrm>
          <a:prstGeom prst="rect">
            <a:avLst/>
          </a:prstGeom>
          <a:noFill/>
          <a:ln w="9525">
            <a:noFill/>
            <a:miter lim="800000"/>
            <a:headEnd/>
            <a:tailEnd/>
          </a:ln>
        </p:spPr>
        <p:txBody>
          <a:bodyPr>
            <a:spAutoFit/>
          </a:bodyPr>
          <a:lstStyle/>
          <a:p>
            <a:pPr indent="1588" algn="ctr">
              <a:defRPr/>
            </a:pPr>
            <a:r>
              <a:rPr lang="fr-CA" sz="1600" b="1" dirty="0">
                <a:solidFill>
                  <a:schemeClr val="tx1">
                    <a:lumMod val="50000"/>
                    <a:lumOff val="50000"/>
                  </a:schemeClr>
                </a:solidFill>
                <a:latin typeface="Calibri" pitchFamily="34" charset="0"/>
                <a:ea typeface="ＭＳ Ｐゴシック" pitchFamily="34" charset="-128"/>
                <a:cs typeface="Arial" charset="0"/>
              </a:rPr>
              <a:t>Éthique des affaires</a:t>
            </a:r>
          </a:p>
        </p:txBody>
      </p:sp>
      <p:sp>
        <p:nvSpPr>
          <p:cNvPr id="42" name="ZoneTexte 41"/>
          <p:cNvSpPr txBox="1">
            <a:spLocks noChangeArrowheads="1"/>
          </p:cNvSpPr>
          <p:nvPr>
            <p:custDataLst>
              <p:tags r:id="rId15"/>
            </p:custDataLst>
          </p:nvPr>
        </p:nvSpPr>
        <p:spPr bwMode="auto">
          <a:xfrm>
            <a:off x="6441141" y="2811463"/>
            <a:ext cx="2286000" cy="584200"/>
          </a:xfrm>
          <a:prstGeom prst="rect">
            <a:avLst/>
          </a:prstGeom>
          <a:noFill/>
          <a:ln w="9525">
            <a:noFill/>
            <a:miter lim="800000"/>
            <a:headEnd/>
            <a:tailEnd/>
          </a:ln>
        </p:spPr>
        <p:txBody>
          <a:bodyPr>
            <a:spAutoFit/>
          </a:bodyPr>
          <a:lstStyle/>
          <a:p>
            <a:pPr indent="1588" algn="ctr">
              <a:defRPr/>
            </a:pPr>
            <a:r>
              <a:rPr lang="fr-CA" sz="1600" b="1" dirty="0">
                <a:solidFill>
                  <a:schemeClr val="tx1">
                    <a:lumMod val="50000"/>
                    <a:lumOff val="50000"/>
                  </a:schemeClr>
                </a:solidFill>
                <a:latin typeface="Calibri" pitchFamily="34" charset="0"/>
                <a:ea typeface="ＭＳ Ｐゴシック" pitchFamily="34" charset="-128"/>
                <a:cs typeface="Arial" charset="0"/>
              </a:rPr>
              <a:t>Responsabilité sur les produits et services</a:t>
            </a:r>
          </a:p>
        </p:txBody>
      </p:sp>
      <p:sp>
        <p:nvSpPr>
          <p:cNvPr id="46098" name="ZoneTexte 18"/>
          <p:cNvSpPr txBox="1">
            <a:spLocks noChangeArrowheads="1"/>
          </p:cNvSpPr>
          <p:nvPr>
            <p:custDataLst>
              <p:tags r:id="rId16"/>
            </p:custDataLst>
          </p:nvPr>
        </p:nvSpPr>
        <p:spPr bwMode="auto">
          <a:xfrm>
            <a:off x="381000" y="4140200"/>
            <a:ext cx="1905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a:solidFill>
                  <a:srgbClr val="00B0F0"/>
                </a:solidFill>
                <a:latin typeface="Calibri" pitchFamily="34" charset="0"/>
                <a:ea typeface="ＭＳ Ｐゴシック" pitchFamily="34" charset="-128"/>
              </a:rPr>
              <a:t>Contrôle de la rentabilité</a:t>
            </a:r>
          </a:p>
        </p:txBody>
      </p:sp>
      <p:sp>
        <p:nvSpPr>
          <p:cNvPr id="46099" name="ZoneTexte 19"/>
          <p:cNvSpPr txBox="1">
            <a:spLocks noChangeArrowheads="1"/>
          </p:cNvSpPr>
          <p:nvPr>
            <p:custDataLst>
              <p:tags r:id="rId17"/>
            </p:custDataLst>
          </p:nvPr>
        </p:nvSpPr>
        <p:spPr bwMode="auto">
          <a:xfrm>
            <a:off x="228600" y="3530600"/>
            <a:ext cx="1905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a:solidFill>
                  <a:srgbClr val="00B0F0"/>
                </a:solidFill>
                <a:latin typeface="Calibri" pitchFamily="34" charset="0"/>
                <a:ea typeface="ＭＳ Ｐゴシック" pitchFamily="34" charset="-128"/>
              </a:rPr>
              <a:t>Pérennité de l’organisation</a:t>
            </a:r>
          </a:p>
        </p:txBody>
      </p:sp>
      <p:sp>
        <p:nvSpPr>
          <p:cNvPr id="46100" name="ZoneTexte 10"/>
          <p:cNvSpPr txBox="1">
            <a:spLocks noChangeArrowheads="1"/>
          </p:cNvSpPr>
          <p:nvPr>
            <p:custDataLst>
              <p:tags r:id="rId18"/>
            </p:custDataLst>
          </p:nvPr>
        </p:nvSpPr>
        <p:spPr bwMode="auto">
          <a:xfrm>
            <a:off x="448235" y="5616108"/>
            <a:ext cx="2133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dirty="0" smtClean="0">
                <a:solidFill>
                  <a:srgbClr val="33CCFF"/>
                </a:solidFill>
                <a:latin typeface="Calibri" pitchFamily="34" charset="0"/>
                <a:ea typeface="ＭＳ Ｐゴシック" pitchFamily="34" charset="-128"/>
              </a:rPr>
              <a:t>Pratiques d’achat ou </a:t>
            </a:r>
          </a:p>
          <a:p>
            <a:pPr algn="ctr" eaLnBrk="1" hangingPunct="1"/>
            <a:r>
              <a:rPr lang="fr-CA" sz="1600" b="1" dirty="0">
                <a:solidFill>
                  <a:srgbClr val="33CCFF"/>
                </a:solidFill>
                <a:latin typeface="Calibri" pitchFamily="34" charset="0"/>
                <a:ea typeface="ＭＳ Ｐゴシック" pitchFamily="34" charset="-128"/>
              </a:rPr>
              <a:t>d</a:t>
            </a:r>
            <a:r>
              <a:rPr lang="fr-CA" sz="1600" b="1" dirty="0" smtClean="0">
                <a:solidFill>
                  <a:srgbClr val="33CCFF"/>
                </a:solidFill>
                <a:latin typeface="Calibri" pitchFamily="34" charset="0"/>
                <a:ea typeface="ＭＳ Ｐゴシック" pitchFamily="34" charset="-128"/>
              </a:rPr>
              <a:t>’approvisionnement </a:t>
            </a:r>
            <a:endParaRPr lang="fr-CA" sz="1600" b="1" dirty="0">
              <a:solidFill>
                <a:srgbClr val="33CCFF"/>
              </a:solidFill>
              <a:latin typeface="Calibri" pitchFamily="34" charset="0"/>
              <a:ea typeface="ＭＳ Ｐゴシック" pitchFamily="34" charset="-128"/>
            </a:endParaRPr>
          </a:p>
        </p:txBody>
      </p:sp>
      <p:sp>
        <p:nvSpPr>
          <p:cNvPr id="46101" name="ZoneTexte 14"/>
          <p:cNvSpPr txBox="1">
            <a:spLocks noChangeArrowheads="1"/>
          </p:cNvSpPr>
          <p:nvPr>
            <p:custDataLst>
              <p:tags r:id="rId19"/>
            </p:custDataLst>
          </p:nvPr>
        </p:nvSpPr>
        <p:spPr bwMode="auto">
          <a:xfrm>
            <a:off x="6705600" y="1549400"/>
            <a:ext cx="1676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a:solidFill>
                  <a:srgbClr val="FFC000"/>
                </a:solidFill>
                <a:latin typeface="Calibri" pitchFamily="34" charset="0"/>
                <a:ea typeface="ＭＳ Ｐゴシック" pitchFamily="34" charset="-128"/>
              </a:rPr>
              <a:t>Développement des compétences</a:t>
            </a:r>
          </a:p>
        </p:txBody>
      </p:sp>
      <p:sp>
        <p:nvSpPr>
          <p:cNvPr id="46102" name="ZoneTexte 8"/>
          <p:cNvSpPr txBox="1">
            <a:spLocks noChangeArrowheads="1"/>
          </p:cNvSpPr>
          <p:nvPr>
            <p:custDataLst>
              <p:tags r:id="rId20"/>
            </p:custDataLst>
          </p:nvPr>
        </p:nvSpPr>
        <p:spPr bwMode="auto">
          <a:xfrm>
            <a:off x="6291543" y="2183825"/>
            <a:ext cx="20478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dirty="0">
                <a:solidFill>
                  <a:srgbClr val="FFC000"/>
                </a:solidFill>
                <a:latin typeface="Calibri" pitchFamily="34" charset="0"/>
              </a:rPr>
              <a:t>Participation et </a:t>
            </a:r>
            <a:endParaRPr lang="fr-CA" sz="1600" b="1" dirty="0" smtClean="0">
              <a:solidFill>
                <a:srgbClr val="FFC000"/>
              </a:solidFill>
              <a:latin typeface="Calibri" pitchFamily="34" charset="0"/>
            </a:endParaRPr>
          </a:p>
          <a:p>
            <a:pPr eaLnBrk="1" hangingPunct="1"/>
            <a:r>
              <a:rPr lang="fr-CA" sz="1600" b="1" dirty="0" smtClean="0">
                <a:solidFill>
                  <a:srgbClr val="FFC000"/>
                </a:solidFill>
                <a:latin typeface="Calibri" pitchFamily="34" charset="0"/>
              </a:rPr>
              <a:t>relations </a:t>
            </a:r>
            <a:r>
              <a:rPr lang="fr-CA" sz="1600" b="1" dirty="0">
                <a:solidFill>
                  <a:srgbClr val="FFC000"/>
                </a:solidFill>
                <a:latin typeface="Calibri" pitchFamily="34" charset="0"/>
              </a:rPr>
              <a:t>de travail</a:t>
            </a:r>
          </a:p>
        </p:txBody>
      </p:sp>
      <p:sp>
        <p:nvSpPr>
          <p:cNvPr id="46103" name="ZoneTexte 9"/>
          <p:cNvSpPr txBox="1">
            <a:spLocks noChangeArrowheads="1"/>
          </p:cNvSpPr>
          <p:nvPr>
            <p:custDataLst>
              <p:tags r:id="rId21"/>
            </p:custDataLst>
          </p:nvPr>
        </p:nvSpPr>
        <p:spPr bwMode="auto">
          <a:xfrm>
            <a:off x="7391400" y="4876800"/>
            <a:ext cx="1752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dirty="0">
                <a:solidFill>
                  <a:srgbClr val="92D050"/>
                </a:solidFill>
                <a:latin typeface="Calibri" pitchFamily="34" charset="0"/>
              </a:rPr>
              <a:t>Gestion de l’eau</a:t>
            </a:r>
          </a:p>
        </p:txBody>
      </p:sp>
      <p:sp>
        <p:nvSpPr>
          <p:cNvPr id="46104" name="ZoneTexte 9"/>
          <p:cNvSpPr txBox="1">
            <a:spLocks noChangeArrowheads="1"/>
          </p:cNvSpPr>
          <p:nvPr>
            <p:custDataLst>
              <p:tags r:id="rId22"/>
            </p:custDataLst>
          </p:nvPr>
        </p:nvSpPr>
        <p:spPr bwMode="auto">
          <a:xfrm>
            <a:off x="7315200" y="5257800"/>
            <a:ext cx="1752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dirty="0">
                <a:solidFill>
                  <a:srgbClr val="92D050"/>
                </a:solidFill>
                <a:latin typeface="Calibri" pitchFamily="34" charset="0"/>
              </a:rPr>
              <a:t>Gestion des GES</a:t>
            </a:r>
          </a:p>
        </p:txBody>
      </p:sp>
      <p:sp>
        <p:nvSpPr>
          <p:cNvPr id="46105" name="ZoneTexte 8"/>
          <p:cNvSpPr txBox="1">
            <a:spLocks noChangeArrowheads="1"/>
          </p:cNvSpPr>
          <p:nvPr>
            <p:custDataLst>
              <p:tags r:id="rId23"/>
            </p:custDataLst>
          </p:nvPr>
        </p:nvSpPr>
        <p:spPr bwMode="auto">
          <a:xfrm>
            <a:off x="5255465" y="5762625"/>
            <a:ext cx="21605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dirty="0">
                <a:solidFill>
                  <a:srgbClr val="92D050"/>
                </a:solidFill>
                <a:latin typeface="Calibri" pitchFamily="34" charset="0"/>
              </a:rPr>
              <a:t>Gestion autres types de pollution</a:t>
            </a:r>
          </a:p>
        </p:txBody>
      </p:sp>
      <p:sp>
        <p:nvSpPr>
          <p:cNvPr id="26" name="ZoneTexte 25"/>
          <p:cNvSpPr txBox="1">
            <a:spLocks noChangeArrowheads="1"/>
          </p:cNvSpPr>
          <p:nvPr>
            <p:custDataLst>
              <p:tags r:id="rId24"/>
            </p:custDataLst>
          </p:nvPr>
        </p:nvSpPr>
        <p:spPr bwMode="auto">
          <a:xfrm>
            <a:off x="404019" y="2235200"/>
            <a:ext cx="1905000" cy="338138"/>
          </a:xfrm>
          <a:prstGeom prst="rect">
            <a:avLst/>
          </a:prstGeom>
          <a:noFill/>
          <a:ln w="9525">
            <a:noFill/>
            <a:miter lim="800000"/>
            <a:headEnd/>
            <a:tailEnd/>
          </a:ln>
        </p:spPr>
        <p:txBody>
          <a:bodyPr>
            <a:spAutoFit/>
          </a:bodyPr>
          <a:lstStyle/>
          <a:p>
            <a:pPr indent="1588" algn="ctr">
              <a:defRPr/>
            </a:pPr>
            <a:r>
              <a:rPr lang="fr-CA" sz="1600" b="1" dirty="0" smtClean="0">
                <a:solidFill>
                  <a:schemeClr val="tx1">
                    <a:lumMod val="50000"/>
                    <a:lumOff val="50000"/>
                  </a:schemeClr>
                </a:solidFill>
                <a:latin typeface="Calibri" pitchFamily="34" charset="0"/>
                <a:ea typeface="ＭＳ Ｐゴシック" pitchFamily="34" charset="-128"/>
              </a:rPr>
              <a:t>Gouvernance</a:t>
            </a:r>
            <a:endParaRPr lang="fr-CA" sz="1600" b="1" dirty="0">
              <a:solidFill>
                <a:schemeClr val="tx1">
                  <a:lumMod val="50000"/>
                  <a:lumOff val="50000"/>
                </a:schemeClr>
              </a:solidFill>
              <a:latin typeface="Calibri" pitchFamily="34" charset="0"/>
              <a:ea typeface="ＭＳ Ｐゴシック" pitchFamily="34" charset="-128"/>
              <a:cs typeface="Arial" charset="0"/>
            </a:endParaRPr>
          </a:p>
        </p:txBody>
      </p:sp>
    </p:spTree>
    <p:extLst>
      <p:ext uri="{BB962C8B-B14F-4D97-AF65-F5344CB8AC3E}">
        <p14:creationId xmlns:p14="http://schemas.microsoft.com/office/powerpoint/2010/main" val="1828299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sz="quarter" idx="11"/>
            <p:custDataLst>
              <p:tags r:id="rId1"/>
            </p:custDataLst>
          </p:nvPr>
        </p:nvSpPr>
        <p:spPr>
          <a:xfrm>
            <a:off x="785786" y="1447800"/>
            <a:ext cx="7858179" cy="5410200"/>
          </a:xfrm>
        </p:spPr>
        <p:txBody>
          <a:bodyPr>
            <a:normAutofit/>
          </a:bodyPr>
          <a:lstStyle/>
          <a:p>
            <a:pPr marL="0" indent="0">
              <a:buNone/>
            </a:pPr>
            <a:endParaRPr lang="fr-CA" sz="4100" i="1" dirty="0" smtClean="0">
              <a:solidFill>
                <a:schemeClr val="tx1">
                  <a:lumMod val="50000"/>
                  <a:lumOff val="50000"/>
                </a:schemeClr>
              </a:solidFill>
            </a:endParaRPr>
          </a:p>
          <a:p>
            <a:pPr marL="0" indent="0">
              <a:buNone/>
            </a:pPr>
            <a:r>
              <a:rPr lang="fr-CA" sz="4100" i="1" dirty="0" smtClean="0">
                <a:solidFill>
                  <a:schemeClr val="tx1">
                    <a:lumMod val="50000"/>
                    <a:lumOff val="50000"/>
                  </a:schemeClr>
                </a:solidFill>
              </a:rPr>
              <a:t>« </a:t>
            </a:r>
            <a:r>
              <a:rPr lang="fr-CA" sz="4100" b="1" i="1" dirty="0">
                <a:solidFill>
                  <a:schemeClr val="tx1">
                    <a:lumMod val="50000"/>
                    <a:lumOff val="50000"/>
                  </a:schemeClr>
                </a:solidFill>
              </a:rPr>
              <a:t>Nous ne demandons pas aux entreprises de changer de métier... Nous leur demandons de l’exercer </a:t>
            </a:r>
            <a:r>
              <a:rPr lang="fr-CA" sz="4100" b="1" i="1" dirty="0" smtClean="0">
                <a:solidFill>
                  <a:schemeClr val="tx1">
                    <a:lumMod val="50000"/>
                    <a:lumOff val="50000"/>
                  </a:schemeClr>
                </a:solidFill>
              </a:rPr>
              <a:t>différemment. </a:t>
            </a:r>
            <a:r>
              <a:rPr lang="fr-CA" sz="4100" i="1" dirty="0">
                <a:solidFill>
                  <a:schemeClr val="tx1">
                    <a:lumMod val="50000"/>
                    <a:lumOff val="50000"/>
                  </a:schemeClr>
                </a:solidFill>
              </a:rPr>
              <a:t>» </a:t>
            </a:r>
            <a:endParaRPr lang="fr-CA" sz="4100" i="1" dirty="0" smtClean="0">
              <a:solidFill>
                <a:schemeClr val="tx1">
                  <a:lumMod val="50000"/>
                  <a:lumOff val="50000"/>
                </a:schemeClr>
              </a:solidFill>
            </a:endParaRPr>
          </a:p>
          <a:p>
            <a:pPr marL="0" indent="0">
              <a:buNone/>
            </a:pPr>
            <a:endParaRPr lang="fr-CA" i="1" dirty="0"/>
          </a:p>
          <a:p>
            <a:pPr marL="0" indent="0">
              <a:buNone/>
            </a:pPr>
            <a:endParaRPr lang="fr-CA" i="1" dirty="0" smtClean="0">
              <a:solidFill>
                <a:schemeClr val="tx1">
                  <a:lumMod val="50000"/>
                  <a:lumOff val="50000"/>
                </a:schemeClr>
              </a:solidFill>
            </a:endParaRPr>
          </a:p>
          <a:p>
            <a:pPr marL="0" indent="0">
              <a:lnSpc>
                <a:spcPct val="100000"/>
              </a:lnSpc>
              <a:buNone/>
            </a:pPr>
            <a:r>
              <a:rPr lang="fr-CA" i="1" dirty="0" smtClean="0">
                <a:solidFill>
                  <a:schemeClr val="tx1">
                    <a:lumMod val="50000"/>
                    <a:lumOff val="50000"/>
                  </a:schemeClr>
                </a:solidFill>
              </a:rPr>
              <a:t>Kofi </a:t>
            </a:r>
            <a:r>
              <a:rPr lang="fr-CA" i="1" dirty="0">
                <a:solidFill>
                  <a:schemeClr val="tx1">
                    <a:lumMod val="50000"/>
                    <a:lumOff val="50000"/>
                  </a:schemeClr>
                </a:solidFill>
              </a:rPr>
              <a:t>Annan, </a:t>
            </a:r>
            <a:r>
              <a:rPr lang="fr-CA" i="1" dirty="0" smtClean="0">
                <a:solidFill>
                  <a:schemeClr val="tx1">
                    <a:lumMod val="50000"/>
                    <a:lumOff val="50000"/>
                  </a:schemeClr>
                </a:solidFill>
              </a:rPr>
              <a:t>secrétaire </a:t>
            </a:r>
            <a:r>
              <a:rPr lang="fr-CA" i="1" dirty="0">
                <a:solidFill>
                  <a:schemeClr val="tx1">
                    <a:lumMod val="50000"/>
                    <a:lumOff val="50000"/>
                  </a:schemeClr>
                </a:solidFill>
              </a:rPr>
              <a:t>g</a:t>
            </a:r>
            <a:r>
              <a:rPr lang="fr-CA" i="1" dirty="0" smtClean="0">
                <a:solidFill>
                  <a:schemeClr val="tx1">
                    <a:lumMod val="50000"/>
                    <a:lumOff val="50000"/>
                  </a:schemeClr>
                </a:solidFill>
              </a:rPr>
              <a:t>énéral </a:t>
            </a:r>
            <a:r>
              <a:rPr lang="fr-CA" i="1" dirty="0">
                <a:solidFill>
                  <a:schemeClr val="tx1">
                    <a:lumMod val="50000"/>
                    <a:lumOff val="50000"/>
                  </a:schemeClr>
                </a:solidFill>
              </a:rPr>
              <a:t>des Nations </a:t>
            </a:r>
            <a:r>
              <a:rPr lang="fr-CA" i="1" dirty="0" smtClean="0">
                <a:solidFill>
                  <a:schemeClr val="tx1">
                    <a:lumMod val="50000"/>
                    <a:lumOff val="50000"/>
                  </a:schemeClr>
                </a:solidFill>
              </a:rPr>
              <a:t>unies, </a:t>
            </a:r>
            <a:r>
              <a:rPr lang="fr-CA" i="1" dirty="0">
                <a:solidFill>
                  <a:schemeClr val="tx1">
                    <a:lumMod val="50000"/>
                    <a:lumOff val="50000"/>
                  </a:schemeClr>
                </a:solidFill>
              </a:rPr>
              <a:t>2002 </a:t>
            </a:r>
            <a:endParaRPr lang="fr-CA" dirty="0">
              <a:solidFill>
                <a:schemeClr val="tx1">
                  <a:lumMod val="50000"/>
                  <a:lumOff val="50000"/>
                </a:schemeClr>
              </a:solidFill>
            </a:endParaRPr>
          </a:p>
        </p:txBody>
      </p:sp>
      <p:pic>
        <p:nvPicPr>
          <p:cNvPr id="13314" name="Picture 2" descr="http://img.clubic.com/02252632-photo-logo-onu.jpg"/>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6477000" y="304800"/>
            <a:ext cx="2514599"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18592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custDataLst>
              <p:tags r:id="rId1"/>
            </p:custDataLst>
          </p:nvPr>
        </p:nvSpPr>
        <p:spPr/>
        <p:txBody>
          <a:bodyPr/>
          <a:lstStyle/>
          <a:p>
            <a:endParaRPr lang="fr-CA"/>
          </a:p>
        </p:txBody>
      </p:sp>
      <p:pic>
        <p:nvPicPr>
          <p:cNvPr id="4098" name="Picture 2" descr="C:\Users\CraigF\AppData\Local\Microsoft\Windows\Temporary Internet Files\Low\Content.IE5\CMC36IFF\ModÃ¨le_conceptuel[1].png"/>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304800" y="0"/>
            <a:ext cx="872867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CraigF\AppData\Local\Microsoft\Windows\Temporary Internet Files\Low\Content.IE5\CMC36IFF\ModÃ¨le_conceptuel[1].png"/>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304800" y="80962"/>
            <a:ext cx="88392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Titre 1"/>
          <p:cNvSpPr txBox="1">
            <a:spLocks/>
          </p:cNvSpPr>
          <p:nvPr>
            <p:custDataLst>
              <p:tags r:id="rId4"/>
            </p:custDataLst>
          </p:nvPr>
        </p:nvSpPr>
        <p:spPr bwMode="auto">
          <a:xfrm>
            <a:off x="0" y="228600"/>
            <a:ext cx="8915400" cy="796908"/>
          </a:xfrm>
          <a:prstGeom prst="rect">
            <a:avLst/>
          </a:prstGeom>
          <a:solidFill>
            <a:schemeClr val="bg1"/>
          </a:solidFill>
          <a:extLst/>
        </p:spPr>
        <p:txBody>
          <a:bodyPr vert="horz" wrap="square" lIns="91440" tIns="45720" rIns="91440" bIns="45720" numCol="1" anchor="t" anchorCtr="0" compatLnSpc="1">
            <a:prstTxWarp prst="textNoShape">
              <a:avLst/>
            </a:prstTxWarp>
            <a:normAutofit/>
          </a:bodyPr>
          <a:lstStyle>
            <a:lvl1pPr marL="0" indent="0" algn="l" defTabSz="900000" rtl="0" eaLnBrk="0" fontAlgn="base" hangingPunct="0">
              <a:lnSpc>
                <a:spcPts val="3400"/>
              </a:lnSpc>
              <a:spcBef>
                <a:spcPct val="0"/>
              </a:spcBef>
              <a:spcAft>
                <a:spcPct val="0"/>
              </a:spcAft>
              <a:tabLst>
                <a:tab pos="900000" algn="l"/>
              </a:tabLst>
              <a:defRPr sz="2800" b="1" kern="1200" baseline="0">
                <a:solidFill>
                  <a:srgbClr val="F68222"/>
                </a:solidFill>
                <a:latin typeface="Arial" pitchFamily="34" charset="0"/>
                <a:ea typeface="ヒラギノ角ゴ Pro W3" pitchFamily="43" charset="-128"/>
                <a:cs typeface="Arial" pitchFamily="34" charset="0"/>
              </a:defRPr>
            </a:lvl1pPr>
            <a:lvl2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2pPr>
            <a:lvl3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3pPr>
            <a:lvl4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4pPr>
            <a:lvl5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defTabSz="898525">
              <a:tabLst/>
              <a:defRPr/>
            </a:pPr>
            <a:r>
              <a:rPr lang="fr-CA" sz="3200" dirty="0" smtClean="0">
                <a:ea typeface="ヒラギノ角ゴ Pro W3" pitchFamily="16" charset="-128"/>
              </a:rPr>
              <a:t>   Le modèle de progression BNQ 21000</a:t>
            </a:r>
            <a:endParaRPr lang="fr-CA" sz="3200" i="1" dirty="0" smtClean="0">
              <a:solidFill>
                <a:schemeClr val="tx2"/>
              </a:solidFill>
              <a:effectLst>
                <a:outerShdw blurRad="38100" dist="38100" dir="2700000" algn="tl">
                  <a:srgbClr val="000000">
                    <a:alpha val="43137"/>
                  </a:srgbClr>
                </a:outerShdw>
              </a:effectLst>
              <a:ea typeface="ヒラギノ角ゴ Pro W3" pitchFamily="16" charset="-128"/>
            </a:endParaRPr>
          </a:p>
        </p:txBody>
      </p:sp>
    </p:spTree>
    <p:extLst>
      <p:ext uri="{BB962C8B-B14F-4D97-AF65-F5344CB8AC3E}">
        <p14:creationId xmlns:p14="http://schemas.microsoft.com/office/powerpoint/2010/main" val="35763631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3" descr="tableau entreprise"/>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1447800" y="1411289"/>
            <a:ext cx="6858000" cy="445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1" name="Title 18"/>
          <p:cNvSpPr>
            <a:spLocks noGrp="1"/>
          </p:cNvSpPr>
          <p:nvPr>
            <p:ph type="title"/>
            <p:custDataLst>
              <p:tags r:id="rId2"/>
            </p:custDataLst>
          </p:nvPr>
        </p:nvSpPr>
        <p:spPr bwMode="auto">
          <a:extLst/>
        </p:spPr>
        <p:txBody>
          <a:bodyPr vert="horz" wrap="square" lIns="91440" tIns="45720" rIns="91440" bIns="45720" numCol="1" anchor="t" anchorCtr="0" compatLnSpc="1">
            <a:prstTxWarp prst="textNoShape">
              <a:avLst/>
            </a:prstTxWarp>
            <a:normAutofit fontScale="90000"/>
          </a:bodyPr>
          <a:lstStyle/>
          <a:p>
            <a:pPr defTabSz="898525">
              <a:tabLst>
                <a:tab pos="898525" algn="l"/>
              </a:tabLst>
              <a:defRPr/>
            </a:pPr>
            <a:r>
              <a:rPr lang="fr-CA" sz="3200" dirty="0" smtClean="0"/>
              <a:t>Accent sur le dialogue avec les parties prenantes</a:t>
            </a:r>
            <a:r>
              <a:rPr lang="fr-CA" sz="3200" dirty="0">
                <a:solidFill>
                  <a:schemeClr val="tx1">
                    <a:lumMod val="50000"/>
                    <a:lumOff val="50000"/>
                  </a:schemeClr>
                </a:solidFill>
              </a:rPr>
              <a:t/>
            </a:r>
            <a:br>
              <a:rPr lang="fr-CA" sz="3200" dirty="0">
                <a:solidFill>
                  <a:schemeClr val="tx1">
                    <a:lumMod val="50000"/>
                    <a:lumOff val="50000"/>
                  </a:schemeClr>
                </a:solidFill>
              </a:rPr>
            </a:br>
            <a:endParaRPr lang="en-US" sz="3200" dirty="0" smtClean="0">
              <a:ea typeface="ヒラギノ角ゴ Pro W3" pitchFamily="16" charset="-128"/>
            </a:endParaRPr>
          </a:p>
        </p:txBody>
      </p:sp>
    </p:spTree>
    <p:extLst>
      <p:ext uri="{BB962C8B-B14F-4D97-AF65-F5344CB8AC3E}">
        <p14:creationId xmlns:p14="http://schemas.microsoft.com/office/powerpoint/2010/main" val="8104298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custDataLst>
              <p:tags r:id="rId1"/>
            </p:custDataLst>
          </p:nvPr>
        </p:nvSpPr>
        <p:spPr>
          <a:xfrm>
            <a:off x="381000" y="152400"/>
            <a:ext cx="8534399" cy="796908"/>
          </a:xfrm>
        </p:spPr>
        <p:txBody>
          <a:bodyPr>
            <a:normAutofit/>
          </a:bodyPr>
          <a:lstStyle/>
          <a:p>
            <a:r>
              <a:rPr lang="fr-CA" sz="3200" dirty="0" smtClean="0"/>
              <a:t>Volet 2 </a:t>
            </a:r>
            <a:r>
              <a:rPr lang="fr-CA" sz="3200" dirty="0"/>
              <a:t>–</a:t>
            </a:r>
            <a:r>
              <a:rPr lang="fr-CA" sz="3200" dirty="0" smtClean="0"/>
              <a:t> </a:t>
            </a:r>
            <a:r>
              <a:rPr lang="fr-CA" sz="3200" dirty="0"/>
              <a:t>D</a:t>
            </a:r>
            <a:r>
              <a:rPr lang="fr-CA" sz="3200" dirty="0" smtClean="0"/>
              <a:t>es outils stratégiques </a:t>
            </a:r>
            <a:endParaRPr lang="fr-CA" sz="3200" dirty="0"/>
          </a:p>
        </p:txBody>
      </p:sp>
      <p:pic>
        <p:nvPicPr>
          <p:cNvPr id="7" name="Picture 9"/>
          <p:cNvPicPr>
            <a:picLocks noChangeAspect="1" noChangeArrowheads="1"/>
          </p:cNvPicPr>
          <p:nvPr>
            <p:custDataLst>
              <p:tags r:id="rId2"/>
            </p:custDataLst>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15549" b="9297"/>
          <a:stretch>
            <a:fillRect/>
          </a:stretch>
        </p:blipFill>
        <p:spPr bwMode="auto">
          <a:xfrm>
            <a:off x="2209800" y="3276600"/>
            <a:ext cx="46482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ZoneTexte 5"/>
          <p:cNvSpPr txBox="1"/>
          <p:nvPr>
            <p:custDataLst>
              <p:tags r:id="rId3"/>
            </p:custDataLst>
          </p:nvPr>
        </p:nvSpPr>
        <p:spPr>
          <a:xfrm>
            <a:off x="2057400" y="1066800"/>
            <a:ext cx="5410200" cy="1938992"/>
          </a:xfrm>
          <a:prstGeom prst="rect">
            <a:avLst/>
          </a:prstGeom>
          <a:noFill/>
        </p:spPr>
        <p:txBody>
          <a:bodyPr wrap="square" rtlCol="0">
            <a:spAutoFit/>
          </a:bodyPr>
          <a:lstStyle/>
          <a:p>
            <a:endParaRPr lang="fr-CA" sz="2400" b="1" dirty="0" smtClean="0">
              <a:solidFill>
                <a:schemeClr val="tx1">
                  <a:lumMod val="50000"/>
                  <a:lumOff val="50000"/>
                </a:schemeClr>
              </a:solidFill>
              <a:latin typeface="Arial" pitchFamily="34" charset="0"/>
              <a:cs typeface="Arial" pitchFamily="34" charset="0"/>
            </a:endParaRPr>
          </a:p>
          <a:p>
            <a:pPr marL="342900" indent="-342900">
              <a:buBlip>
                <a:blip r:embed="rId7"/>
              </a:buBlip>
            </a:pPr>
            <a:r>
              <a:rPr lang="fr-CA" sz="2400" dirty="0" smtClean="0">
                <a:solidFill>
                  <a:schemeClr val="tx1">
                    <a:lumMod val="50000"/>
                    <a:lumOff val="50000"/>
                  </a:schemeClr>
                </a:solidFill>
                <a:latin typeface="Arial" pitchFamily="34" charset="0"/>
                <a:cs typeface="Arial" pitchFamily="34" charset="0"/>
              </a:rPr>
              <a:t>Plus de 30 gabarits (modèles)</a:t>
            </a:r>
          </a:p>
          <a:p>
            <a:pPr marL="342900" indent="-342900">
              <a:buBlip>
                <a:blip r:embed="rId7"/>
              </a:buBlip>
            </a:pPr>
            <a:r>
              <a:rPr lang="fr-CA" sz="2400" dirty="0">
                <a:solidFill>
                  <a:schemeClr val="tx1">
                    <a:lumMod val="50000"/>
                    <a:lumOff val="50000"/>
                  </a:schemeClr>
                </a:solidFill>
                <a:latin typeface="Arial" pitchFamily="34" charset="0"/>
                <a:cs typeface="Arial" pitchFamily="34" charset="0"/>
              </a:rPr>
              <a:t>Guides </a:t>
            </a:r>
            <a:r>
              <a:rPr lang="fr-CA" sz="2400" dirty="0" smtClean="0">
                <a:solidFill>
                  <a:schemeClr val="tx1">
                    <a:lumMod val="50000"/>
                    <a:lumOff val="50000"/>
                  </a:schemeClr>
                </a:solidFill>
                <a:latin typeface="Arial" pitchFamily="34" charset="0"/>
                <a:cs typeface="Arial" pitchFamily="34" charset="0"/>
              </a:rPr>
              <a:t>d’utilisation</a:t>
            </a:r>
          </a:p>
          <a:p>
            <a:pPr marL="342900" indent="-342900">
              <a:buBlip>
                <a:blip r:embed="rId7"/>
              </a:buBlip>
            </a:pPr>
            <a:r>
              <a:rPr lang="fr-CA" sz="2400" dirty="0" smtClean="0">
                <a:solidFill>
                  <a:schemeClr val="tx1">
                    <a:lumMod val="50000"/>
                    <a:lumOff val="50000"/>
                  </a:schemeClr>
                </a:solidFill>
                <a:latin typeface="Arial" pitchFamily="34" charset="0"/>
                <a:cs typeface="Arial" pitchFamily="34" charset="0"/>
              </a:rPr>
              <a:t>Exemples</a:t>
            </a:r>
          </a:p>
          <a:p>
            <a:pPr marL="342900" indent="-342900">
              <a:buBlip>
                <a:blip r:embed="rId7"/>
              </a:buBlip>
            </a:pPr>
            <a:r>
              <a:rPr lang="fr-CA" sz="2400" dirty="0" smtClean="0">
                <a:solidFill>
                  <a:schemeClr val="tx1">
                    <a:lumMod val="50000"/>
                    <a:lumOff val="50000"/>
                  </a:schemeClr>
                </a:solidFill>
                <a:latin typeface="Arial" pitchFamily="34" charset="0"/>
                <a:cs typeface="Arial" pitchFamily="34" charset="0"/>
              </a:rPr>
              <a:t>Outils de référence</a:t>
            </a:r>
            <a:endParaRPr lang="fr-CA" sz="2400" dirty="0">
              <a:solidFill>
                <a:schemeClr val="tx1">
                  <a:lumMod val="50000"/>
                  <a:lumOff val="50000"/>
                </a:schemeClr>
              </a:solidFill>
              <a:latin typeface="Arial" pitchFamily="34" charset="0"/>
              <a:cs typeface="Arial" pitchFamily="34" charset="0"/>
            </a:endParaRPr>
          </a:p>
        </p:txBody>
      </p:sp>
    </p:spTree>
    <p:extLst>
      <p:ext uri="{BB962C8B-B14F-4D97-AF65-F5344CB8AC3E}">
        <p14:creationId xmlns:p14="http://schemas.microsoft.com/office/powerpoint/2010/main" val="12667318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1" y="1371600"/>
            <a:ext cx="8991600" cy="5188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7" name="Picture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1300" y="5285332"/>
            <a:ext cx="1028812" cy="531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8" name="Picture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47863" y="5327544"/>
            <a:ext cx="107028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0" name="Picture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51720" y="5327544"/>
            <a:ext cx="108012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1" name="Picture 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51300" y="4647050"/>
            <a:ext cx="1066883"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52401" y="566"/>
            <a:ext cx="8064896" cy="1077218"/>
          </a:xfrm>
          <a:prstGeom prst="rect">
            <a:avLst/>
          </a:prstGeom>
        </p:spPr>
        <p:txBody>
          <a:bodyPr wrap="square">
            <a:spAutoFit/>
          </a:bodyPr>
          <a:lstStyle/>
          <a:p>
            <a:pPr fontAlgn="auto">
              <a:spcBef>
                <a:spcPts val="0"/>
              </a:spcBef>
              <a:spcAft>
                <a:spcPts val="0"/>
              </a:spcAft>
            </a:pPr>
            <a:r>
              <a:rPr lang="fr-CA" sz="3200" b="1" kern="0" dirty="0" smtClean="0">
                <a:solidFill>
                  <a:srgbClr val="F68222"/>
                </a:solidFill>
                <a:latin typeface="Arial" pitchFamily="34" charset="0"/>
                <a:ea typeface="ヒラギノ角ゴ Pro W3" pitchFamily="43" charset="-128"/>
                <a:cs typeface="Arial" pitchFamily="34" charset="0"/>
              </a:rPr>
              <a:t>Les Outils BNQ 21000 en lien avec les activités de chacune des étapes</a:t>
            </a:r>
            <a:endParaRPr lang="fr-CA" kern="0" dirty="0" smtClean="0">
              <a:solidFill>
                <a:sysClr val="windowText" lastClr="000000"/>
              </a:solidFill>
              <a:latin typeface="Calibri"/>
              <a:cs typeface="+mn-cs"/>
            </a:endParaRPr>
          </a:p>
        </p:txBody>
      </p:sp>
    </p:spTree>
    <p:extLst>
      <p:ext uri="{BB962C8B-B14F-4D97-AF65-F5344CB8AC3E}">
        <p14:creationId xmlns:p14="http://schemas.microsoft.com/office/powerpoint/2010/main" val="35320907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ducc2161.CRIQ\Google Drive\ppt\Sans titre.png"/>
          <p:cNvPicPr>
            <a:picLocks noChangeAspect="1" noChangeArrowheads="1"/>
          </p:cNvPicPr>
          <p:nvPr>
            <p:custDataLst>
              <p:tags r:id="rId1"/>
            </p:custDataLst>
          </p:nvPr>
        </p:nvPicPr>
        <p:blipFill rotWithShape="1">
          <a:blip r:embed="rId4">
            <a:extLst>
              <a:ext uri="{28A0092B-C50C-407E-A947-70E740481C1C}">
                <a14:useLocalDpi xmlns:a14="http://schemas.microsoft.com/office/drawing/2010/main" val="0"/>
              </a:ext>
            </a:extLst>
          </a:blip>
          <a:srcRect b="7878"/>
          <a:stretch/>
        </p:blipFill>
        <p:spPr bwMode="auto">
          <a:xfrm>
            <a:off x="0" y="533400"/>
            <a:ext cx="9144000" cy="632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33201"/>
            <a:ext cx="1537855" cy="1467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65975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228600"/>
            <a:ext cx="8229600" cy="796908"/>
          </a:xfrm>
        </p:spPr>
        <p:txBody>
          <a:bodyPr/>
          <a:lstStyle/>
          <a:p>
            <a:r>
              <a:rPr lang="fr-CA" sz="3200" dirty="0" smtClean="0"/>
              <a:t>Volet 3 </a:t>
            </a:r>
            <a:r>
              <a:rPr lang="fr-CA" sz="3200" dirty="0"/>
              <a:t>–</a:t>
            </a:r>
            <a:r>
              <a:rPr lang="fr-CA" sz="3200" dirty="0" smtClean="0"/>
              <a:t> Cadre de gouvernance</a:t>
            </a:r>
            <a:endParaRPr lang="fr-CA" sz="3200" i="1" dirty="0">
              <a:solidFill>
                <a:schemeClr val="tx2"/>
              </a:solidFill>
            </a:endParaRPr>
          </a:p>
        </p:txBody>
      </p:sp>
      <p:pic>
        <p:nvPicPr>
          <p:cNvPr id="1026" name="Picture 2" descr="C:\Users\CraigF\AppData\Local\Microsoft\Windows\Temporary Internet Files\Content.IE5\3ZV5X0HJ\MP900422670[1].jp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381000" y="1524000"/>
            <a:ext cx="8534400" cy="518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84019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228600" y="193692"/>
            <a:ext cx="8334404" cy="796908"/>
          </a:xfrm>
        </p:spPr>
        <p:txBody>
          <a:bodyPr>
            <a:noAutofit/>
          </a:bodyPr>
          <a:lstStyle/>
          <a:p>
            <a:r>
              <a:rPr lang="fr-CA" sz="3200" dirty="0" smtClean="0"/>
              <a:t>Prise en charge par l’organisation</a:t>
            </a:r>
            <a:endParaRPr lang="fr-CA" sz="3200" dirty="0"/>
          </a:p>
        </p:txBody>
      </p:sp>
      <p:pic>
        <p:nvPicPr>
          <p:cNvPr id="3075" name="Picture 3" descr="C:\Users\CraigF\AppData\Local\Microsoft\Windows\Temporary Internet Files\Content.IE5\3ZV5X0HJ\MC900287066[1].wmf"/>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6266648" y="304800"/>
            <a:ext cx="2910689" cy="23622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457200" y="990600"/>
            <a:ext cx="5698967" cy="6247864"/>
          </a:xfrm>
          <a:prstGeom prst="rect">
            <a:avLst/>
          </a:prstGeom>
        </p:spPr>
        <p:txBody>
          <a:bodyPr wrap="square">
            <a:spAutoFit/>
          </a:bodyPr>
          <a:lstStyle/>
          <a:p>
            <a:pPr marL="404813" indent="-404813">
              <a:spcAft>
                <a:spcPts val="1200"/>
              </a:spcAft>
              <a:buBlip>
                <a:blip r:embed="rId6"/>
              </a:buBlip>
            </a:pPr>
            <a:r>
              <a:rPr lang="fr-CA" sz="2000" dirty="0" smtClean="0">
                <a:solidFill>
                  <a:schemeClr val="tx1">
                    <a:lumMod val="50000"/>
                    <a:lumOff val="50000"/>
                  </a:schemeClr>
                </a:solidFill>
                <a:latin typeface="Arial" pitchFamily="34" charset="0"/>
                <a:cs typeface="Arial" pitchFamily="34" charset="0"/>
              </a:rPr>
              <a:t>Assurer le leadership de la haute direction et du CA</a:t>
            </a:r>
          </a:p>
          <a:p>
            <a:pPr marL="404813" indent="-404813">
              <a:spcAft>
                <a:spcPts val="1200"/>
              </a:spcAft>
              <a:buBlip>
                <a:blip r:embed="rId6"/>
              </a:buBlip>
            </a:pPr>
            <a:r>
              <a:rPr lang="fr-CA" sz="2000" dirty="0" smtClean="0">
                <a:solidFill>
                  <a:schemeClr val="tx1">
                    <a:lumMod val="50000"/>
                    <a:lumOff val="50000"/>
                  </a:schemeClr>
                </a:solidFill>
                <a:latin typeface="Arial" pitchFamily="34" charset="0"/>
                <a:cs typeface="Arial" pitchFamily="34" charset="0"/>
              </a:rPr>
              <a:t>Opérationnaliser la politique DD</a:t>
            </a:r>
          </a:p>
          <a:p>
            <a:pPr marL="404813" indent="-404813">
              <a:spcAft>
                <a:spcPts val="1200"/>
              </a:spcAft>
              <a:buBlip>
                <a:blip r:embed="rId6"/>
              </a:buBlip>
            </a:pPr>
            <a:r>
              <a:rPr lang="fr-CA" sz="2000" dirty="0" smtClean="0">
                <a:solidFill>
                  <a:schemeClr val="tx1">
                    <a:lumMod val="50000"/>
                    <a:lumOff val="50000"/>
                  </a:schemeClr>
                </a:solidFill>
                <a:latin typeface="Arial" pitchFamily="34" charset="0"/>
                <a:cs typeface="Arial" pitchFamily="34" charset="0"/>
              </a:rPr>
              <a:t>Mobiliser et rendre imputable l’ensemble du personnel</a:t>
            </a:r>
          </a:p>
          <a:p>
            <a:pPr marL="404813" indent="-404813">
              <a:spcAft>
                <a:spcPts val="1200"/>
              </a:spcAft>
              <a:buBlip>
                <a:blip r:embed="rId6"/>
              </a:buBlip>
            </a:pPr>
            <a:r>
              <a:rPr lang="fr-CA" sz="2000" dirty="0" smtClean="0">
                <a:solidFill>
                  <a:schemeClr val="tx1">
                    <a:lumMod val="50000"/>
                    <a:lumOff val="50000"/>
                  </a:schemeClr>
                </a:solidFill>
                <a:latin typeface="Arial" pitchFamily="34" charset="0"/>
                <a:cs typeface="Arial" pitchFamily="34" charset="0"/>
              </a:rPr>
              <a:t>Outiller les gestionnaires à réaliser le changement</a:t>
            </a:r>
          </a:p>
          <a:p>
            <a:pPr marL="404813" indent="-404813">
              <a:spcAft>
                <a:spcPts val="1200"/>
              </a:spcAft>
              <a:buBlip>
                <a:blip r:embed="rId6"/>
              </a:buBlip>
            </a:pPr>
            <a:r>
              <a:rPr lang="fr-CA" sz="2000" dirty="0" smtClean="0">
                <a:solidFill>
                  <a:schemeClr val="tx1">
                    <a:lumMod val="50000"/>
                    <a:lumOff val="50000"/>
                  </a:schemeClr>
                </a:solidFill>
                <a:latin typeface="Arial" pitchFamily="34" charset="0"/>
                <a:cs typeface="Arial" pitchFamily="34" charset="0"/>
              </a:rPr>
              <a:t>Nommer un responsable DD</a:t>
            </a:r>
          </a:p>
          <a:p>
            <a:pPr marL="404813" indent="-404813">
              <a:spcAft>
                <a:spcPts val="1200"/>
              </a:spcAft>
              <a:buBlip>
                <a:blip r:embed="rId6"/>
              </a:buBlip>
            </a:pPr>
            <a:r>
              <a:rPr lang="fr-CA" sz="2000" dirty="0" smtClean="0">
                <a:solidFill>
                  <a:schemeClr val="tx1">
                    <a:lumMod val="50000"/>
                    <a:lumOff val="50000"/>
                  </a:schemeClr>
                </a:solidFill>
                <a:latin typeface="Arial" pitchFamily="34" charset="0"/>
                <a:cs typeface="Arial" pitchFamily="34" charset="0"/>
              </a:rPr>
              <a:t>Appuyé par un comité </a:t>
            </a:r>
            <a:r>
              <a:rPr lang="fr-CA" sz="2000" dirty="0">
                <a:solidFill>
                  <a:schemeClr val="tx1">
                    <a:lumMod val="50000"/>
                    <a:lumOff val="50000"/>
                  </a:schemeClr>
                </a:solidFill>
                <a:latin typeface="Arial" pitchFamily="34" charset="0"/>
                <a:cs typeface="Arial" pitchFamily="34" charset="0"/>
              </a:rPr>
              <a:t>de </a:t>
            </a:r>
            <a:r>
              <a:rPr lang="fr-CA" sz="2000" dirty="0" smtClean="0">
                <a:solidFill>
                  <a:schemeClr val="tx1">
                    <a:lumMod val="50000"/>
                    <a:lumOff val="50000"/>
                  </a:schemeClr>
                </a:solidFill>
                <a:latin typeface="Arial" pitchFamily="34" charset="0"/>
                <a:cs typeface="Arial" pitchFamily="34" charset="0"/>
              </a:rPr>
              <a:t>développement durable</a:t>
            </a:r>
            <a:endParaRPr lang="fr-CA" sz="2000" dirty="0">
              <a:solidFill>
                <a:schemeClr val="tx1">
                  <a:lumMod val="50000"/>
                  <a:lumOff val="50000"/>
                </a:schemeClr>
              </a:solidFill>
              <a:latin typeface="Arial" pitchFamily="34" charset="0"/>
              <a:cs typeface="Arial" pitchFamily="34" charset="0"/>
            </a:endParaRPr>
          </a:p>
          <a:p>
            <a:pPr marL="404813" indent="-404813">
              <a:spcAft>
                <a:spcPts val="1200"/>
              </a:spcAft>
              <a:buBlip>
                <a:blip r:embed="rId6"/>
              </a:buBlip>
            </a:pPr>
            <a:r>
              <a:rPr lang="fr-CA" sz="2000" dirty="0" smtClean="0">
                <a:solidFill>
                  <a:schemeClr val="tx1">
                    <a:lumMod val="50000"/>
                    <a:lumOff val="50000"/>
                  </a:schemeClr>
                </a:solidFill>
                <a:latin typeface="Arial" pitchFamily="34" charset="0"/>
                <a:cs typeface="Arial" pitchFamily="34" charset="0"/>
              </a:rPr>
              <a:t>Arrimage avec la planification stratégique</a:t>
            </a:r>
          </a:p>
          <a:p>
            <a:pPr marL="404813" indent="-404813">
              <a:spcAft>
                <a:spcPts val="1200"/>
              </a:spcAft>
              <a:buBlip>
                <a:blip r:embed="rId6"/>
              </a:buBlip>
            </a:pPr>
            <a:r>
              <a:rPr lang="fr-CA" sz="2000" dirty="0">
                <a:solidFill>
                  <a:schemeClr val="tx1">
                    <a:lumMod val="50000"/>
                    <a:lumOff val="50000"/>
                  </a:schemeClr>
                </a:solidFill>
                <a:latin typeface="Arial" pitchFamily="34" charset="0"/>
                <a:cs typeface="Arial" pitchFamily="34" charset="0"/>
              </a:rPr>
              <a:t>Maximiser l’utilisation des ressources informationnelles</a:t>
            </a:r>
          </a:p>
          <a:p>
            <a:endParaRPr lang="fr-CA" sz="2000" dirty="0">
              <a:solidFill>
                <a:schemeClr val="tx1">
                  <a:lumMod val="50000"/>
                  <a:lumOff val="50000"/>
                </a:schemeClr>
              </a:solidFill>
            </a:endParaRPr>
          </a:p>
          <a:p>
            <a:endParaRPr lang="fr-CA" sz="2000" dirty="0">
              <a:solidFill>
                <a:schemeClr val="tx1">
                  <a:lumMod val="50000"/>
                  <a:lumOff val="50000"/>
                </a:schemeClr>
              </a:solidFill>
            </a:endParaRPr>
          </a:p>
          <a:p>
            <a:endParaRPr lang="fr-CA" sz="2000" dirty="0"/>
          </a:p>
        </p:txBody>
      </p:sp>
    </p:spTree>
    <p:extLst>
      <p:ext uri="{BB962C8B-B14F-4D97-AF65-F5344CB8AC3E}">
        <p14:creationId xmlns:p14="http://schemas.microsoft.com/office/powerpoint/2010/main" val="428955723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9" name="Picture 7" descr="C:\Users\CraigF\AppData\Local\Microsoft\Windows\Temporary Internet Files\Content.IE5\3ZV5X0HJ\MC900441962[1].wmf"/>
          <p:cNvPicPr>
            <a:picLocks noChangeAspect="1" noChangeArrowheads="1"/>
          </p:cNvPicPr>
          <p:nvPr>
            <p:custDataLst>
              <p:tags r:id="rId1"/>
            </p:custDataLst>
          </p:nvPr>
        </p:nvPicPr>
        <p:blipFill>
          <a:blip r:embed="rId7">
            <a:extLst>
              <a:ext uri="{28A0092B-C50C-407E-A947-70E740481C1C}">
                <a14:useLocalDpi xmlns:a14="http://schemas.microsoft.com/office/drawing/2010/main" val="0"/>
              </a:ext>
            </a:extLst>
          </a:blip>
          <a:srcRect/>
          <a:stretch>
            <a:fillRect/>
          </a:stretch>
        </p:blipFill>
        <p:spPr bwMode="auto">
          <a:xfrm>
            <a:off x="4267200" y="1981200"/>
            <a:ext cx="1600200" cy="2057400"/>
          </a:xfrm>
          <a:prstGeom prst="rect">
            <a:avLst/>
          </a:prstGeom>
          <a:noFill/>
          <a:extLst>
            <a:ext uri="{909E8E84-426E-40DD-AFC4-6F175D3DCCD1}">
              <a14:hiddenFill xmlns:a14="http://schemas.microsoft.com/office/drawing/2010/main">
                <a:solidFill>
                  <a:srgbClr val="FFFFFF"/>
                </a:solidFill>
              </a14:hiddenFill>
            </a:ext>
          </a:extLst>
        </p:spPr>
      </p:pic>
      <p:pic>
        <p:nvPicPr>
          <p:cNvPr id="13323" name="Picture 11" descr="C:\Users\CraigF\AppData\Local\Microsoft\Windows\Temporary Internet Files\Content.IE5\NZQ05CAH\MC900349175[1].wmf"/>
          <p:cNvPicPr>
            <a:picLocks noChangeAspect="1" noChangeArrowheads="1"/>
          </p:cNvPicPr>
          <p:nvPr>
            <p:custDataLst>
              <p:tags r:id="rId2"/>
            </p:custDataLst>
          </p:nvPr>
        </p:nvPicPr>
        <p:blipFill>
          <a:blip r:embed="rId8" cstate="print">
            <a:extLst>
              <a:ext uri="{28A0092B-C50C-407E-A947-70E740481C1C}">
                <a14:useLocalDpi xmlns:a14="http://schemas.microsoft.com/office/drawing/2010/main" val="0"/>
              </a:ext>
            </a:extLst>
          </a:blip>
          <a:srcRect/>
          <a:stretch>
            <a:fillRect/>
          </a:stretch>
        </p:blipFill>
        <p:spPr bwMode="auto">
          <a:xfrm>
            <a:off x="909638" y="4586287"/>
            <a:ext cx="2531269" cy="1571625"/>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p:cNvSpPr txBox="1"/>
          <p:nvPr>
            <p:custDataLst>
              <p:tags r:id="rId3"/>
            </p:custDataLst>
          </p:nvPr>
        </p:nvSpPr>
        <p:spPr>
          <a:xfrm>
            <a:off x="1413272" y="4881562"/>
            <a:ext cx="1524000" cy="523220"/>
          </a:xfrm>
          <a:prstGeom prst="rect">
            <a:avLst/>
          </a:prstGeom>
          <a:noFill/>
        </p:spPr>
        <p:txBody>
          <a:bodyPr wrap="square" rtlCol="0">
            <a:spAutoFit/>
          </a:bodyPr>
          <a:lstStyle/>
          <a:p>
            <a:r>
              <a:rPr lang="fr-CA" sz="2800" b="1" dirty="0" smtClean="0">
                <a:solidFill>
                  <a:prstClr val="black">
                    <a:lumMod val="50000"/>
                    <a:lumOff val="50000"/>
                  </a:prstClr>
                </a:solidFill>
              </a:rPr>
              <a:t>15 mois</a:t>
            </a:r>
            <a:endParaRPr lang="fr-CA" sz="2800" b="1" dirty="0">
              <a:solidFill>
                <a:prstClr val="black">
                  <a:lumMod val="50000"/>
                  <a:lumOff val="50000"/>
                </a:prstClr>
              </a:solidFill>
            </a:endParaRPr>
          </a:p>
        </p:txBody>
      </p:sp>
      <p:pic>
        <p:nvPicPr>
          <p:cNvPr id="8" name="Picture 2"/>
          <p:cNvPicPr>
            <a:picLocks noChangeAspect="1" noChangeArrowheads="1"/>
          </p:cNvPicPr>
          <p:nvPr>
            <p:custDataLst>
              <p:tags r:id="rId4"/>
            </p:custDataLst>
          </p:nvPr>
        </p:nvPicPr>
        <p:blipFill rotWithShape="1">
          <a:blip r:embed="rId9" cstate="print">
            <a:extLst>
              <a:ext uri="{28A0092B-C50C-407E-A947-70E740481C1C}">
                <a14:useLocalDpi xmlns:a14="http://schemas.microsoft.com/office/drawing/2010/main" val="0"/>
              </a:ext>
            </a:extLst>
          </a:blip>
          <a:srcRect l="31528" t="15010" r="13217" b="16531"/>
          <a:stretch/>
        </p:blipFill>
        <p:spPr bwMode="auto">
          <a:xfrm>
            <a:off x="533400" y="1508124"/>
            <a:ext cx="342613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ZoneTexte 9"/>
          <p:cNvSpPr txBox="1"/>
          <p:nvPr/>
        </p:nvSpPr>
        <p:spPr>
          <a:xfrm>
            <a:off x="6185704" y="1519535"/>
            <a:ext cx="2743200" cy="923330"/>
          </a:xfrm>
          <a:prstGeom prst="rect">
            <a:avLst/>
          </a:prstGeom>
          <a:noFill/>
          <a:ln w="38100">
            <a:solidFill>
              <a:schemeClr val="tx1">
                <a:lumMod val="50000"/>
                <a:lumOff val="50000"/>
              </a:schemeClr>
            </a:solidFill>
          </a:ln>
        </p:spPr>
        <p:txBody>
          <a:bodyPr wrap="square" rtlCol="0">
            <a:spAutoFit/>
          </a:bodyPr>
          <a:lstStyle/>
          <a:p>
            <a:pPr algn="ctr"/>
            <a:r>
              <a:rPr lang="fr-CA" b="1" dirty="0" smtClean="0">
                <a:solidFill>
                  <a:schemeClr val="tx1">
                    <a:lumMod val="50000"/>
                    <a:lumOff val="50000"/>
                  </a:schemeClr>
                </a:solidFill>
              </a:rPr>
              <a:t>L’importance à donner au cadre de gouvernance</a:t>
            </a:r>
            <a:endParaRPr lang="fr-CA" b="1" dirty="0">
              <a:solidFill>
                <a:schemeClr val="tx1">
                  <a:lumMod val="50000"/>
                  <a:lumOff val="50000"/>
                </a:schemeClr>
              </a:solidFill>
            </a:endParaRPr>
          </a:p>
        </p:txBody>
      </p:sp>
      <p:sp>
        <p:nvSpPr>
          <p:cNvPr id="11" name="ZoneTexte 10"/>
          <p:cNvSpPr txBox="1"/>
          <p:nvPr/>
        </p:nvSpPr>
        <p:spPr>
          <a:xfrm>
            <a:off x="6169306" y="3576935"/>
            <a:ext cx="2743200" cy="923330"/>
          </a:xfrm>
          <a:prstGeom prst="rect">
            <a:avLst/>
          </a:prstGeom>
          <a:noFill/>
          <a:ln w="38100">
            <a:solidFill>
              <a:schemeClr val="tx1">
                <a:lumMod val="50000"/>
                <a:lumOff val="50000"/>
              </a:schemeClr>
            </a:solidFill>
          </a:ln>
        </p:spPr>
        <p:txBody>
          <a:bodyPr wrap="square" rtlCol="0">
            <a:spAutoFit/>
          </a:bodyPr>
          <a:lstStyle/>
          <a:p>
            <a:pPr algn="ctr"/>
            <a:r>
              <a:rPr lang="fr-CA" b="1" dirty="0" smtClean="0">
                <a:solidFill>
                  <a:schemeClr val="tx1">
                    <a:lumMod val="50000"/>
                    <a:lumOff val="50000"/>
                  </a:schemeClr>
                </a:solidFill>
              </a:rPr>
              <a:t>Formation DD à l’intention des employés</a:t>
            </a:r>
            <a:endParaRPr lang="fr-CA" b="1" dirty="0">
              <a:solidFill>
                <a:schemeClr val="tx1">
                  <a:lumMod val="50000"/>
                  <a:lumOff val="50000"/>
                </a:schemeClr>
              </a:solidFill>
            </a:endParaRPr>
          </a:p>
        </p:txBody>
      </p:sp>
      <p:sp>
        <p:nvSpPr>
          <p:cNvPr id="12" name="ZoneTexte 11"/>
          <p:cNvSpPr txBox="1"/>
          <p:nvPr/>
        </p:nvSpPr>
        <p:spPr>
          <a:xfrm>
            <a:off x="6185704" y="4603197"/>
            <a:ext cx="2743200" cy="923330"/>
          </a:xfrm>
          <a:prstGeom prst="rect">
            <a:avLst/>
          </a:prstGeom>
          <a:noFill/>
          <a:ln w="38100">
            <a:solidFill>
              <a:schemeClr val="tx1">
                <a:lumMod val="50000"/>
                <a:lumOff val="50000"/>
              </a:schemeClr>
            </a:solidFill>
          </a:ln>
        </p:spPr>
        <p:txBody>
          <a:bodyPr wrap="square" rtlCol="0">
            <a:spAutoFit/>
          </a:bodyPr>
          <a:lstStyle/>
          <a:p>
            <a:pPr algn="ctr"/>
            <a:r>
              <a:rPr lang="fr-CA" b="1" dirty="0" smtClean="0">
                <a:solidFill>
                  <a:schemeClr val="tx1">
                    <a:lumMod val="50000"/>
                    <a:lumOff val="50000"/>
                  </a:schemeClr>
                </a:solidFill>
              </a:rPr>
              <a:t>Formation à l’intention des gestionnaires dans un contexte DD</a:t>
            </a:r>
            <a:endParaRPr lang="fr-CA" b="1" dirty="0">
              <a:solidFill>
                <a:schemeClr val="tx1">
                  <a:lumMod val="50000"/>
                  <a:lumOff val="50000"/>
                </a:schemeClr>
              </a:solidFill>
            </a:endParaRPr>
          </a:p>
        </p:txBody>
      </p:sp>
      <p:sp>
        <p:nvSpPr>
          <p:cNvPr id="14" name="Rectangle 13"/>
          <p:cNvSpPr/>
          <p:nvPr/>
        </p:nvSpPr>
        <p:spPr>
          <a:xfrm>
            <a:off x="301905" y="76200"/>
            <a:ext cx="8610601" cy="1077218"/>
          </a:xfrm>
          <a:prstGeom prst="rect">
            <a:avLst/>
          </a:prstGeom>
        </p:spPr>
        <p:txBody>
          <a:bodyPr wrap="square">
            <a:spAutoFit/>
          </a:bodyPr>
          <a:lstStyle/>
          <a:p>
            <a:r>
              <a:rPr lang="fr-CA" sz="3200" b="1" dirty="0">
                <a:solidFill>
                  <a:srgbClr val="F68222"/>
                </a:solidFill>
              </a:rPr>
              <a:t>Des </a:t>
            </a:r>
            <a:r>
              <a:rPr lang="fr-CA" sz="3200" b="1" dirty="0" smtClean="0">
                <a:solidFill>
                  <a:srgbClr val="F68222"/>
                </a:solidFill>
              </a:rPr>
              <a:t>« outils facilitateurs » pour implanter une culture DD </a:t>
            </a:r>
            <a:endParaRPr lang="fr-CA" sz="3200" b="1" dirty="0">
              <a:solidFill>
                <a:srgbClr val="F68222"/>
              </a:solidFill>
            </a:endParaRPr>
          </a:p>
        </p:txBody>
      </p:sp>
      <p:sp>
        <p:nvSpPr>
          <p:cNvPr id="13" name="ZoneTexte 12"/>
          <p:cNvSpPr txBox="1"/>
          <p:nvPr/>
        </p:nvSpPr>
        <p:spPr>
          <a:xfrm>
            <a:off x="6169306" y="2548235"/>
            <a:ext cx="2743200" cy="923330"/>
          </a:xfrm>
          <a:prstGeom prst="rect">
            <a:avLst/>
          </a:prstGeom>
          <a:noFill/>
          <a:ln w="38100">
            <a:solidFill>
              <a:schemeClr val="tx1">
                <a:lumMod val="50000"/>
                <a:lumOff val="50000"/>
              </a:schemeClr>
            </a:solidFill>
          </a:ln>
        </p:spPr>
        <p:txBody>
          <a:bodyPr wrap="square" rtlCol="0">
            <a:spAutoFit/>
          </a:bodyPr>
          <a:lstStyle/>
          <a:p>
            <a:pPr algn="ctr"/>
            <a:r>
              <a:rPr lang="fr-CA" b="1" dirty="0" smtClean="0">
                <a:solidFill>
                  <a:schemeClr val="tx1">
                    <a:lumMod val="50000"/>
                    <a:lumOff val="50000"/>
                  </a:schemeClr>
                </a:solidFill>
              </a:rPr>
              <a:t>Formation à l’intention du responsable BNQ 21000</a:t>
            </a:r>
            <a:endParaRPr lang="fr-CA" b="1" dirty="0">
              <a:solidFill>
                <a:schemeClr val="tx1">
                  <a:lumMod val="50000"/>
                  <a:lumOff val="50000"/>
                </a:schemeClr>
              </a:solidFill>
            </a:endParaRPr>
          </a:p>
        </p:txBody>
      </p:sp>
    </p:spTree>
    <p:extLst>
      <p:ext uri="{BB962C8B-B14F-4D97-AF65-F5344CB8AC3E}">
        <p14:creationId xmlns:p14="http://schemas.microsoft.com/office/powerpoint/2010/main" val="30484158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1"/>
          </p:nvPr>
        </p:nvSpPr>
        <p:spPr>
          <a:xfrm>
            <a:off x="683733" y="838200"/>
            <a:ext cx="7858125" cy="4572000"/>
          </a:xfrm>
        </p:spPr>
        <p:txBody>
          <a:bodyPr/>
          <a:lstStyle/>
          <a:p>
            <a:pPr algn="ctr">
              <a:defRPr/>
            </a:pPr>
            <a:r>
              <a:rPr lang="fr-CA" sz="4000" dirty="0" smtClean="0">
                <a:solidFill>
                  <a:srgbClr val="F68222"/>
                </a:solidFill>
              </a:rPr>
              <a:t>Un exemple concret</a:t>
            </a:r>
          </a:p>
          <a:p>
            <a:pPr algn="ctr">
              <a:defRPr/>
            </a:pPr>
            <a:endParaRPr lang="fr-CA" dirty="0" smtClean="0">
              <a:solidFill>
                <a:schemeClr val="tx1">
                  <a:lumMod val="50000"/>
                  <a:lumOff val="50000"/>
                </a:schemeClr>
              </a:solidFill>
            </a:endParaRPr>
          </a:p>
          <a:p>
            <a:pPr algn="ctr">
              <a:defRPr/>
            </a:pPr>
            <a:endParaRPr lang="fr-CA" dirty="0">
              <a:solidFill>
                <a:schemeClr val="tx1">
                  <a:lumMod val="50000"/>
                  <a:lumOff val="50000"/>
                </a:schemeClr>
              </a:solidFill>
            </a:endParaRPr>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0" y="3200400"/>
            <a:ext cx="18288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65390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l"/>
            <a:r>
              <a:rPr lang="fr-CA" sz="3600" b="1" dirty="0" err="1" smtClean="0">
                <a:solidFill>
                  <a:srgbClr val="F68222"/>
                </a:solidFill>
              </a:rPr>
              <a:t>Delom</a:t>
            </a:r>
            <a:r>
              <a:rPr lang="fr-CA" sz="3600" b="1" dirty="0" smtClean="0">
                <a:solidFill>
                  <a:srgbClr val="F68222"/>
                </a:solidFill>
              </a:rPr>
              <a:t> Services</a:t>
            </a:r>
            <a:r>
              <a:rPr lang="fr-CA" sz="3200" dirty="0" smtClean="0">
                <a:solidFill>
                  <a:srgbClr val="F68222"/>
                </a:solidFill>
                <a:latin typeface="+mn-lt"/>
              </a:rPr>
              <a:t/>
            </a:r>
            <a:br>
              <a:rPr lang="fr-CA" sz="3200" dirty="0" smtClean="0">
                <a:solidFill>
                  <a:srgbClr val="F68222"/>
                </a:solidFill>
                <a:latin typeface="+mn-lt"/>
              </a:rPr>
            </a:br>
            <a:endParaRPr lang="fr-CA" sz="2800" i="1" dirty="0">
              <a:solidFill>
                <a:srgbClr val="F68222"/>
              </a:solidFill>
              <a:latin typeface="+mn-lt"/>
            </a:endParaRPr>
          </a:p>
        </p:txBody>
      </p:sp>
      <p:sp>
        <p:nvSpPr>
          <p:cNvPr id="3" name="Espace réservé du contenu 2"/>
          <p:cNvSpPr>
            <a:spLocks noGrp="1"/>
          </p:cNvSpPr>
          <p:nvPr>
            <p:ph type="body" sz="quarter" idx="15"/>
          </p:nvPr>
        </p:nvSpPr>
        <p:spPr>
          <a:xfrm>
            <a:off x="428625" y="1219200"/>
            <a:ext cx="8286750" cy="5715000"/>
          </a:xfrm>
        </p:spPr>
        <p:txBody>
          <a:bodyPr>
            <a:normAutofit fontScale="62500" lnSpcReduction="20000"/>
          </a:bodyPr>
          <a:lstStyle/>
          <a:p>
            <a:pPr marL="0" indent="0">
              <a:lnSpc>
                <a:spcPct val="110000"/>
              </a:lnSpc>
              <a:buNone/>
            </a:pPr>
            <a:endParaRPr lang="fr-CA" sz="2800" dirty="0" smtClean="0">
              <a:solidFill>
                <a:schemeClr val="tx1">
                  <a:lumMod val="50000"/>
                  <a:lumOff val="50000"/>
                </a:schemeClr>
              </a:solidFill>
              <a:latin typeface="Arial" pitchFamily="34" charset="0"/>
              <a:cs typeface="Arial" pitchFamily="34" charset="0"/>
            </a:endParaRPr>
          </a:p>
          <a:p>
            <a:pPr marL="0" indent="0">
              <a:lnSpc>
                <a:spcPct val="110000"/>
              </a:lnSpc>
              <a:buNone/>
            </a:pPr>
            <a:r>
              <a:rPr lang="fr-CA" sz="4500" dirty="0" smtClean="0">
                <a:solidFill>
                  <a:schemeClr val="tx1">
                    <a:lumMod val="50000"/>
                    <a:lumOff val="50000"/>
                  </a:schemeClr>
                </a:solidFill>
                <a:latin typeface="Arial" pitchFamily="34" charset="0"/>
                <a:cs typeface="Arial" pitchFamily="34" charset="0"/>
              </a:rPr>
              <a:t>« Ces avantages sont tels que nous allons contribuer au développement durable tout en améliorant notre compétitivité et notre rentabilité globale grâce aux gains économiques que nous tirerons de l’optimisation de nos façons de faire et de la découverte de nouvelles opportunités d’affaires.»</a:t>
            </a:r>
          </a:p>
          <a:p>
            <a:pPr marL="0" indent="0">
              <a:buNone/>
            </a:pPr>
            <a:endParaRPr lang="fr-CA" sz="2800" dirty="0" smtClean="0">
              <a:solidFill>
                <a:schemeClr val="tx1">
                  <a:lumMod val="50000"/>
                  <a:lumOff val="50000"/>
                </a:schemeClr>
              </a:solidFill>
              <a:latin typeface="Arial" pitchFamily="34" charset="0"/>
              <a:cs typeface="Arial" pitchFamily="34" charset="0"/>
            </a:endParaRPr>
          </a:p>
          <a:p>
            <a:pPr marL="0" indent="0">
              <a:buNone/>
            </a:pPr>
            <a:r>
              <a:rPr lang="fr-CA" sz="5100" dirty="0" smtClean="0">
                <a:solidFill>
                  <a:schemeClr val="tx1">
                    <a:lumMod val="50000"/>
                    <a:lumOff val="50000"/>
                  </a:schemeClr>
                </a:solidFill>
                <a:latin typeface="Arial" pitchFamily="34" charset="0"/>
                <a:cs typeface="Arial" pitchFamily="34" charset="0"/>
              </a:rPr>
              <a:t>Mario </a:t>
            </a:r>
            <a:r>
              <a:rPr lang="fr-CA" sz="5100" dirty="0" err="1" smtClean="0">
                <a:solidFill>
                  <a:schemeClr val="tx1">
                    <a:lumMod val="50000"/>
                    <a:lumOff val="50000"/>
                  </a:schemeClr>
                </a:solidFill>
                <a:latin typeface="Arial" pitchFamily="34" charset="0"/>
                <a:cs typeface="Arial" pitchFamily="34" charset="0"/>
              </a:rPr>
              <a:t>Montpetit</a:t>
            </a:r>
            <a:r>
              <a:rPr lang="fr-CA" sz="5100" dirty="0" smtClean="0">
                <a:solidFill>
                  <a:schemeClr val="tx1">
                    <a:lumMod val="50000"/>
                    <a:lumOff val="50000"/>
                  </a:schemeClr>
                </a:solidFill>
                <a:latin typeface="Arial" pitchFamily="34" charset="0"/>
                <a:cs typeface="Arial" pitchFamily="34" charset="0"/>
              </a:rPr>
              <a:t>, PDG</a:t>
            </a:r>
          </a:p>
          <a:p>
            <a:pPr marL="0" indent="0">
              <a:buNone/>
            </a:pPr>
            <a:endParaRPr lang="fr-CA" sz="900" dirty="0">
              <a:solidFill>
                <a:schemeClr val="tx1">
                  <a:lumMod val="50000"/>
                  <a:lumOff val="50000"/>
                </a:schemeClr>
              </a:solidFill>
              <a:latin typeface="Arial" pitchFamily="34" charset="0"/>
              <a:cs typeface="Arial" pitchFamily="34" charset="0"/>
            </a:endParaRPr>
          </a:p>
          <a:p>
            <a:pPr marL="0" indent="0">
              <a:buNone/>
            </a:pPr>
            <a:r>
              <a:rPr lang="fr-CA" sz="2900" dirty="0" smtClean="0">
                <a:solidFill>
                  <a:schemeClr val="tx1">
                    <a:lumMod val="50000"/>
                    <a:lumOff val="50000"/>
                  </a:schemeClr>
                </a:solidFill>
                <a:latin typeface="Arial" pitchFamily="34" charset="0"/>
                <a:cs typeface="Arial" pitchFamily="34" charset="0"/>
              </a:rPr>
              <a:t>Revue Plan, Ordre des ingénieurs du Québec, numéro avril 2012</a:t>
            </a:r>
            <a:endParaRPr lang="fr-CA" sz="2900" dirty="0">
              <a:solidFill>
                <a:schemeClr val="tx1">
                  <a:lumMod val="50000"/>
                  <a:lumOff val="50000"/>
                </a:schemeClr>
              </a:solidFill>
              <a:latin typeface="Arial" pitchFamily="34" charset="0"/>
              <a:cs typeface="Arial" pitchFamily="34" charset="0"/>
            </a:endParaRPr>
          </a:p>
          <a:p>
            <a:pPr marL="0" indent="0">
              <a:buNone/>
            </a:pPr>
            <a:endParaRPr lang="fr-CA" sz="2800" dirty="0" smtClean="0">
              <a:solidFill>
                <a:schemeClr val="tx1">
                  <a:lumMod val="50000"/>
                  <a:lumOff val="50000"/>
                </a:schemeClr>
              </a:solidFill>
              <a:latin typeface="Arial" pitchFamily="34" charset="0"/>
              <a:cs typeface="Arial" pitchFamily="34" charset="0"/>
            </a:endParaRPr>
          </a:p>
          <a:p>
            <a:pPr marL="0" indent="0">
              <a:buNone/>
            </a:pPr>
            <a:endParaRPr lang="fr-CA" sz="2800" dirty="0">
              <a:solidFill>
                <a:schemeClr val="tx1">
                  <a:lumMod val="50000"/>
                  <a:lumOff val="50000"/>
                </a:schemeClr>
              </a:solidFill>
              <a:latin typeface="Arial" pitchFamily="34" charset="0"/>
              <a:cs typeface="Arial" pitchFamily="34" charset="0"/>
            </a:endParaRPr>
          </a:p>
          <a:p>
            <a:pPr marL="0" indent="0">
              <a:buNone/>
            </a:pPr>
            <a:endParaRPr lang="fr-CA" sz="2800" dirty="0">
              <a:solidFill>
                <a:schemeClr val="tx1">
                  <a:lumMod val="50000"/>
                  <a:lumOff val="50000"/>
                </a:schemeClr>
              </a:solidFill>
              <a:latin typeface="Arial" pitchFamily="34" charset="0"/>
              <a:cs typeface="Arial" pitchFamily="34" charset="0"/>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21364"/>
            <a:ext cx="691192" cy="705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27239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p:txBody>
          <a:bodyPr>
            <a:normAutofit/>
          </a:bodyPr>
          <a:lstStyle/>
          <a:p>
            <a:r>
              <a:rPr lang="fr-CA" sz="3200" dirty="0" smtClean="0"/>
              <a:t>Le DD dans une organisation, c’est…</a:t>
            </a:r>
            <a:endParaRPr lang="fr-CA" sz="3200" dirty="0"/>
          </a:p>
        </p:txBody>
      </p:sp>
      <p:sp>
        <p:nvSpPr>
          <p:cNvPr id="3" name="Espace réservé du texte 2"/>
          <p:cNvSpPr>
            <a:spLocks noGrp="1"/>
          </p:cNvSpPr>
          <p:nvPr>
            <p:ph type="body" sz="quarter" idx="15"/>
            <p:custDataLst>
              <p:tags r:id="rId2"/>
            </p:custDataLst>
          </p:nvPr>
        </p:nvSpPr>
        <p:spPr>
          <a:xfrm>
            <a:off x="381000" y="1143000"/>
            <a:ext cx="8763000" cy="5105400"/>
          </a:xfrm>
        </p:spPr>
        <p:txBody>
          <a:bodyPr>
            <a:normAutofit/>
          </a:bodyPr>
          <a:lstStyle/>
          <a:p>
            <a:r>
              <a:rPr lang="fr-CA" b="1" i="1" dirty="0" smtClean="0">
                <a:solidFill>
                  <a:schemeClr val="tx1">
                    <a:lumMod val="50000"/>
                    <a:lumOff val="50000"/>
                  </a:schemeClr>
                </a:solidFill>
                <a:effectLst>
                  <a:outerShdw blurRad="38100" dist="38100" dir="2700000" algn="tl">
                    <a:srgbClr val="000000">
                      <a:alpha val="43137"/>
                    </a:srgbClr>
                  </a:outerShdw>
                </a:effectLst>
              </a:rPr>
              <a:t>Quoi? </a:t>
            </a:r>
            <a:r>
              <a:rPr lang="fr-CA" dirty="0" smtClean="0">
                <a:solidFill>
                  <a:schemeClr val="tx1">
                    <a:lumMod val="50000"/>
                    <a:lumOff val="50000"/>
                  </a:schemeClr>
                </a:solidFill>
              </a:rPr>
              <a:t>Une manière responsable de faire des affaires qui diminue les effets négatifs de nos activités et qui augmente nos contributions positives économiques, environnementales et sociales</a:t>
            </a:r>
          </a:p>
          <a:p>
            <a:r>
              <a:rPr lang="fr-CA" b="1" i="1" dirty="0" smtClean="0">
                <a:solidFill>
                  <a:schemeClr val="tx1">
                    <a:lumMod val="50000"/>
                    <a:lumOff val="50000"/>
                  </a:schemeClr>
                </a:solidFill>
                <a:effectLst>
                  <a:outerShdw blurRad="38100" dist="38100" dir="2700000" algn="tl">
                    <a:srgbClr val="000000">
                      <a:alpha val="43137"/>
                    </a:srgbClr>
                  </a:outerShdw>
                </a:effectLst>
              </a:rPr>
              <a:t>Comment? </a:t>
            </a:r>
            <a:r>
              <a:rPr lang="fr-CA" dirty="0" smtClean="0">
                <a:solidFill>
                  <a:schemeClr val="tx1">
                    <a:lumMod val="50000"/>
                    <a:lumOff val="50000"/>
                  </a:schemeClr>
                </a:solidFill>
              </a:rPr>
              <a:t>En ayant une meilleure compréhension de nos effets négatifs et de nos parties prenantes</a:t>
            </a:r>
          </a:p>
          <a:p>
            <a:r>
              <a:rPr lang="fr-CA" b="1" i="1" dirty="0" smtClean="0">
                <a:solidFill>
                  <a:schemeClr val="tx1">
                    <a:lumMod val="50000"/>
                    <a:lumOff val="50000"/>
                  </a:schemeClr>
                </a:solidFill>
                <a:effectLst>
                  <a:outerShdw blurRad="38100" dist="38100" dir="2700000" algn="tl">
                    <a:srgbClr val="000000">
                      <a:alpha val="43137"/>
                    </a:srgbClr>
                  </a:outerShdw>
                </a:effectLst>
              </a:rPr>
              <a:t>Pourquoi (bénéfices)? </a:t>
            </a:r>
            <a:r>
              <a:rPr lang="fr-CA" dirty="0" smtClean="0">
                <a:solidFill>
                  <a:schemeClr val="tx1">
                    <a:lumMod val="50000"/>
                    <a:lumOff val="50000"/>
                  </a:schemeClr>
                </a:solidFill>
              </a:rPr>
              <a:t>Pour diminuer nos risques et accroitre nos occasions d’affaires</a:t>
            </a:r>
            <a:endParaRPr lang="fr-CA" dirty="0">
              <a:solidFill>
                <a:schemeClr val="tx1">
                  <a:lumMod val="50000"/>
                  <a:lumOff val="50000"/>
                </a:schemeClr>
              </a:solidFill>
            </a:endParaRPr>
          </a:p>
        </p:txBody>
      </p:sp>
    </p:spTree>
    <p:extLst>
      <p:ext uri="{BB962C8B-B14F-4D97-AF65-F5344CB8AC3E}">
        <p14:creationId xmlns:p14="http://schemas.microsoft.com/office/powerpoint/2010/main" val="31407301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l"/>
            <a:r>
              <a:rPr lang="fr-CA" sz="3200" b="1" dirty="0" smtClean="0"/>
              <a:t>Les incitatifs pour </a:t>
            </a:r>
            <a:r>
              <a:rPr lang="fr-CA" sz="3200" b="1" dirty="0" err="1" smtClean="0"/>
              <a:t>Delom</a:t>
            </a:r>
            <a:r>
              <a:rPr lang="fr-CA" sz="3200" b="1" dirty="0" smtClean="0"/>
              <a:t> Services</a:t>
            </a:r>
            <a:endParaRPr lang="fr-CA" sz="3200" b="1" dirty="0"/>
          </a:p>
        </p:txBody>
      </p:sp>
      <p:sp>
        <p:nvSpPr>
          <p:cNvPr id="3" name="Espace réservé du contenu 2"/>
          <p:cNvSpPr>
            <a:spLocks noGrp="1"/>
          </p:cNvSpPr>
          <p:nvPr>
            <p:ph type="body" sz="quarter" idx="15"/>
          </p:nvPr>
        </p:nvSpPr>
        <p:spPr>
          <a:xfrm>
            <a:off x="453100" y="1676400"/>
            <a:ext cx="8286750" cy="3143245"/>
          </a:xfrm>
        </p:spPr>
        <p:txBody>
          <a:bodyPr>
            <a:normAutofit/>
          </a:bodyPr>
          <a:lstStyle/>
          <a:p>
            <a:pPr marL="509588" indent="-509588">
              <a:spcAft>
                <a:spcPts val="1200"/>
              </a:spcAft>
              <a:buBlip>
                <a:blip r:embed="rId3"/>
              </a:buBlip>
            </a:pPr>
            <a:r>
              <a:rPr lang="fr-CA" sz="2800" dirty="0" smtClean="0">
                <a:solidFill>
                  <a:schemeClr val="tx1">
                    <a:lumMod val="50000"/>
                    <a:lumOff val="50000"/>
                  </a:schemeClr>
                </a:solidFill>
                <a:latin typeface="Arial" pitchFamily="34" charset="0"/>
                <a:cs typeface="Arial" pitchFamily="34" charset="0"/>
              </a:rPr>
              <a:t>Client: Alcoa (grand donneur d’ordre)</a:t>
            </a:r>
          </a:p>
          <a:p>
            <a:pPr marL="509588" indent="-509588">
              <a:spcAft>
                <a:spcPts val="1200"/>
              </a:spcAft>
              <a:buBlip>
                <a:blip r:embed="rId3"/>
              </a:buBlip>
            </a:pPr>
            <a:r>
              <a:rPr lang="fr-CA" sz="2800" dirty="0" smtClean="0">
                <a:solidFill>
                  <a:schemeClr val="tx1">
                    <a:lumMod val="50000"/>
                    <a:lumOff val="50000"/>
                  </a:schemeClr>
                </a:solidFill>
                <a:latin typeface="Arial" pitchFamily="34" charset="0"/>
                <a:cs typeface="Arial" pitchFamily="34" charset="0"/>
              </a:rPr>
              <a:t>Augmenter leur engagement social et environnemental</a:t>
            </a:r>
          </a:p>
          <a:p>
            <a:pPr marL="509588" indent="-509588">
              <a:spcAft>
                <a:spcPts val="1200"/>
              </a:spcAft>
              <a:buBlip>
                <a:blip r:embed="rId3"/>
              </a:buBlip>
            </a:pPr>
            <a:r>
              <a:rPr lang="fr-CA" sz="2800" dirty="0" smtClean="0">
                <a:solidFill>
                  <a:schemeClr val="tx1">
                    <a:lumMod val="50000"/>
                    <a:lumOff val="50000"/>
                  </a:schemeClr>
                </a:solidFill>
                <a:latin typeface="Arial" pitchFamily="34" charset="0"/>
                <a:cs typeface="Arial" pitchFamily="34" charset="0"/>
              </a:rPr>
              <a:t>Participer à assurer un avenir durable pour les générations futures</a:t>
            </a:r>
            <a:endParaRPr lang="fr-CA" sz="2800" dirty="0">
              <a:solidFill>
                <a:schemeClr val="tx1">
                  <a:lumMod val="50000"/>
                  <a:lumOff val="50000"/>
                </a:schemeClr>
              </a:solidFill>
              <a:latin typeface="Arial" pitchFamily="34" charset="0"/>
              <a:cs typeface="Arial" pitchFamily="34" charset="0"/>
            </a:endParaRPr>
          </a:p>
        </p:txBody>
      </p:sp>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504" y="188640"/>
            <a:ext cx="691192" cy="705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ZoneTexte 4"/>
          <p:cNvSpPr txBox="1"/>
          <p:nvPr/>
        </p:nvSpPr>
        <p:spPr>
          <a:xfrm>
            <a:off x="798696" y="5949280"/>
            <a:ext cx="3485249" cy="215444"/>
          </a:xfrm>
          <a:prstGeom prst="rect">
            <a:avLst/>
          </a:prstGeom>
          <a:noFill/>
        </p:spPr>
        <p:txBody>
          <a:bodyPr wrap="none" rtlCol="0">
            <a:spAutoFit/>
          </a:bodyPr>
          <a:lstStyle/>
          <a:p>
            <a:r>
              <a:rPr lang="fr-CA" sz="800" dirty="0" smtClean="0">
                <a:solidFill>
                  <a:schemeClr val="tx1">
                    <a:lumMod val="50000"/>
                    <a:lumOff val="50000"/>
                  </a:schemeClr>
                </a:solidFill>
              </a:rPr>
              <a:t>Tiré de la conférence Chambre de commerce de l’est de Montréal, 11 juin 2012</a:t>
            </a:r>
            <a:endParaRPr lang="fr-CA" sz="800" dirty="0">
              <a:solidFill>
                <a:schemeClr val="tx1">
                  <a:lumMod val="50000"/>
                  <a:lumOff val="50000"/>
                </a:schemeClr>
              </a:solidFill>
            </a:endParaRPr>
          </a:p>
        </p:txBody>
      </p:sp>
    </p:spTree>
    <p:extLst>
      <p:ext uri="{BB962C8B-B14F-4D97-AF65-F5344CB8AC3E}">
        <p14:creationId xmlns:p14="http://schemas.microsoft.com/office/powerpoint/2010/main" val="65531119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l"/>
            <a:r>
              <a:rPr lang="fr-CA" sz="3200" b="1" dirty="0" smtClean="0">
                <a:solidFill>
                  <a:srgbClr val="F68222"/>
                </a:solidFill>
                <a:latin typeface="Arial" pitchFamily="34" charset="0"/>
                <a:cs typeface="Arial" pitchFamily="34" charset="0"/>
              </a:rPr>
              <a:t>Les retombées concrètes</a:t>
            </a:r>
            <a:endParaRPr lang="fr-CA" sz="3200" b="1" dirty="0">
              <a:solidFill>
                <a:srgbClr val="F68222"/>
              </a:solidFill>
              <a:latin typeface="Arial" pitchFamily="34" charset="0"/>
              <a:cs typeface="Arial" pitchFamily="34" charset="0"/>
            </a:endParaRPr>
          </a:p>
        </p:txBody>
      </p:sp>
      <p:sp>
        <p:nvSpPr>
          <p:cNvPr id="3" name="Espace réservé du contenu 2"/>
          <p:cNvSpPr>
            <a:spLocks noGrp="1"/>
          </p:cNvSpPr>
          <p:nvPr>
            <p:ph type="body" sz="quarter" idx="15"/>
          </p:nvPr>
        </p:nvSpPr>
        <p:spPr>
          <a:xfrm>
            <a:off x="304800" y="1524000"/>
            <a:ext cx="8286750" cy="3143245"/>
          </a:xfrm>
        </p:spPr>
        <p:txBody>
          <a:bodyPr>
            <a:noAutofit/>
          </a:bodyPr>
          <a:lstStyle/>
          <a:p>
            <a:pPr marL="509588" indent="-509588">
              <a:spcAft>
                <a:spcPts val="1200"/>
              </a:spcAft>
              <a:buBlip>
                <a:blip r:embed="rId3"/>
              </a:buBlip>
            </a:pPr>
            <a:r>
              <a:rPr lang="fr-CA" sz="2800" dirty="0" smtClean="0">
                <a:solidFill>
                  <a:schemeClr val="tx1">
                    <a:lumMod val="50000"/>
                    <a:lumOff val="50000"/>
                  </a:schemeClr>
                </a:solidFill>
                <a:latin typeface="Arial" pitchFamily="34" charset="0"/>
                <a:cs typeface="Arial" pitchFamily="34" charset="0"/>
              </a:rPr>
              <a:t>Vision alignée</a:t>
            </a:r>
          </a:p>
          <a:p>
            <a:pPr marL="509588" indent="-509588">
              <a:spcAft>
                <a:spcPts val="1200"/>
              </a:spcAft>
              <a:buBlip>
                <a:blip r:embed="rId3"/>
              </a:buBlip>
            </a:pPr>
            <a:r>
              <a:rPr lang="fr-CA" sz="2800" dirty="0" smtClean="0">
                <a:solidFill>
                  <a:schemeClr val="tx1">
                    <a:lumMod val="50000"/>
                    <a:lumOff val="50000"/>
                  </a:schemeClr>
                </a:solidFill>
                <a:latin typeface="Arial" pitchFamily="34" charset="0"/>
                <a:cs typeface="Arial" pitchFamily="34" charset="0"/>
              </a:rPr>
              <a:t>6 unités opérationnelles engagées</a:t>
            </a:r>
          </a:p>
          <a:p>
            <a:pPr marL="509588" indent="-509588">
              <a:spcAft>
                <a:spcPts val="1200"/>
              </a:spcAft>
              <a:buBlip>
                <a:blip r:embed="rId3"/>
              </a:buBlip>
            </a:pPr>
            <a:r>
              <a:rPr lang="fr-CA" sz="2800" dirty="0" smtClean="0">
                <a:solidFill>
                  <a:schemeClr val="tx1">
                    <a:lumMod val="50000"/>
                    <a:lumOff val="50000"/>
                  </a:schemeClr>
                </a:solidFill>
                <a:latin typeface="Arial" pitchFamily="34" charset="0"/>
                <a:cs typeface="Arial" pitchFamily="34" charset="0"/>
              </a:rPr>
              <a:t>Des employés conscientisés (+ de 300)</a:t>
            </a:r>
          </a:p>
          <a:p>
            <a:pPr marL="509588" indent="-509588">
              <a:spcAft>
                <a:spcPts val="1200"/>
              </a:spcAft>
              <a:buBlip>
                <a:blip r:embed="rId3"/>
              </a:buBlip>
            </a:pPr>
            <a:r>
              <a:rPr lang="fr-CA" sz="2800" dirty="0" smtClean="0">
                <a:solidFill>
                  <a:schemeClr val="tx1">
                    <a:lumMod val="50000"/>
                    <a:lumOff val="50000"/>
                  </a:schemeClr>
                </a:solidFill>
                <a:latin typeface="Arial" pitchFamily="34" charset="0"/>
                <a:cs typeface="Arial" pitchFamily="34" charset="0"/>
              </a:rPr>
              <a:t>Un diagnostic d’entreprise:</a:t>
            </a:r>
          </a:p>
          <a:p>
            <a:pPr marL="914400" lvl="1" indent="-457200">
              <a:spcAft>
                <a:spcPts val="1200"/>
              </a:spcAft>
              <a:buBlip>
                <a:blip r:embed="rId3"/>
              </a:buBlip>
            </a:pPr>
            <a:r>
              <a:rPr lang="fr-CA" dirty="0" smtClean="0">
                <a:solidFill>
                  <a:schemeClr val="tx1">
                    <a:lumMod val="50000"/>
                    <a:lumOff val="50000"/>
                  </a:schemeClr>
                </a:solidFill>
                <a:latin typeface="Arial" pitchFamily="34" charset="0"/>
                <a:cs typeface="Arial" pitchFamily="34" charset="0"/>
              </a:rPr>
              <a:t>Une radiographie complète (économique, sociale et environnementale)</a:t>
            </a:r>
          </a:p>
          <a:p>
            <a:pPr marL="914400" lvl="1" indent="-457200">
              <a:spcAft>
                <a:spcPts val="1200"/>
              </a:spcAft>
              <a:buBlip>
                <a:blip r:embed="rId3"/>
              </a:buBlip>
            </a:pPr>
            <a:r>
              <a:rPr lang="fr-CA" dirty="0" smtClean="0">
                <a:solidFill>
                  <a:schemeClr val="tx1">
                    <a:lumMod val="50000"/>
                    <a:lumOff val="50000"/>
                  </a:schemeClr>
                </a:solidFill>
                <a:latin typeface="Arial" pitchFamily="34" charset="0"/>
                <a:cs typeface="Arial" pitchFamily="34" charset="0"/>
              </a:rPr>
              <a:t>Portrait de la situation actuelle pour nous permettre de progresser efficacement</a:t>
            </a:r>
            <a:endParaRPr lang="fr-CA" dirty="0">
              <a:solidFill>
                <a:schemeClr val="tx1">
                  <a:lumMod val="50000"/>
                  <a:lumOff val="50000"/>
                </a:schemeClr>
              </a:solidFill>
              <a:latin typeface="Arial" pitchFamily="34" charset="0"/>
              <a:cs typeface="Arial" pitchFamily="34" charset="0"/>
            </a:endParaRPr>
          </a:p>
        </p:txBody>
      </p:sp>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504" y="188640"/>
            <a:ext cx="691192" cy="705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24600" y="188639"/>
            <a:ext cx="2989585" cy="223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324413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l"/>
            <a:r>
              <a:rPr lang="fr-CA" sz="3200" b="1" dirty="0" smtClean="0">
                <a:solidFill>
                  <a:srgbClr val="F68222"/>
                </a:solidFill>
                <a:latin typeface="Arial" pitchFamily="34" charset="0"/>
                <a:cs typeface="Arial" pitchFamily="34" charset="0"/>
              </a:rPr>
              <a:t>Plan d’action BNQ 21000</a:t>
            </a:r>
            <a:endParaRPr lang="fr-CA" sz="3200" b="1" dirty="0">
              <a:solidFill>
                <a:srgbClr val="F68222"/>
              </a:solidFill>
              <a:latin typeface="Arial" pitchFamily="34" charset="0"/>
              <a:cs typeface="Arial" pitchFamily="34" charset="0"/>
            </a:endParaRPr>
          </a:p>
        </p:txBody>
      </p:sp>
      <p:sp>
        <p:nvSpPr>
          <p:cNvPr id="3" name="Espace réservé du contenu 2"/>
          <p:cNvSpPr>
            <a:spLocks noGrp="1"/>
          </p:cNvSpPr>
          <p:nvPr>
            <p:ph type="body" sz="quarter" idx="15"/>
          </p:nvPr>
        </p:nvSpPr>
        <p:spPr>
          <a:xfrm>
            <a:off x="457200" y="1219200"/>
            <a:ext cx="8286750" cy="5410200"/>
          </a:xfrm>
        </p:spPr>
        <p:txBody>
          <a:bodyPr>
            <a:normAutofit/>
          </a:bodyPr>
          <a:lstStyle/>
          <a:p>
            <a:pPr marL="0" indent="0">
              <a:buNone/>
            </a:pPr>
            <a:r>
              <a:rPr lang="fr-CA" sz="2600" dirty="0" smtClean="0">
                <a:solidFill>
                  <a:schemeClr val="tx1">
                    <a:lumMod val="50000"/>
                    <a:lumOff val="50000"/>
                  </a:schemeClr>
                </a:solidFill>
                <a:latin typeface="Arial" pitchFamily="34" charset="0"/>
                <a:cs typeface="Arial" pitchFamily="34" charset="0"/>
              </a:rPr>
              <a:t>Participation des 6 unités d’affaires à l’élaboration du plan d’action BNQ 21000, notamment:</a:t>
            </a:r>
          </a:p>
          <a:p>
            <a:pPr marL="0" indent="0">
              <a:buNone/>
            </a:pPr>
            <a:endParaRPr lang="fr-CA" sz="2600" dirty="0" smtClean="0">
              <a:solidFill>
                <a:schemeClr val="tx1">
                  <a:lumMod val="50000"/>
                  <a:lumOff val="50000"/>
                </a:schemeClr>
              </a:solidFill>
              <a:latin typeface="Arial" pitchFamily="34" charset="0"/>
              <a:cs typeface="Arial" pitchFamily="34" charset="0"/>
            </a:endParaRPr>
          </a:p>
          <a:p>
            <a:pPr>
              <a:spcAft>
                <a:spcPts val="1200"/>
              </a:spcAft>
              <a:buBlip>
                <a:blip r:embed="rId2"/>
              </a:buBlip>
            </a:pPr>
            <a:r>
              <a:rPr lang="fr-CA" sz="2600" dirty="0" smtClean="0">
                <a:solidFill>
                  <a:schemeClr val="tx1">
                    <a:lumMod val="50000"/>
                    <a:lumOff val="50000"/>
                  </a:schemeClr>
                </a:solidFill>
                <a:latin typeface="Arial" pitchFamily="34" charset="0"/>
                <a:cs typeface="Arial" pitchFamily="34" charset="0"/>
              </a:rPr>
              <a:t>Élaboration d’une politique d’approvisionnement écoresponsable</a:t>
            </a:r>
          </a:p>
          <a:p>
            <a:pPr>
              <a:spcAft>
                <a:spcPts val="1200"/>
              </a:spcAft>
              <a:buBlip>
                <a:blip r:embed="rId2"/>
              </a:buBlip>
            </a:pPr>
            <a:r>
              <a:rPr lang="fr-CA" sz="2600" dirty="0" smtClean="0">
                <a:solidFill>
                  <a:schemeClr val="tx1">
                    <a:lumMod val="50000"/>
                    <a:lumOff val="50000"/>
                  </a:schemeClr>
                </a:solidFill>
                <a:latin typeface="Arial" pitchFamily="34" charset="0"/>
                <a:cs typeface="Arial" pitchFamily="34" charset="0"/>
              </a:rPr>
              <a:t>Mise en place de comités environnement </a:t>
            </a:r>
          </a:p>
          <a:p>
            <a:pPr>
              <a:spcAft>
                <a:spcPts val="1200"/>
              </a:spcAft>
              <a:buBlip>
                <a:blip r:embed="rId2"/>
              </a:buBlip>
            </a:pPr>
            <a:r>
              <a:rPr lang="fr-CA" sz="2600" dirty="0" smtClean="0">
                <a:solidFill>
                  <a:schemeClr val="tx1">
                    <a:lumMod val="50000"/>
                    <a:lumOff val="50000"/>
                  </a:schemeClr>
                </a:solidFill>
                <a:latin typeface="Arial" pitchFamily="34" charset="0"/>
                <a:cs typeface="Arial" pitchFamily="34" charset="0"/>
              </a:rPr>
              <a:t>Instaurer une journée annuelle sur l’environnement</a:t>
            </a:r>
          </a:p>
          <a:p>
            <a:pPr>
              <a:spcAft>
                <a:spcPts val="1200"/>
              </a:spcAft>
              <a:buBlip>
                <a:blip r:embed="rId2"/>
              </a:buBlip>
            </a:pPr>
            <a:r>
              <a:rPr lang="fr-CA" sz="2600" dirty="0" smtClean="0">
                <a:solidFill>
                  <a:schemeClr val="tx1">
                    <a:lumMod val="50000"/>
                    <a:lumOff val="50000"/>
                  </a:schemeClr>
                </a:solidFill>
                <a:latin typeface="Arial" pitchFamily="34" charset="0"/>
                <a:cs typeface="Arial" pitchFamily="34" charset="0"/>
              </a:rPr>
              <a:t>Communication interne (ex: capsules DD)</a:t>
            </a:r>
          </a:p>
          <a:p>
            <a:pPr marL="0" indent="0">
              <a:buNone/>
            </a:pPr>
            <a:endParaRPr lang="fr-CA"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304" y="0"/>
            <a:ext cx="967680" cy="850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587893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custDataLst>
              <p:tags r:id="rId1"/>
            </p:custDataLst>
          </p:nvPr>
        </p:nvSpPr>
        <p:spPr>
          <a:xfrm>
            <a:off x="609600" y="152400"/>
            <a:ext cx="7786742" cy="796908"/>
          </a:xfrm>
        </p:spPr>
        <p:txBody>
          <a:bodyPr>
            <a:normAutofit/>
          </a:bodyPr>
          <a:lstStyle/>
          <a:p>
            <a:r>
              <a:rPr lang="fr-CA" sz="3200" dirty="0" smtClean="0"/>
              <a:t>Des retombées pour le Québec</a:t>
            </a:r>
            <a:endParaRPr lang="fr-CA" sz="3200" dirty="0"/>
          </a:p>
        </p:txBody>
      </p:sp>
      <p:sp>
        <p:nvSpPr>
          <p:cNvPr id="5" name="Espace réservé du texte 4"/>
          <p:cNvSpPr>
            <a:spLocks noGrp="1"/>
          </p:cNvSpPr>
          <p:nvPr>
            <p:ph type="body" sz="quarter" idx="15"/>
            <p:custDataLst>
              <p:tags r:id="rId2"/>
            </p:custDataLst>
          </p:nvPr>
        </p:nvSpPr>
        <p:spPr>
          <a:xfrm>
            <a:off x="381000" y="533400"/>
            <a:ext cx="7924800" cy="5334000"/>
          </a:xfrm>
        </p:spPr>
        <p:txBody>
          <a:bodyPr>
            <a:normAutofit fontScale="85000" lnSpcReduction="20000"/>
          </a:bodyPr>
          <a:lstStyle/>
          <a:p>
            <a:endParaRPr lang="fr-CA" dirty="0" smtClean="0">
              <a:solidFill>
                <a:schemeClr val="tx1">
                  <a:lumMod val="50000"/>
                  <a:lumOff val="50000"/>
                </a:schemeClr>
              </a:solidFill>
            </a:endParaRPr>
          </a:p>
          <a:p>
            <a:r>
              <a:rPr lang="fr-CA" sz="3600" dirty="0" smtClean="0">
                <a:solidFill>
                  <a:schemeClr val="tx1">
                    <a:lumMod val="50000"/>
                    <a:lumOff val="50000"/>
                  </a:schemeClr>
                </a:solidFill>
              </a:rPr>
              <a:t>Vision commune</a:t>
            </a:r>
          </a:p>
          <a:p>
            <a:r>
              <a:rPr lang="fr-CA" sz="3600" dirty="0" smtClean="0">
                <a:solidFill>
                  <a:schemeClr val="tx1">
                    <a:lumMod val="50000"/>
                    <a:lumOff val="50000"/>
                  </a:schemeClr>
                </a:solidFill>
              </a:rPr>
              <a:t>Langage commun</a:t>
            </a:r>
          </a:p>
          <a:p>
            <a:r>
              <a:rPr lang="fr-CA" sz="3600" dirty="0" smtClean="0">
                <a:solidFill>
                  <a:schemeClr val="tx1">
                    <a:lumMod val="50000"/>
                    <a:lumOff val="50000"/>
                  </a:schemeClr>
                </a:solidFill>
              </a:rPr>
              <a:t>Progression des organisations DD</a:t>
            </a:r>
          </a:p>
          <a:p>
            <a:r>
              <a:rPr lang="fr-CA" sz="3600" dirty="0" smtClean="0">
                <a:solidFill>
                  <a:schemeClr val="tx1">
                    <a:lumMod val="50000"/>
                    <a:lumOff val="50000"/>
                  </a:schemeClr>
                </a:solidFill>
              </a:rPr>
              <a:t>Innovation et </a:t>
            </a:r>
            <a:r>
              <a:rPr lang="fr-CA" sz="3600" dirty="0">
                <a:solidFill>
                  <a:schemeClr val="tx1">
                    <a:lumMod val="50000"/>
                    <a:lumOff val="50000"/>
                  </a:schemeClr>
                </a:solidFill>
              </a:rPr>
              <a:t>c</a:t>
            </a:r>
            <a:r>
              <a:rPr lang="fr-CA" sz="3600" dirty="0" smtClean="0">
                <a:solidFill>
                  <a:schemeClr val="tx1">
                    <a:lumMod val="50000"/>
                    <a:lumOff val="50000"/>
                  </a:schemeClr>
                </a:solidFill>
              </a:rPr>
              <a:t>ompétitivité</a:t>
            </a:r>
          </a:p>
          <a:p>
            <a:r>
              <a:rPr lang="fr-CA" sz="3600" dirty="0" smtClean="0">
                <a:solidFill>
                  <a:schemeClr val="tx1">
                    <a:lumMod val="50000"/>
                    <a:lumOff val="50000"/>
                  </a:schemeClr>
                </a:solidFill>
              </a:rPr>
              <a:t>Impact sur le développement économique</a:t>
            </a:r>
          </a:p>
          <a:p>
            <a:r>
              <a:rPr lang="fr-CA" sz="3600" dirty="0" smtClean="0">
                <a:solidFill>
                  <a:schemeClr val="tx1">
                    <a:lumMod val="50000"/>
                    <a:lumOff val="50000"/>
                  </a:schemeClr>
                </a:solidFill>
              </a:rPr>
              <a:t>Contribution à la survie de notre planète</a:t>
            </a:r>
            <a:endParaRPr lang="fr-CA" sz="3000" dirty="0">
              <a:solidFill>
                <a:schemeClr val="tx1">
                  <a:lumMod val="50000"/>
                  <a:lumOff val="50000"/>
                </a:schemeClr>
              </a:solidFill>
            </a:endParaRPr>
          </a:p>
          <a:p>
            <a:pPr marL="0" indent="0" algn="ctr">
              <a:lnSpc>
                <a:spcPct val="100000"/>
              </a:lnSpc>
              <a:buNone/>
            </a:pPr>
            <a:endParaRPr lang="fr-CA" sz="3000" b="1" dirty="0" smtClean="0">
              <a:solidFill>
                <a:schemeClr val="tx2"/>
              </a:solidFill>
            </a:endParaRPr>
          </a:p>
          <a:p>
            <a:pPr marL="0" indent="0" algn="ctr">
              <a:lnSpc>
                <a:spcPct val="100000"/>
              </a:lnSpc>
              <a:buNone/>
            </a:pPr>
            <a:r>
              <a:rPr lang="fr-CA" sz="3000" b="1" dirty="0" smtClean="0">
                <a:solidFill>
                  <a:schemeClr val="tx1">
                    <a:lumMod val="50000"/>
                    <a:lumOff val="50000"/>
                  </a:schemeClr>
                </a:solidFill>
                <a:effectLst>
                  <a:outerShdw blurRad="38100" dist="38100" dir="2700000" algn="tl">
                    <a:srgbClr val="000000">
                      <a:alpha val="43137"/>
                    </a:srgbClr>
                  </a:outerShdw>
                </a:effectLst>
              </a:rPr>
              <a:t>Un meilleur positionnement sur </a:t>
            </a:r>
          </a:p>
          <a:p>
            <a:pPr marL="0" indent="0">
              <a:lnSpc>
                <a:spcPct val="100000"/>
              </a:lnSpc>
              <a:buNone/>
            </a:pPr>
            <a:r>
              <a:rPr lang="fr-CA" sz="3000" b="1" dirty="0" smtClean="0">
                <a:solidFill>
                  <a:schemeClr val="tx1">
                    <a:lumMod val="50000"/>
                    <a:lumOff val="50000"/>
                  </a:schemeClr>
                </a:solidFill>
                <a:effectLst>
                  <a:outerShdw blurRad="38100" dist="38100" dir="2700000" algn="tl">
                    <a:srgbClr val="000000">
                      <a:alpha val="43137"/>
                    </a:srgbClr>
                  </a:outerShdw>
                </a:effectLst>
              </a:rPr>
              <a:t>       les marchés nationaux et internationaux</a:t>
            </a:r>
          </a:p>
          <a:p>
            <a:pPr marL="0" indent="0">
              <a:buNone/>
            </a:pPr>
            <a:endParaRPr lang="fr-CA" dirty="0" smtClean="0"/>
          </a:p>
        </p:txBody>
      </p:sp>
      <p:pic>
        <p:nvPicPr>
          <p:cNvPr id="6" name="Picture 2" descr="C:\Users\CraigF\AppData\Local\Microsoft\Windows\Temporary Internet Files\Content.IE5\SMNL9HNV\MC900434854[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6156176" y="990600"/>
            <a:ext cx="2877554" cy="1353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54648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5"/>
          <p:cNvSpPr>
            <a:spLocks noGrp="1"/>
          </p:cNvSpPr>
          <p:nvPr>
            <p:ph type="title" idx="4294967295"/>
            <p:custDataLst>
              <p:tags r:id="rId1"/>
            </p:custDataLst>
          </p:nvPr>
        </p:nvSpPr>
        <p:spPr bwMode="auto">
          <a:xfrm>
            <a:off x="30866" y="28937"/>
            <a:ext cx="8366125" cy="5746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p>
            <a:pPr defTabSz="898525">
              <a:tabLst>
                <a:tab pos="898525" algn="l"/>
              </a:tabLst>
            </a:pPr>
            <a:r>
              <a:rPr lang="fr-CA" sz="3200" b="1" dirty="0" smtClean="0">
                <a:solidFill>
                  <a:srgbClr val="F68222"/>
                </a:solidFill>
                <a:latin typeface="+mn-lt"/>
                <a:ea typeface="ヒラギノ角ゴ Pro W3" pitchFamily="16" charset="-128"/>
                <a:cs typeface="Arial" pitchFamily="34" charset="0"/>
              </a:rPr>
              <a:t>Des questions ou commentaires?</a:t>
            </a:r>
          </a:p>
        </p:txBody>
      </p:sp>
      <p:pic>
        <p:nvPicPr>
          <p:cNvPr id="7" name="Image 6"/>
          <p:cNvPicPr>
            <a:picLocks noChangeAspect="1"/>
          </p:cNvPicPr>
          <p:nvPr>
            <p:custDataLst>
              <p:tags r:id="rId2"/>
            </p:custDataLst>
          </p:nvPr>
        </p:nvPicPr>
        <p:blipFill rotWithShape="1">
          <a:blip r:embed="rId5" cstate="print">
            <a:extLst>
              <a:ext uri="{28A0092B-C50C-407E-A947-70E740481C1C}">
                <a14:useLocalDpi xmlns:a14="http://schemas.microsoft.com/office/drawing/2010/main" val="0"/>
              </a:ext>
            </a:extLst>
          </a:blip>
          <a:srcRect r="1311" b="20444"/>
          <a:stretch/>
        </p:blipFill>
        <p:spPr>
          <a:xfrm>
            <a:off x="118641" y="838200"/>
            <a:ext cx="8991600" cy="5553202"/>
          </a:xfrm>
          <a:prstGeom prst="rect">
            <a:avLst/>
          </a:prstGeom>
        </p:spPr>
      </p:pic>
    </p:spTree>
    <p:extLst>
      <p:ext uri="{BB962C8B-B14F-4D97-AF65-F5344CB8AC3E}">
        <p14:creationId xmlns:p14="http://schemas.microsoft.com/office/powerpoint/2010/main" val="5726779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23848" y="14287"/>
            <a:ext cx="8334404" cy="1004910"/>
          </a:xfrm>
        </p:spPr>
        <p:txBody>
          <a:bodyPr>
            <a:normAutofit/>
          </a:bodyPr>
          <a:lstStyle/>
          <a:p>
            <a:r>
              <a:rPr lang="fr-CA" sz="3200" dirty="0" smtClean="0"/>
              <a:t>La trilogie classique des objectifs du développement durable</a:t>
            </a:r>
            <a:endParaRPr lang="fr-CA" sz="3200" dirty="0"/>
          </a:p>
        </p:txBody>
      </p:sp>
      <p:sp>
        <p:nvSpPr>
          <p:cNvPr id="5" name="Espace réservé du contenu 2"/>
          <p:cNvSpPr txBox="1">
            <a:spLocks/>
          </p:cNvSpPr>
          <p:nvPr/>
        </p:nvSpPr>
        <p:spPr>
          <a:xfrm>
            <a:off x="251520" y="1052736"/>
            <a:ext cx="8363272" cy="3240360"/>
          </a:xfrm>
          <a:prstGeom prst="rect">
            <a:avLst/>
          </a:prstGeom>
        </p:spPr>
        <p:txBody>
          <a:bodyPr>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ヒラギノ角ゴ Pro W3" pitchFamily="43" charset="-128"/>
                <a:cs typeface="ヒラギノ角ゴ Pro W3" pitchFamily="70"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ヒラギノ角ゴ Pro W3" pitchFamily="43" charset="-128"/>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ヒラギノ角ゴ Pro W3" pitchFamily="43" charset="-128"/>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ヒラギノ角ゴ Pro W3" pitchFamily="43" charset="-128"/>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ヒラギノ角ゴ Pro W3" pitchFamily="4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charset="0"/>
              <a:buNone/>
            </a:pPr>
            <a:r>
              <a:rPr lang="fr-CA" sz="1600" b="1" dirty="0" smtClean="0">
                <a:solidFill>
                  <a:schemeClr val="tx1">
                    <a:lumMod val="50000"/>
                    <a:lumOff val="50000"/>
                  </a:schemeClr>
                </a:solidFill>
                <a:latin typeface="Arial" pitchFamily="34" charset="0"/>
                <a:cs typeface="Arial" pitchFamily="34" charset="0"/>
              </a:rPr>
              <a:t>Définition du développement durable (Loi 118):</a:t>
            </a:r>
            <a:endParaRPr lang="fr-CA" sz="1600" b="1" i="1" dirty="0" smtClean="0">
              <a:solidFill>
                <a:schemeClr val="tx1">
                  <a:lumMod val="50000"/>
                  <a:lumOff val="50000"/>
                </a:schemeClr>
              </a:solidFill>
              <a:latin typeface="Arial" pitchFamily="34" charset="0"/>
              <a:cs typeface="Arial" pitchFamily="34" charset="0"/>
            </a:endParaRPr>
          </a:p>
          <a:p>
            <a:pPr>
              <a:buFont typeface="Arial" charset="0"/>
              <a:buBlip>
                <a:blip r:embed="rId6"/>
              </a:buBlip>
            </a:pPr>
            <a:r>
              <a:rPr lang="fr-CA" sz="1600" i="1" dirty="0" smtClean="0">
                <a:solidFill>
                  <a:schemeClr val="tx1">
                    <a:lumMod val="50000"/>
                    <a:lumOff val="50000"/>
                  </a:schemeClr>
                </a:solidFill>
                <a:latin typeface="Arial" pitchFamily="34" charset="0"/>
                <a:cs typeface="Arial" pitchFamily="34" charset="0"/>
              </a:rPr>
              <a:t>Un </a:t>
            </a:r>
            <a:r>
              <a:rPr lang="fr-CA" sz="1600" b="1" i="1" dirty="0" smtClean="0">
                <a:solidFill>
                  <a:schemeClr val="tx1">
                    <a:lumMod val="50000"/>
                    <a:lumOff val="50000"/>
                  </a:schemeClr>
                </a:solidFill>
                <a:latin typeface="Arial" pitchFamily="34" charset="0"/>
                <a:cs typeface="Arial" pitchFamily="34" charset="0"/>
              </a:rPr>
              <a:t>développement</a:t>
            </a:r>
            <a:r>
              <a:rPr lang="fr-CA" sz="1600" i="1" dirty="0" smtClean="0">
                <a:solidFill>
                  <a:schemeClr val="tx1">
                    <a:lumMod val="50000"/>
                    <a:lumOff val="50000"/>
                  </a:schemeClr>
                </a:solidFill>
                <a:latin typeface="Arial" pitchFamily="34" charset="0"/>
                <a:cs typeface="Arial" pitchFamily="34" charset="0"/>
              </a:rPr>
              <a:t> qui répond aux </a:t>
            </a:r>
            <a:r>
              <a:rPr lang="fr-CA" sz="1600" b="1" i="1" dirty="0" smtClean="0">
                <a:solidFill>
                  <a:schemeClr val="tx1">
                    <a:lumMod val="50000"/>
                    <a:lumOff val="50000"/>
                  </a:schemeClr>
                </a:solidFill>
                <a:latin typeface="Arial" pitchFamily="34" charset="0"/>
                <a:cs typeface="Arial" pitchFamily="34" charset="0"/>
              </a:rPr>
              <a:t>besoins</a:t>
            </a:r>
            <a:r>
              <a:rPr lang="fr-CA" sz="1600" i="1" dirty="0" smtClean="0">
                <a:solidFill>
                  <a:schemeClr val="tx1">
                    <a:lumMod val="50000"/>
                    <a:lumOff val="50000"/>
                  </a:schemeClr>
                </a:solidFill>
                <a:latin typeface="Arial" pitchFamily="34" charset="0"/>
                <a:cs typeface="Arial" pitchFamily="34" charset="0"/>
              </a:rPr>
              <a:t> du présent sans compromettre la </a:t>
            </a:r>
            <a:r>
              <a:rPr lang="fr-CA" sz="1600" b="1" i="1" dirty="0" smtClean="0">
                <a:solidFill>
                  <a:schemeClr val="tx1">
                    <a:lumMod val="50000"/>
                    <a:lumOff val="50000"/>
                  </a:schemeClr>
                </a:solidFill>
                <a:latin typeface="Arial" pitchFamily="34" charset="0"/>
                <a:cs typeface="Arial" pitchFamily="34" charset="0"/>
              </a:rPr>
              <a:t>capacité</a:t>
            </a:r>
            <a:r>
              <a:rPr lang="fr-CA" sz="1600" i="1" dirty="0" smtClean="0">
                <a:solidFill>
                  <a:schemeClr val="tx1">
                    <a:lumMod val="50000"/>
                    <a:lumOff val="50000"/>
                  </a:schemeClr>
                </a:solidFill>
                <a:latin typeface="Arial" pitchFamily="34" charset="0"/>
                <a:cs typeface="Arial" pitchFamily="34" charset="0"/>
              </a:rPr>
              <a:t> des générations futures à répondre aux leurs. </a:t>
            </a:r>
            <a:endParaRPr lang="fr-CA" sz="1600" dirty="0" smtClean="0">
              <a:solidFill>
                <a:schemeClr val="tx1">
                  <a:lumMod val="50000"/>
                  <a:lumOff val="50000"/>
                </a:schemeClr>
              </a:solidFill>
              <a:latin typeface="Arial" pitchFamily="34" charset="0"/>
              <a:cs typeface="Arial" pitchFamily="34" charset="0"/>
            </a:endParaRPr>
          </a:p>
          <a:p>
            <a:pPr>
              <a:buFont typeface="Arial" charset="0"/>
              <a:buBlip>
                <a:blip r:embed="rId6"/>
              </a:buBlip>
            </a:pPr>
            <a:r>
              <a:rPr lang="fr-CA" sz="1600" i="1" dirty="0" smtClean="0">
                <a:solidFill>
                  <a:schemeClr val="tx1">
                    <a:lumMod val="50000"/>
                    <a:lumOff val="50000"/>
                  </a:schemeClr>
                </a:solidFill>
                <a:latin typeface="Arial" pitchFamily="34" charset="0"/>
                <a:cs typeface="Arial" pitchFamily="34" charset="0"/>
              </a:rPr>
              <a:t>Le développement durable s’appuie sur une </a:t>
            </a:r>
            <a:r>
              <a:rPr lang="fr-CA" sz="1600" b="1" i="1" dirty="0" smtClean="0">
                <a:solidFill>
                  <a:schemeClr val="tx1">
                    <a:lumMod val="50000"/>
                    <a:lumOff val="50000"/>
                  </a:schemeClr>
                </a:solidFill>
                <a:latin typeface="Arial" pitchFamily="34" charset="0"/>
                <a:cs typeface="Arial" pitchFamily="34" charset="0"/>
              </a:rPr>
              <a:t>vision à long terme </a:t>
            </a:r>
            <a:r>
              <a:rPr lang="fr-CA" sz="1600" i="1" dirty="0" smtClean="0">
                <a:solidFill>
                  <a:schemeClr val="tx1">
                    <a:lumMod val="50000"/>
                    <a:lumOff val="50000"/>
                  </a:schemeClr>
                </a:solidFill>
                <a:latin typeface="Arial" pitchFamily="34" charset="0"/>
                <a:cs typeface="Arial" pitchFamily="34" charset="0"/>
              </a:rPr>
              <a:t>qui prend en compte le </a:t>
            </a:r>
            <a:r>
              <a:rPr lang="fr-CA" sz="1600" b="1" i="1" dirty="0" smtClean="0">
                <a:solidFill>
                  <a:schemeClr val="tx1">
                    <a:lumMod val="50000"/>
                    <a:lumOff val="50000"/>
                  </a:schemeClr>
                </a:solidFill>
                <a:latin typeface="Arial" pitchFamily="34" charset="0"/>
                <a:cs typeface="Arial" pitchFamily="34" charset="0"/>
              </a:rPr>
              <a:t>caractère indissociable </a:t>
            </a:r>
            <a:r>
              <a:rPr lang="fr-CA" sz="1600" i="1" dirty="0" smtClean="0">
                <a:solidFill>
                  <a:schemeClr val="tx1">
                    <a:lumMod val="50000"/>
                    <a:lumOff val="50000"/>
                  </a:schemeClr>
                </a:solidFill>
                <a:latin typeface="Arial" pitchFamily="34" charset="0"/>
                <a:cs typeface="Arial" pitchFamily="34" charset="0"/>
              </a:rPr>
              <a:t>des dimensions environnementale, sociale et économique des activités de développement. </a:t>
            </a:r>
          </a:p>
          <a:p>
            <a:pPr>
              <a:buFont typeface="Arial" charset="0"/>
              <a:buBlip>
                <a:blip r:embed="rId6"/>
              </a:buBlip>
            </a:pPr>
            <a:endParaRPr lang="fr-CA" sz="1600" dirty="0">
              <a:latin typeface="Arial" pitchFamily="34" charset="0"/>
              <a:cs typeface="Arial" pitchFamily="34" charset="0"/>
            </a:endParaRPr>
          </a:p>
        </p:txBody>
      </p:sp>
      <p:pic>
        <p:nvPicPr>
          <p:cNvPr id="6" name="Picture 2" descr="http://ci-2d.asso-web.com/uploaded/image-developpement-durable-jpg.jpg"/>
          <p:cNvPicPr>
            <a:picLocks noChangeAspect="1" noChangeArrowheads="1"/>
          </p:cNvPicPr>
          <p:nvPr>
            <p:custDataLst>
              <p:tags r:id="rId2"/>
            </p:custDataLst>
          </p:nvPr>
        </p:nvPicPr>
        <p:blipFill>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11552" y="2809039"/>
            <a:ext cx="5479648" cy="4071146"/>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 6"/>
          <p:cNvPicPr>
            <a:picLocks noChangeAspect="1"/>
          </p:cNvPicPr>
          <p:nvPr>
            <p:custDataLst>
              <p:tags r:id="rId3"/>
            </p:custDataLst>
          </p:nvPr>
        </p:nvPicPr>
        <p:blipFill>
          <a:blip r:embed="rId9">
            <a:extLst>
              <a:ext uri="{28A0092B-C50C-407E-A947-70E740481C1C}">
                <a14:useLocalDpi xmlns:a14="http://schemas.microsoft.com/office/drawing/2010/main" val="0"/>
              </a:ext>
            </a:extLst>
          </a:blip>
          <a:stretch>
            <a:fillRect/>
          </a:stretch>
        </p:blipFill>
        <p:spPr>
          <a:xfrm>
            <a:off x="5562600" y="2809040"/>
            <a:ext cx="3581400" cy="4046068"/>
          </a:xfrm>
          <a:prstGeom prst="rect">
            <a:avLst/>
          </a:prstGeom>
        </p:spPr>
      </p:pic>
    </p:spTree>
    <p:extLst>
      <p:ext uri="{BB962C8B-B14F-4D97-AF65-F5344CB8AC3E}">
        <p14:creationId xmlns:p14="http://schemas.microsoft.com/office/powerpoint/2010/main" val="29422888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custDataLst>
              <p:tags r:id="rId1"/>
            </p:custDataLst>
          </p:nvPr>
        </p:nvSpPr>
        <p:spPr>
          <a:xfrm>
            <a:off x="381000" y="152400"/>
            <a:ext cx="8015342" cy="796908"/>
          </a:xfrm>
        </p:spPr>
        <p:txBody>
          <a:bodyPr>
            <a:noAutofit/>
          </a:bodyPr>
          <a:lstStyle/>
          <a:p>
            <a:r>
              <a:rPr lang="fr-CA" sz="3200" dirty="0"/>
              <a:t>L’ancrage se réalise par l’adoption d’une culture de développement durable</a:t>
            </a:r>
          </a:p>
        </p:txBody>
      </p:sp>
      <p:pic>
        <p:nvPicPr>
          <p:cNvPr id="6" name="Picture 2" descr="http://www.leanbusiness.fr/images/maturite_changement_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799" y="2743200"/>
            <a:ext cx="3686377" cy="2878630"/>
          </a:xfrm>
          <a:prstGeom prst="rect">
            <a:avLst/>
          </a:prstGeom>
          <a:noFill/>
          <a:extLst>
            <a:ext uri="{909E8E84-426E-40DD-AFC4-6F175D3DCCD1}">
              <a14:hiddenFill xmlns:a14="http://schemas.microsoft.com/office/drawing/2010/main">
                <a:solidFill>
                  <a:srgbClr val="FFFFFF"/>
                </a:solidFill>
              </a14:hiddenFill>
            </a:ext>
          </a:extLst>
        </p:spPr>
      </p:pic>
      <p:sp>
        <p:nvSpPr>
          <p:cNvPr id="7" name="Titre 1"/>
          <p:cNvSpPr txBox="1">
            <a:spLocks/>
          </p:cNvSpPr>
          <p:nvPr/>
        </p:nvSpPr>
        <p:spPr>
          <a:xfrm>
            <a:off x="502268" y="685800"/>
            <a:ext cx="8496944" cy="764704"/>
          </a:xfrm>
          <a:prstGeom prst="rect">
            <a:avLst/>
          </a:prstGeom>
        </p:spPr>
        <p:txBody>
          <a:bodyPr>
            <a:normAutofit fontScale="25000" lnSpcReduction="20000"/>
          </a:bodyPr>
          <a:lstStyle>
            <a:lvl1pPr marL="0" indent="0" algn="l" defTabSz="900000" rtl="0" eaLnBrk="0" fontAlgn="base" hangingPunct="0">
              <a:lnSpc>
                <a:spcPts val="3400"/>
              </a:lnSpc>
              <a:spcBef>
                <a:spcPct val="0"/>
              </a:spcBef>
              <a:spcAft>
                <a:spcPct val="0"/>
              </a:spcAft>
              <a:tabLst>
                <a:tab pos="900000" algn="l"/>
              </a:tabLst>
              <a:defRPr sz="2800" b="1" kern="1200">
                <a:solidFill>
                  <a:srgbClr val="F68222"/>
                </a:solidFill>
                <a:latin typeface="Arial" pitchFamily="34" charset="0"/>
                <a:ea typeface="ヒラギノ角ゴ Pro W3" pitchFamily="43" charset="-128"/>
                <a:cs typeface="Arial" pitchFamily="34" charset="0"/>
              </a:defRPr>
            </a:lvl1pPr>
            <a:lvl2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2pPr>
            <a:lvl3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3pPr>
            <a:lvl4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4pPr>
            <a:lvl5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fr-CA" sz="3200" dirty="0" smtClean="0">
                <a:solidFill>
                  <a:srgbClr val="008000"/>
                </a:solidFill>
                <a:latin typeface="+mn-lt"/>
              </a:rPr>
              <a:t/>
            </a:r>
            <a:br>
              <a:rPr lang="fr-CA" sz="3200" dirty="0" smtClean="0">
                <a:solidFill>
                  <a:srgbClr val="008000"/>
                </a:solidFill>
                <a:latin typeface="+mn-lt"/>
              </a:rPr>
            </a:br>
            <a:r>
              <a:rPr lang="fr-CA" sz="3200" dirty="0" smtClean="0">
                <a:solidFill>
                  <a:srgbClr val="008000"/>
                </a:solidFill>
                <a:latin typeface="+mn-lt"/>
              </a:rPr>
              <a:t/>
            </a:r>
            <a:br>
              <a:rPr lang="fr-CA" sz="3200" dirty="0" smtClean="0">
                <a:solidFill>
                  <a:srgbClr val="008000"/>
                </a:solidFill>
                <a:latin typeface="+mn-lt"/>
              </a:rPr>
            </a:br>
            <a:r>
              <a:rPr lang="fr-CA" sz="12800" dirty="0" smtClean="0">
                <a:solidFill>
                  <a:srgbClr val="008000"/>
                </a:solidFill>
                <a:latin typeface="+mn-lt"/>
              </a:rPr>
              <a:t>                 </a:t>
            </a:r>
            <a:r>
              <a:rPr lang="fr-CA" sz="12800" i="1" dirty="0" smtClean="0">
                <a:solidFill>
                  <a:schemeClr val="tx1">
                    <a:lumMod val="50000"/>
                    <a:lumOff val="50000"/>
                  </a:schemeClr>
                </a:solidFill>
                <a:latin typeface="+mn-lt"/>
              </a:rPr>
              <a:t>…ou comment se comporter de façon plus « responsable » face à la société (RSE/RSO)</a:t>
            </a:r>
            <a:endParaRPr lang="fr-CA" sz="12800" i="1" dirty="0">
              <a:solidFill>
                <a:schemeClr val="tx1">
                  <a:lumMod val="50000"/>
                  <a:lumOff val="50000"/>
                </a:schemeClr>
              </a:solidFill>
              <a:latin typeface="+mn-lt"/>
            </a:endParaRPr>
          </a:p>
        </p:txBody>
      </p:sp>
      <p:sp>
        <p:nvSpPr>
          <p:cNvPr id="8" name="ZoneTexte 7"/>
          <p:cNvSpPr txBox="1"/>
          <p:nvPr/>
        </p:nvSpPr>
        <p:spPr>
          <a:xfrm>
            <a:off x="906575" y="5652555"/>
            <a:ext cx="7416824" cy="830997"/>
          </a:xfrm>
          <a:prstGeom prst="rect">
            <a:avLst/>
          </a:prstGeom>
          <a:noFill/>
        </p:spPr>
        <p:txBody>
          <a:bodyPr wrap="square" rtlCol="0">
            <a:spAutoFit/>
          </a:bodyPr>
          <a:lstStyle/>
          <a:p>
            <a:pPr algn="ctr"/>
            <a:r>
              <a:rPr lang="fr-CA" sz="2400" dirty="0" smtClean="0">
                <a:solidFill>
                  <a:schemeClr val="tx1">
                    <a:lumMod val="50000"/>
                    <a:lumOff val="50000"/>
                  </a:schemeClr>
                </a:solidFill>
                <a:latin typeface="Arial" pitchFamily="34" charset="0"/>
                <a:cs typeface="Arial" pitchFamily="34" charset="0"/>
              </a:rPr>
              <a:t>S’affirmer comme une solution </a:t>
            </a:r>
          </a:p>
          <a:p>
            <a:pPr algn="ctr"/>
            <a:r>
              <a:rPr lang="fr-CA" sz="2400" dirty="0" smtClean="0">
                <a:solidFill>
                  <a:schemeClr val="tx1">
                    <a:lumMod val="50000"/>
                    <a:lumOff val="50000"/>
                  </a:schemeClr>
                </a:solidFill>
                <a:latin typeface="Arial" pitchFamily="34" charset="0"/>
                <a:cs typeface="Arial" pitchFamily="34" charset="0"/>
              </a:rPr>
              <a:t>locale aux problèmes globaux </a:t>
            </a:r>
            <a:endParaRPr lang="fr-CA" sz="2400" dirty="0">
              <a:solidFill>
                <a:schemeClr val="tx1">
                  <a:lumMod val="50000"/>
                  <a:lumOff val="50000"/>
                </a:schemeClr>
              </a:solidFill>
              <a:latin typeface="Arial" pitchFamily="34" charset="0"/>
              <a:cs typeface="Arial" pitchFamily="34" charset="0"/>
            </a:endParaRPr>
          </a:p>
        </p:txBody>
      </p:sp>
    </p:spTree>
    <p:extLst>
      <p:ext uri="{BB962C8B-B14F-4D97-AF65-F5344CB8AC3E}">
        <p14:creationId xmlns:p14="http://schemas.microsoft.com/office/powerpoint/2010/main" val="12108436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152400"/>
            <a:ext cx="8182004" cy="796908"/>
          </a:xfrm>
        </p:spPr>
        <p:txBody>
          <a:bodyPr>
            <a:normAutofit/>
          </a:bodyPr>
          <a:lstStyle/>
          <a:p>
            <a:r>
              <a:rPr lang="fr-CA" sz="3200" dirty="0" smtClean="0"/>
              <a:t>Qu’en est-il de la réalité?</a:t>
            </a:r>
            <a:endParaRPr lang="fr-CA" sz="3200" dirty="0"/>
          </a:p>
        </p:txBody>
      </p:sp>
      <p:sp>
        <p:nvSpPr>
          <p:cNvPr id="3" name="Espace réservé du texte 2"/>
          <p:cNvSpPr>
            <a:spLocks noGrp="1"/>
          </p:cNvSpPr>
          <p:nvPr>
            <p:ph type="body" sz="quarter" idx="15"/>
            <p:custDataLst>
              <p:tags r:id="rId2"/>
            </p:custDataLst>
          </p:nvPr>
        </p:nvSpPr>
        <p:spPr>
          <a:xfrm>
            <a:off x="428625" y="1308904"/>
            <a:ext cx="8715375" cy="5562600"/>
          </a:xfrm>
        </p:spPr>
        <p:txBody>
          <a:bodyPr>
            <a:normAutofit/>
          </a:bodyPr>
          <a:lstStyle/>
          <a:p>
            <a:r>
              <a:rPr lang="fr-CA" dirty="0" smtClean="0">
                <a:solidFill>
                  <a:schemeClr val="tx1">
                    <a:lumMod val="50000"/>
                    <a:lumOff val="50000"/>
                  </a:schemeClr>
                </a:solidFill>
              </a:rPr>
              <a:t>On aura tendance à utiliser le concept DD, mais à ne pas favoriser son implantation (</a:t>
            </a:r>
            <a:r>
              <a:rPr lang="fr-CA" i="1" dirty="0" smtClean="0">
                <a:solidFill>
                  <a:schemeClr val="tx1">
                    <a:lumMod val="50000"/>
                    <a:lumOff val="50000"/>
                  </a:schemeClr>
                </a:solidFill>
              </a:rPr>
              <a:t>apparence</a:t>
            </a:r>
            <a:r>
              <a:rPr lang="fr-CA" dirty="0" smtClean="0">
                <a:solidFill>
                  <a:schemeClr val="tx1">
                    <a:lumMod val="50000"/>
                    <a:lumOff val="50000"/>
                  </a:schemeClr>
                </a:solidFill>
              </a:rPr>
              <a:t>, </a:t>
            </a:r>
            <a:r>
              <a:rPr lang="fr-CA" i="1" dirty="0" err="1" smtClean="0">
                <a:solidFill>
                  <a:schemeClr val="tx1">
                    <a:lumMod val="50000"/>
                    <a:lumOff val="50000"/>
                  </a:schemeClr>
                </a:solidFill>
              </a:rPr>
              <a:t>greenwashing</a:t>
            </a:r>
            <a:r>
              <a:rPr lang="fr-CA" dirty="0" smtClean="0">
                <a:solidFill>
                  <a:schemeClr val="tx1">
                    <a:lumMod val="50000"/>
                    <a:lumOff val="50000"/>
                  </a:schemeClr>
                </a:solidFill>
              </a:rPr>
              <a:t>)</a:t>
            </a:r>
          </a:p>
          <a:p>
            <a:r>
              <a:rPr lang="fr-CA" dirty="0" smtClean="0">
                <a:solidFill>
                  <a:schemeClr val="tx1">
                    <a:lumMod val="50000"/>
                    <a:lumOff val="50000"/>
                  </a:schemeClr>
                </a:solidFill>
              </a:rPr>
              <a:t>Pour affronter le changement, les dirigeants des organisations doivent pouvoir répondre à:</a:t>
            </a:r>
          </a:p>
          <a:p>
            <a:pPr lvl="1"/>
            <a:r>
              <a:rPr lang="fr-CA" dirty="0" smtClean="0">
                <a:solidFill>
                  <a:schemeClr val="tx1">
                    <a:lumMod val="50000"/>
                    <a:lumOff val="50000"/>
                  </a:schemeClr>
                </a:solidFill>
              </a:rPr>
              <a:t>Pourquoi changer?</a:t>
            </a:r>
          </a:p>
          <a:p>
            <a:pPr lvl="1"/>
            <a:r>
              <a:rPr lang="fr-CA" dirty="0" smtClean="0">
                <a:solidFill>
                  <a:schemeClr val="tx1">
                    <a:lumMod val="50000"/>
                    <a:lumOff val="50000"/>
                  </a:schemeClr>
                </a:solidFill>
              </a:rPr>
              <a:t>Pour aller où?</a:t>
            </a:r>
          </a:p>
          <a:p>
            <a:pPr lvl="1"/>
            <a:r>
              <a:rPr lang="fr-CA" dirty="0" smtClean="0">
                <a:solidFill>
                  <a:schemeClr val="tx1">
                    <a:lumMod val="50000"/>
                    <a:lumOff val="50000"/>
                  </a:schemeClr>
                </a:solidFill>
              </a:rPr>
              <a:t>Comment y aller?</a:t>
            </a:r>
          </a:p>
          <a:p>
            <a:pPr lvl="1"/>
            <a:r>
              <a:rPr lang="fr-CA" dirty="0" smtClean="0">
                <a:solidFill>
                  <a:schemeClr val="tx1">
                    <a:lumMod val="50000"/>
                    <a:lumOff val="50000"/>
                  </a:schemeClr>
                </a:solidFill>
              </a:rPr>
              <a:t>Quels en seront les effets?</a:t>
            </a:r>
          </a:p>
          <a:p>
            <a:pPr lvl="1"/>
            <a:endParaRPr lang="fr-CA" dirty="0"/>
          </a:p>
          <a:p>
            <a:pPr marL="898525" lvl="1" indent="0">
              <a:buNone/>
            </a:pPr>
            <a:endParaRPr lang="fr-CA" dirty="0"/>
          </a:p>
        </p:txBody>
      </p:sp>
    </p:spTree>
    <p:extLst>
      <p:ext uri="{BB962C8B-B14F-4D97-AF65-F5344CB8AC3E}">
        <p14:creationId xmlns:p14="http://schemas.microsoft.com/office/powerpoint/2010/main" val="103740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533400" y="214290"/>
            <a:ext cx="8382000" cy="796908"/>
          </a:xfrm>
        </p:spPr>
        <p:txBody>
          <a:bodyPr>
            <a:normAutofit fontScale="90000"/>
          </a:bodyPr>
          <a:lstStyle/>
          <a:p>
            <a:r>
              <a:rPr lang="fr-CA" sz="3600" dirty="0" smtClean="0"/>
              <a:t>Les défis du DD</a:t>
            </a:r>
            <a:r>
              <a:rPr lang="fr-CA" sz="3200" dirty="0" smtClean="0"/>
              <a:t/>
            </a:r>
            <a:br>
              <a:rPr lang="fr-CA" sz="3200" dirty="0" smtClean="0"/>
            </a:br>
            <a:r>
              <a:rPr lang="fr-CA" sz="3200" dirty="0"/>
              <a:t> </a:t>
            </a:r>
            <a:r>
              <a:rPr lang="fr-CA" sz="3200" dirty="0" smtClean="0"/>
              <a:t>                                 </a:t>
            </a:r>
            <a:r>
              <a:rPr lang="fr-CA" sz="4000" dirty="0" smtClean="0">
                <a:solidFill>
                  <a:schemeClr val="tx2"/>
                </a:solidFill>
              </a:rPr>
              <a:t>  </a:t>
            </a:r>
            <a:endParaRPr lang="fr-CA" sz="4000" dirty="0">
              <a:solidFill>
                <a:schemeClr val="tx2"/>
              </a:solidFill>
            </a:endParaRPr>
          </a:p>
        </p:txBody>
      </p:sp>
      <p:sp>
        <p:nvSpPr>
          <p:cNvPr id="3" name="Espace réservé du texte 2"/>
          <p:cNvSpPr>
            <a:spLocks noGrp="1"/>
          </p:cNvSpPr>
          <p:nvPr>
            <p:ph type="body" sz="quarter" idx="15"/>
            <p:custDataLst>
              <p:tags r:id="rId2"/>
            </p:custDataLst>
          </p:nvPr>
        </p:nvSpPr>
        <p:spPr>
          <a:xfrm>
            <a:off x="352425" y="2667000"/>
            <a:ext cx="4295776" cy="3810000"/>
          </a:xfrm>
        </p:spPr>
        <p:txBody>
          <a:bodyPr/>
          <a:lstStyle/>
          <a:p>
            <a:r>
              <a:rPr lang="fr-CA" dirty="0" smtClean="0">
                <a:solidFill>
                  <a:schemeClr val="tx1">
                    <a:lumMod val="50000"/>
                    <a:lumOff val="50000"/>
                  </a:schemeClr>
                </a:solidFill>
              </a:rPr>
              <a:t>Accès au financement</a:t>
            </a:r>
          </a:p>
          <a:p>
            <a:r>
              <a:rPr lang="fr-CA" dirty="0" smtClean="0">
                <a:solidFill>
                  <a:schemeClr val="tx1">
                    <a:lumMod val="50000"/>
                    <a:lumOff val="50000"/>
                  </a:schemeClr>
                </a:solidFill>
              </a:rPr>
              <a:t>Innovation</a:t>
            </a:r>
          </a:p>
          <a:p>
            <a:r>
              <a:rPr lang="fr-CA" dirty="0" smtClean="0">
                <a:solidFill>
                  <a:schemeClr val="tx1">
                    <a:lumMod val="50000"/>
                    <a:lumOff val="50000"/>
                  </a:schemeClr>
                </a:solidFill>
              </a:rPr>
              <a:t>Réputation</a:t>
            </a:r>
          </a:p>
          <a:p>
            <a:r>
              <a:rPr lang="fr-CA" dirty="0" smtClean="0">
                <a:solidFill>
                  <a:schemeClr val="tx1">
                    <a:lumMod val="50000"/>
                    <a:lumOff val="50000"/>
                  </a:schemeClr>
                </a:solidFill>
              </a:rPr>
              <a:t>Acceptabilité</a:t>
            </a:r>
          </a:p>
          <a:p>
            <a:r>
              <a:rPr lang="fr-CA" dirty="0" smtClean="0">
                <a:solidFill>
                  <a:schemeClr val="tx1">
                    <a:lumMod val="50000"/>
                    <a:lumOff val="50000"/>
                  </a:schemeClr>
                </a:solidFill>
              </a:rPr>
              <a:t>Nouveaux marchés</a:t>
            </a:r>
          </a:p>
          <a:p>
            <a:endParaRPr lang="fr-CA" dirty="0"/>
          </a:p>
        </p:txBody>
      </p:sp>
      <p:sp>
        <p:nvSpPr>
          <p:cNvPr id="4" name="ZoneTexte 3"/>
          <p:cNvSpPr txBox="1"/>
          <p:nvPr>
            <p:custDataLst>
              <p:tags r:id="rId3"/>
            </p:custDataLst>
          </p:nvPr>
        </p:nvSpPr>
        <p:spPr>
          <a:xfrm>
            <a:off x="457200" y="1066800"/>
            <a:ext cx="8610600" cy="954107"/>
          </a:xfrm>
          <a:prstGeom prst="rect">
            <a:avLst/>
          </a:prstGeom>
          <a:noFill/>
        </p:spPr>
        <p:txBody>
          <a:bodyPr wrap="square" rtlCol="0">
            <a:spAutoFit/>
          </a:bodyPr>
          <a:lstStyle/>
          <a:p>
            <a:pPr marL="457200" indent="-457200">
              <a:buBlip>
                <a:blip r:embed="rId7"/>
              </a:buBlip>
            </a:pPr>
            <a:r>
              <a:rPr lang="fr-CA" sz="2800" b="1" dirty="0">
                <a:solidFill>
                  <a:schemeClr val="tx1">
                    <a:lumMod val="50000"/>
                    <a:lumOff val="50000"/>
                  </a:schemeClr>
                </a:solidFill>
              </a:rPr>
              <a:t>S</a:t>
            </a:r>
            <a:r>
              <a:rPr lang="fr-CA" sz="2800" b="1" dirty="0" smtClean="0">
                <a:solidFill>
                  <a:schemeClr val="tx1">
                    <a:lumMod val="50000"/>
                    <a:lumOff val="50000"/>
                  </a:schemeClr>
                </a:solidFill>
              </a:rPr>
              <a:t>’adapter aux nouvelles exigences du marché</a:t>
            </a:r>
          </a:p>
          <a:p>
            <a:pPr marL="457200" indent="-457200">
              <a:buBlip>
                <a:blip r:embed="rId7"/>
              </a:buBlip>
            </a:pPr>
            <a:r>
              <a:rPr lang="fr-CA" sz="2800" b="1" dirty="0" smtClean="0">
                <a:solidFill>
                  <a:schemeClr val="tx1">
                    <a:lumMod val="50000"/>
                    <a:lumOff val="50000"/>
                  </a:schemeClr>
                </a:solidFill>
              </a:rPr>
              <a:t>Mieux gérer les risques</a:t>
            </a:r>
            <a:endParaRPr lang="fr-CA" sz="2800" b="1" dirty="0">
              <a:solidFill>
                <a:schemeClr val="tx1">
                  <a:lumMod val="50000"/>
                  <a:lumOff val="50000"/>
                </a:schemeClr>
              </a:solidFill>
            </a:endParaRPr>
          </a:p>
        </p:txBody>
      </p:sp>
      <p:sp>
        <p:nvSpPr>
          <p:cNvPr id="5" name="Espace réservé du texte 2"/>
          <p:cNvSpPr txBox="1">
            <a:spLocks/>
          </p:cNvSpPr>
          <p:nvPr>
            <p:custDataLst>
              <p:tags r:id="rId4"/>
            </p:custDataLst>
          </p:nvPr>
        </p:nvSpPr>
        <p:spPr>
          <a:xfrm>
            <a:off x="4648200" y="2667000"/>
            <a:ext cx="4495800" cy="3938587"/>
          </a:xfrm>
          <a:prstGeom prst="rect">
            <a:avLst/>
          </a:prstGeom>
        </p:spPr>
        <p:txBody>
          <a:bodyPr>
            <a:normAutofit/>
          </a:bodyPr>
          <a:lstStyle>
            <a:lvl1pPr marL="533400" indent="-533400" algn="l" rtl="0" eaLnBrk="0" fontAlgn="base" hangingPunct="0">
              <a:lnSpc>
                <a:spcPts val="3400"/>
              </a:lnSpc>
              <a:spcBef>
                <a:spcPct val="20000"/>
              </a:spcBef>
              <a:spcAft>
                <a:spcPct val="0"/>
              </a:spcAft>
              <a:buFontTx/>
              <a:buBlip>
                <a:blip r:embed="rId8"/>
              </a:buBlip>
              <a:defRPr sz="2800" kern="1200">
                <a:solidFill>
                  <a:schemeClr val="tx1">
                    <a:lumMod val="65000"/>
                    <a:lumOff val="35000"/>
                  </a:schemeClr>
                </a:solidFill>
                <a:latin typeface="Arial" pitchFamily="34" charset="0"/>
                <a:ea typeface="ヒラギノ角ゴ Pro W3" pitchFamily="43" charset="-128"/>
                <a:cs typeface="Arial" pitchFamily="34" charset="0"/>
              </a:defRPr>
            </a:lvl1pPr>
            <a:lvl2pPr marL="1431925" indent="-533400" algn="l" rtl="0" eaLnBrk="0" fontAlgn="base" hangingPunct="0">
              <a:lnSpc>
                <a:spcPts val="3400"/>
              </a:lnSpc>
              <a:spcBef>
                <a:spcPct val="20000"/>
              </a:spcBef>
              <a:spcAft>
                <a:spcPct val="0"/>
              </a:spcAft>
              <a:buFontTx/>
              <a:buBlip>
                <a:blip r:embed="rId7"/>
              </a:buBlip>
              <a:defRPr sz="2800" kern="1200">
                <a:solidFill>
                  <a:schemeClr val="tx1">
                    <a:lumMod val="65000"/>
                    <a:lumOff val="35000"/>
                  </a:schemeClr>
                </a:solidFill>
                <a:latin typeface="Arial" pitchFamily="34" charset="0"/>
                <a:ea typeface="ヒラギノ角ゴ Pro W3" pitchFamily="43" charset="-128"/>
                <a:cs typeface="Arial" pitchFamily="34" charset="0"/>
              </a:defRPr>
            </a:lvl2pPr>
            <a:lvl3pPr marL="2157413" indent="-533400" algn="l" rtl="0" eaLnBrk="0" fontAlgn="base" hangingPunct="0">
              <a:lnSpc>
                <a:spcPts val="3400"/>
              </a:lnSpc>
              <a:spcBef>
                <a:spcPct val="20000"/>
              </a:spcBef>
              <a:spcAft>
                <a:spcPct val="0"/>
              </a:spcAft>
              <a:buFontTx/>
              <a:buBlip>
                <a:blip r:embed="rId9"/>
              </a:buBlip>
              <a:defRPr sz="2800" kern="1200">
                <a:solidFill>
                  <a:schemeClr val="tx1">
                    <a:lumMod val="65000"/>
                    <a:lumOff val="35000"/>
                  </a:schemeClr>
                </a:solidFill>
                <a:latin typeface="Arial" pitchFamily="34" charset="0"/>
                <a:ea typeface="ヒラギノ角ゴ Pro W3" pitchFamily="43" charset="-128"/>
                <a:cs typeface="Arial" pitchFamily="34" charset="0"/>
              </a:defRPr>
            </a:lvl3pPr>
            <a:lvl4pPr marL="2865438" indent="-533400" algn="l" rtl="0" eaLnBrk="0" fontAlgn="base" hangingPunct="0">
              <a:lnSpc>
                <a:spcPts val="3400"/>
              </a:lnSpc>
              <a:spcBef>
                <a:spcPct val="20000"/>
              </a:spcBef>
              <a:spcAft>
                <a:spcPct val="0"/>
              </a:spcAft>
              <a:buFontTx/>
              <a:buBlip>
                <a:blip r:embed="rId10"/>
              </a:buBlip>
              <a:defRPr sz="2800" kern="1200">
                <a:solidFill>
                  <a:schemeClr val="tx1">
                    <a:lumMod val="65000"/>
                    <a:lumOff val="35000"/>
                  </a:schemeClr>
                </a:solidFill>
                <a:latin typeface="Arial" pitchFamily="34" charset="0"/>
                <a:ea typeface="ヒラギノ角ゴ Pro W3" pitchFamily="43" charset="-128"/>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ヒラギノ角ゴ Pro W3" pitchFamily="4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CA" dirty="0" smtClean="0">
                <a:solidFill>
                  <a:schemeClr val="tx1">
                    <a:lumMod val="50000"/>
                    <a:lumOff val="50000"/>
                  </a:schemeClr>
                </a:solidFill>
              </a:rPr>
              <a:t>Climat de travail</a:t>
            </a:r>
          </a:p>
          <a:p>
            <a:r>
              <a:rPr lang="fr-CA" dirty="0" smtClean="0">
                <a:solidFill>
                  <a:schemeClr val="tx1">
                    <a:lumMod val="50000"/>
                    <a:lumOff val="50000"/>
                  </a:schemeClr>
                </a:solidFill>
              </a:rPr>
              <a:t>Productivité</a:t>
            </a:r>
          </a:p>
          <a:p>
            <a:r>
              <a:rPr lang="fr-CA" dirty="0" smtClean="0">
                <a:solidFill>
                  <a:schemeClr val="tx1">
                    <a:lumMod val="50000"/>
                    <a:lumOff val="50000"/>
                  </a:schemeClr>
                </a:solidFill>
              </a:rPr>
              <a:t>Attractivité employeur</a:t>
            </a:r>
          </a:p>
          <a:p>
            <a:r>
              <a:rPr lang="fr-CA" dirty="0" smtClean="0">
                <a:solidFill>
                  <a:schemeClr val="tx1">
                    <a:lumMod val="50000"/>
                    <a:lumOff val="50000"/>
                  </a:schemeClr>
                </a:solidFill>
              </a:rPr>
              <a:t>Performance financière</a:t>
            </a:r>
          </a:p>
          <a:p>
            <a:r>
              <a:rPr lang="fr-CA" dirty="0" smtClean="0">
                <a:solidFill>
                  <a:schemeClr val="tx1">
                    <a:lumMod val="50000"/>
                    <a:lumOff val="50000"/>
                  </a:schemeClr>
                </a:solidFill>
              </a:rPr>
              <a:t>Réputation</a:t>
            </a:r>
          </a:p>
          <a:p>
            <a:endParaRPr lang="fr-CA" dirty="0"/>
          </a:p>
        </p:txBody>
      </p:sp>
    </p:spTree>
    <p:extLst>
      <p:ext uri="{BB962C8B-B14F-4D97-AF65-F5344CB8AC3E}">
        <p14:creationId xmlns:p14="http://schemas.microsoft.com/office/powerpoint/2010/main" val="5529810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3"/>
          <p:cNvSpPr>
            <a:spLocks noGrp="1"/>
          </p:cNvSpPr>
          <p:nvPr>
            <p:ph type="title"/>
            <p:custDataLst>
              <p:tags r:id="rId1"/>
            </p:custDataLst>
          </p:nvPr>
        </p:nvSpPr>
        <p:spPr>
          <a:xfrm>
            <a:off x="685800" y="152400"/>
            <a:ext cx="7786742" cy="796908"/>
          </a:xfrm>
          <a:solidFill>
            <a:schemeClr val="bg1"/>
          </a:solidFill>
        </p:spPr>
        <p:txBody>
          <a:bodyPr>
            <a:normAutofit/>
          </a:bodyPr>
          <a:lstStyle/>
          <a:p>
            <a:r>
              <a:rPr lang="fr-CA" sz="3200" dirty="0" smtClean="0"/>
              <a:t>Une image vaut mille mots!</a:t>
            </a:r>
            <a:endParaRPr lang="fr-CA" sz="3200" dirty="0"/>
          </a:p>
        </p:txBody>
      </p:sp>
      <p:pic>
        <p:nvPicPr>
          <p:cNvPr id="7" name="Image 6"/>
          <p:cNvPicPr>
            <a:picLocks noChangeAspect="1"/>
          </p:cNvPicPr>
          <p:nvPr>
            <p:custDataLst>
              <p:tags r:id="rId2"/>
            </p:custDataLst>
          </p:nvPr>
        </p:nvPicPr>
        <p:blipFill rotWithShape="1">
          <a:blip r:embed="rId5">
            <a:extLst>
              <a:ext uri="{28A0092B-C50C-407E-A947-70E740481C1C}">
                <a14:useLocalDpi xmlns:a14="http://schemas.microsoft.com/office/drawing/2010/main" val="0"/>
              </a:ext>
            </a:extLst>
          </a:blip>
          <a:srcRect l="14466" t="15757" r="16442" b="31111"/>
          <a:stretch/>
        </p:blipFill>
        <p:spPr>
          <a:xfrm>
            <a:off x="685800" y="1143000"/>
            <a:ext cx="8077200" cy="4724400"/>
          </a:xfrm>
          <a:prstGeom prst="rect">
            <a:avLst/>
          </a:prstGeom>
        </p:spPr>
      </p:pic>
    </p:spTree>
    <p:extLst>
      <p:ext uri="{BB962C8B-B14F-4D97-AF65-F5344CB8AC3E}">
        <p14:creationId xmlns:p14="http://schemas.microsoft.com/office/powerpoint/2010/main" val="25143351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228600"/>
            <a:ext cx="8396288" cy="796908"/>
          </a:xfrm>
        </p:spPr>
        <p:txBody>
          <a:bodyPr/>
          <a:lstStyle/>
          <a:p>
            <a:r>
              <a:rPr lang="fr-CA" sz="3200" dirty="0" smtClean="0"/>
              <a:t>Au Québec : sondage national </a:t>
            </a:r>
            <a:r>
              <a:rPr lang="fr-CA" sz="3200" dirty="0"/>
              <a:t>–</a:t>
            </a:r>
            <a:r>
              <a:rPr lang="fr-CA" sz="3200" dirty="0" smtClean="0"/>
              <a:t> 2010</a:t>
            </a:r>
            <a:endParaRPr lang="fr-CA" sz="3200" dirty="0"/>
          </a:p>
        </p:txBody>
      </p:sp>
      <p:pic>
        <p:nvPicPr>
          <p:cNvPr id="4" name="Picture 2"/>
          <p:cNvPicPr>
            <a:picLocks noChangeAspect="1" noChangeArrowheads="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2667000" y="1371600"/>
            <a:ext cx="6477000" cy="525620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custDataLst>
              <p:tags r:id="rId3"/>
            </p:custDataLst>
          </p:nvPr>
        </p:nvSpPr>
        <p:spPr>
          <a:xfrm>
            <a:off x="69667" y="1828800"/>
            <a:ext cx="3352800" cy="1631216"/>
          </a:xfrm>
          <a:prstGeom prst="rect">
            <a:avLst/>
          </a:prstGeom>
        </p:spPr>
        <p:txBody>
          <a:bodyPr wrap="square">
            <a:spAutoFit/>
          </a:bodyPr>
          <a:lstStyle/>
          <a:p>
            <a:pPr>
              <a:lnSpc>
                <a:spcPct val="100000"/>
              </a:lnSpc>
              <a:buBlip>
                <a:blip r:embed="rId9"/>
              </a:buBlip>
            </a:pPr>
            <a:r>
              <a:rPr lang="fr-CA" sz="2000" dirty="0">
                <a:solidFill>
                  <a:schemeClr val="tx1">
                    <a:lumMod val="50000"/>
                    <a:lumOff val="50000"/>
                  </a:schemeClr>
                </a:solidFill>
              </a:rPr>
              <a:t>Innovateur? 2,5 %</a:t>
            </a:r>
          </a:p>
          <a:p>
            <a:pPr>
              <a:lnSpc>
                <a:spcPct val="100000"/>
              </a:lnSpc>
              <a:buBlip>
                <a:blip r:embed="rId9"/>
              </a:buBlip>
            </a:pPr>
            <a:r>
              <a:rPr lang="fr-CA" sz="2000" dirty="0">
                <a:solidFill>
                  <a:schemeClr val="tx1">
                    <a:lumMod val="50000"/>
                    <a:lumOff val="50000"/>
                  </a:schemeClr>
                </a:solidFill>
              </a:rPr>
              <a:t>Visionnaire? 13,5 %</a:t>
            </a:r>
          </a:p>
          <a:p>
            <a:pPr>
              <a:lnSpc>
                <a:spcPct val="100000"/>
              </a:lnSpc>
              <a:buBlip>
                <a:blip r:embed="rId9"/>
              </a:buBlip>
            </a:pPr>
            <a:r>
              <a:rPr lang="fr-CA" sz="2000" b="1" dirty="0">
                <a:solidFill>
                  <a:srgbClr val="009A00"/>
                </a:solidFill>
              </a:rPr>
              <a:t>Pragmatique? 34 %</a:t>
            </a:r>
          </a:p>
          <a:p>
            <a:pPr>
              <a:lnSpc>
                <a:spcPct val="100000"/>
              </a:lnSpc>
              <a:buBlip>
                <a:blip r:embed="rId9"/>
              </a:buBlip>
            </a:pPr>
            <a:r>
              <a:rPr lang="fr-CA" sz="2000" dirty="0">
                <a:solidFill>
                  <a:schemeClr val="tx1">
                    <a:lumMod val="50000"/>
                    <a:lumOff val="50000"/>
                  </a:schemeClr>
                </a:solidFill>
              </a:rPr>
              <a:t>Septique? 34 %</a:t>
            </a:r>
          </a:p>
          <a:p>
            <a:pPr>
              <a:lnSpc>
                <a:spcPct val="100000"/>
              </a:lnSpc>
              <a:buBlip>
                <a:blip r:embed="rId9"/>
              </a:buBlip>
            </a:pPr>
            <a:r>
              <a:rPr lang="fr-CA" sz="2000" dirty="0">
                <a:solidFill>
                  <a:schemeClr val="tx1">
                    <a:lumMod val="50000"/>
                    <a:lumOff val="50000"/>
                  </a:schemeClr>
                </a:solidFill>
              </a:rPr>
              <a:t>Retardataire? 16 %</a:t>
            </a:r>
          </a:p>
        </p:txBody>
      </p:sp>
      <p:pic>
        <p:nvPicPr>
          <p:cNvPr id="7" name="Picture 4"/>
          <p:cNvPicPr>
            <a:picLocks noChangeAspect="1" noChangeArrowheads="1"/>
          </p:cNvPicPr>
          <p:nvPr>
            <p:custDataLst>
              <p:tags r:id="rId4"/>
            </p:custDataLst>
          </p:nvPr>
        </p:nvPicPr>
        <p:blipFill>
          <a:blip r:embed="rId10">
            <a:extLst>
              <a:ext uri="{28A0092B-C50C-407E-A947-70E740481C1C}">
                <a14:useLocalDpi xmlns:a14="http://schemas.microsoft.com/office/drawing/2010/main" val="0"/>
              </a:ext>
            </a:extLst>
          </a:blip>
          <a:srcRect/>
          <a:stretch>
            <a:fillRect/>
          </a:stretch>
        </p:blipFill>
        <p:spPr bwMode="auto">
          <a:xfrm>
            <a:off x="533400" y="3733800"/>
            <a:ext cx="2057400" cy="26412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custDataLst>
              <p:tags r:id="rId5"/>
            </p:custDataLst>
          </p:nvPr>
        </p:nvPicPr>
        <p:blipFill>
          <a:blip r:embed="rId11">
            <a:extLst>
              <a:ext uri="{28A0092B-C50C-407E-A947-70E740481C1C}">
                <a14:useLocalDpi xmlns:a14="http://schemas.microsoft.com/office/drawing/2010/main" val="0"/>
              </a:ext>
            </a:extLst>
          </a:blip>
          <a:srcRect/>
          <a:stretch>
            <a:fillRect/>
          </a:stretch>
        </p:blipFill>
        <p:spPr bwMode="auto">
          <a:xfrm>
            <a:off x="4038600" y="1885291"/>
            <a:ext cx="908050" cy="429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113216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2"/>
</p:tagLst>
</file>

<file path=ppt/tags/tag11.xml><?xml version="1.0" encoding="utf-8"?>
<p:tagLst xmlns:a="http://schemas.openxmlformats.org/drawingml/2006/main" xmlns:r="http://schemas.openxmlformats.org/officeDocument/2006/relationships" xmlns:p="http://schemas.openxmlformats.org/presentationml/2006/main">
  <p:tag name="NUM" val="1"/>
</p:tagLst>
</file>

<file path=ppt/tags/tag12.xml><?xml version="1.0" encoding="utf-8"?>
<p:tagLst xmlns:a="http://schemas.openxmlformats.org/drawingml/2006/main" xmlns:r="http://schemas.openxmlformats.org/officeDocument/2006/relationships" xmlns:p="http://schemas.openxmlformats.org/presentationml/2006/main">
  <p:tag name="NUM" val="2"/>
</p:tagLst>
</file>

<file path=ppt/tags/tag13.xml><?xml version="1.0" encoding="utf-8"?>
<p:tagLst xmlns:a="http://schemas.openxmlformats.org/drawingml/2006/main" xmlns:r="http://schemas.openxmlformats.org/officeDocument/2006/relationships" xmlns:p="http://schemas.openxmlformats.org/presentationml/2006/main">
  <p:tag name="NUM" val="3"/>
</p:tagLst>
</file>

<file path=ppt/tags/tag14.xml><?xml version="1.0" encoding="utf-8"?>
<p:tagLst xmlns:a="http://schemas.openxmlformats.org/drawingml/2006/main" xmlns:r="http://schemas.openxmlformats.org/officeDocument/2006/relationships" xmlns:p="http://schemas.openxmlformats.org/presentationml/2006/main">
  <p:tag name="NUM" val="4"/>
</p:tagLst>
</file>

<file path=ppt/tags/tag15.xml><?xml version="1.0" encoding="utf-8"?>
<p:tagLst xmlns:a="http://schemas.openxmlformats.org/drawingml/2006/main" xmlns:r="http://schemas.openxmlformats.org/officeDocument/2006/relationships" xmlns:p="http://schemas.openxmlformats.org/presentationml/2006/main">
  <p:tag name="NUM" val="3"/>
</p:tagLst>
</file>

<file path=ppt/tags/tag16.xml><?xml version="1.0" encoding="utf-8"?>
<p:tagLst xmlns:a="http://schemas.openxmlformats.org/drawingml/2006/main" xmlns:r="http://schemas.openxmlformats.org/officeDocument/2006/relationships" xmlns:p="http://schemas.openxmlformats.org/presentationml/2006/main">
  <p:tag name="NUM" val="1"/>
</p:tagLst>
</file>

<file path=ppt/tags/tag17.xml><?xml version="1.0" encoding="utf-8"?>
<p:tagLst xmlns:a="http://schemas.openxmlformats.org/drawingml/2006/main" xmlns:r="http://schemas.openxmlformats.org/officeDocument/2006/relationships" xmlns:p="http://schemas.openxmlformats.org/presentationml/2006/main">
  <p:tag name="NUM" val="2"/>
</p:tagLst>
</file>

<file path=ppt/tags/tag18.xml><?xml version="1.0" encoding="utf-8"?>
<p:tagLst xmlns:a="http://schemas.openxmlformats.org/drawingml/2006/main" xmlns:r="http://schemas.openxmlformats.org/officeDocument/2006/relationships" xmlns:p="http://schemas.openxmlformats.org/presentationml/2006/main">
  <p:tag name="NUM" val="1"/>
</p:tagLst>
</file>

<file path=ppt/tags/tag19.xml><?xml version="1.0" encoding="utf-8"?>
<p:tagLst xmlns:a="http://schemas.openxmlformats.org/drawingml/2006/main" xmlns:r="http://schemas.openxmlformats.org/officeDocument/2006/relationships" xmlns:p="http://schemas.openxmlformats.org/presentationml/2006/main">
  <p:tag name="NUM" val="5"/>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3"/>
</p:tagLst>
</file>

<file path=ppt/tags/tag21.xml><?xml version="1.0" encoding="utf-8"?>
<p:tagLst xmlns:a="http://schemas.openxmlformats.org/drawingml/2006/main" xmlns:r="http://schemas.openxmlformats.org/officeDocument/2006/relationships" xmlns:p="http://schemas.openxmlformats.org/presentationml/2006/main">
  <p:tag name="NUM" val="2"/>
</p:tagLst>
</file>

<file path=ppt/tags/tag22.xml><?xml version="1.0" encoding="utf-8"?>
<p:tagLst xmlns:a="http://schemas.openxmlformats.org/drawingml/2006/main" xmlns:r="http://schemas.openxmlformats.org/officeDocument/2006/relationships" xmlns:p="http://schemas.openxmlformats.org/presentationml/2006/main">
  <p:tag name="NUM" val="1"/>
</p:tagLst>
</file>

<file path=ppt/tags/tag23.xml><?xml version="1.0" encoding="utf-8"?>
<p:tagLst xmlns:a="http://schemas.openxmlformats.org/drawingml/2006/main" xmlns:r="http://schemas.openxmlformats.org/officeDocument/2006/relationships" xmlns:p="http://schemas.openxmlformats.org/presentationml/2006/main">
  <p:tag name="NUM" val="2"/>
</p:tagLst>
</file>

<file path=ppt/tags/tag24.xml><?xml version="1.0" encoding="utf-8"?>
<p:tagLst xmlns:a="http://schemas.openxmlformats.org/drawingml/2006/main" xmlns:r="http://schemas.openxmlformats.org/officeDocument/2006/relationships" xmlns:p="http://schemas.openxmlformats.org/presentationml/2006/main">
  <p:tag name="NUM" val="3"/>
</p:tagLst>
</file>

<file path=ppt/tags/tag25.xml><?xml version="1.0" encoding="utf-8"?>
<p:tagLst xmlns:a="http://schemas.openxmlformats.org/drawingml/2006/main" xmlns:r="http://schemas.openxmlformats.org/officeDocument/2006/relationships" xmlns:p="http://schemas.openxmlformats.org/presentationml/2006/main">
  <p:tag name="NUM" val="1"/>
</p:tagLst>
</file>

<file path=ppt/tags/tag26.xml><?xml version="1.0" encoding="utf-8"?>
<p:tagLst xmlns:a="http://schemas.openxmlformats.org/drawingml/2006/main" xmlns:r="http://schemas.openxmlformats.org/officeDocument/2006/relationships" xmlns:p="http://schemas.openxmlformats.org/presentationml/2006/main">
  <p:tag name="NUM" val="2"/>
</p:tagLst>
</file>

<file path=ppt/tags/tag27.xml><?xml version="1.0" encoding="utf-8"?>
<p:tagLst xmlns:a="http://schemas.openxmlformats.org/drawingml/2006/main" xmlns:r="http://schemas.openxmlformats.org/officeDocument/2006/relationships" xmlns:p="http://schemas.openxmlformats.org/presentationml/2006/main">
  <p:tag name="NUM" val="11"/>
</p:tagLst>
</file>

<file path=ppt/tags/tag28.xml><?xml version="1.0" encoding="utf-8"?>
<p:tagLst xmlns:a="http://schemas.openxmlformats.org/drawingml/2006/main" xmlns:r="http://schemas.openxmlformats.org/officeDocument/2006/relationships" xmlns:p="http://schemas.openxmlformats.org/presentationml/2006/main">
  <p:tag name="NUM" val="11"/>
</p:tagLst>
</file>

<file path=ppt/tags/tag29.xml><?xml version="1.0" encoding="utf-8"?>
<p:tagLst xmlns:a="http://schemas.openxmlformats.org/drawingml/2006/main" xmlns:r="http://schemas.openxmlformats.org/officeDocument/2006/relationships" xmlns:p="http://schemas.openxmlformats.org/presentationml/2006/main">
  <p:tag name="NUM" val="11"/>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1"/>
</p:tagLst>
</file>

<file path=ppt/tags/tag31.xml><?xml version="1.0" encoding="utf-8"?>
<p:tagLst xmlns:a="http://schemas.openxmlformats.org/drawingml/2006/main" xmlns:r="http://schemas.openxmlformats.org/officeDocument/2006/relationships" xmlns:p="http://schemas.openxmlformats.org/presentationml/2006/main">
  <p:tag name="NUM" val="3"/>
</p:tagLst>
</file>

<file path=ppt/tags/tag32.xml><?xml version="1.0" encoding="utf-8"?>
<p:tagLst xmlns:a="http://schemas.openxmlformats.org/drawingml/2006/main" xmlns:r="http://schemas.openxmlformats.org/officeDocument/2006/relationships" xmlns:p="http://schemas.openxmlformats.org/presentationml/2006/main">
  <p:tag name="NUM" val="1"/>
</p:tagLst>
</file>

<file path=ppt/tags/tag33.xml><?xml version="1.0" encoding="utf-8"?>
<p:tagLst xmlns:a="http://schemas.openxmlformats.org/drawingml/2006/main" xmlns:r="http://schemas.openxmlformats.org/officeDocument/2006/relationships" xmlns:p="http://schemas.openxmlformats.org/presentationml/2006/main">
  <p:tag name="NUM" val="2"/>
</p:tagLst>
</file>

<file path=ppt/tags/tag34.xml><?xml version="1.0" encoding="utf-8"?>
<p:tagLst xmlns:a="http://schemas.openxmlformats.org/drawingml/2006/main" xmlns:r="http://schemas.openxmlformats.org/officeDocument/2006/relationships" xmlns:p="http://schemas.openxmlformats.org/presentationml/2006/main">
  <p:tag name="NUM" val="2"/>
</p:tagLst>
</file>

<file path=ppt/tags/tag35.xml><?xml version="1.0" encoding="utf-8"?>
<p:tagLst xmlns:a="http://schemas.openxmlformats.org/drawingml/2006/main" xmlns:r="http://schemas.openxmlformats.org/officeDocument/2006/relationships" xmlns:p="http://schemas.openxmlformats.org/presentationml/2006/main">
  <p:tag name="NUM" val="1"/>
</p:tagLst>
</file>

<file path=ppt/tags/tag36.xml><?xml version="1.0" encoding="utf-8"?>
<p:tagLst xmlns:a="http://schemas.openxmlformats.org/drawingml/2006/main" xmlns:r="http://schemas.openxmlformats.org/officeDocument/2006/relationships" xmlns:p="http://schemas.openxmlformats.org/presentationml/2006/main">
  <p:tag name="NUM" val="2"/>
</p:tagLst>
</file>

<file path=ppt/tags/tag37.xml><?xml version="1.0" encoding="utf-8"?>
<p:tagLst xmlns:a="http://schemas.openxmlformats.org/drawingml/2006/main" xmlns:r="http://schemas.openxmlformats.org/officeDocument/2006/relationships" xmlns:p="http://schemas.openxmlformats.org/presentationml/2006/main">
  <p:tag name="NUM" val="3"/>
</p:tagLst>
</file>

<file path=ppt/tags/tag38.xml><?xml version="1.0" encoding="utf-8"?>
<p:tagLst xmlns:a="http://schemas.openxmlformats.org/drawingml/2006/main" xmlns:r="http://schemas.openxmlformats.org/officeDocument/2006/relationships" xmlns:p="http://schemas.openxmlformats.org/presentationml/2006/main">
  <p:tag name="NUM" val="4"/>
</p:tagLst>
</file>

<file path=ppt/tags/tag39.xml><?xml version="1.0" encoding="utf-8"?>
<p:tagLst xmlns:a="http://schemas.openxmlformats.org/drawingml/2006/main" xmlns:r="http://schemas.openxmlformats.org/officeDocument/2006/relationships" xmlns:p="http://schemas.openxmlformats.org/presentationml/2006/main">
  <p:tag name="NUM" val="5"/>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40.xml><?xml version="1.0" encoding="utf-8"?>
<p:tagLst xmlns:a="http://schemas.openxmlformats.org/drawingml/2006/main" xmlns:r="http://schemas.openxmlformats.org/officeDocument/2006/relationships" xmlns:p="http://schemas.openxmlformats.org/presentationml/2006/main">
  <p:tag name="NUM" val="6"/>
</p:tagLst>
</file>

<file path=ppt/tags/tag41.xml><?xml version="1.0" encoding="utf-8"?>
<p:tagLst xmlns:a="http://schemas.openxmlformats.org/drawingml/2006/main" xmlns:r="http://schemas.openxmlformats.org/officeDocument/2006/relationships" xmlns:p="http://schemas.openxmlformats.org/presentationml/2006/main">
  <p:tag name="NUM" val="7"/>
</p:tagLst>
</file>

<file path=ppt/tags/tag42.xml><?xml version="1.0" encoding="utf-8"?>
<p:tagLst xmlns:a="http://schemas.openxmlformats.org/drawingml/2006/main" xmlns:r="http://schemas.openxmlformats.org/officeDocument/2006/relationships" xmlns:p="http://schemas.openxmlformats.org/presentationml/2006/main">
  <p:tag name="NUM" val="8"/>
</p:tagLst>
</file>

<file path=ppt/tags/tag43.xml><?xml version="1.0" encoding="utf-8"?>
<p:tagLst xmlns:a="http://schemas.openxmlformats.org/drawingml/2006/main" xmlns:r="http://schemas.openxmlformats.org/officeDocument/2006/relationships" xmlns:p="http://schemas.openxmlformats.org/presentationml/2006/main">
  <p:tag name="NUM" val="9"/>
</p:tagLst>
</file>

<file path=ppt/tags/tag44.xml><?xml version="1.0" encoding="utf-8"?>
<p:tagLst xmlns:a="http://schemas.openxmlformats.org/drawingml/2006/main" xmlns:r="http://schemas.openxmlformats.org/officeDocument/2006/relationships" xmlns:p="http://schemas.openxmlformats.org/presentationml/2006/main">
  <p:tag name="NUM" val="10"/>
</p:tagLst>
</file>

<file path=ppt/tags/tag45.xml><?xml version="1.0" encoding="utf-8"?>
<p:tagLst xmlns:a="http://schemas.openxmlformats.org/drawingml/2006/main" xmlns:r="http://schemas.openxmlformats.org/officeDocument/2006/relationships" xmlns:p="http://schemas.openxmlformats.org/presentationml/2006/main">
  <p:tag name="NUM" val="11"/>
</p:tagLst>
</file>

<file path=ppt/tags/tag46.xml><?xml version="1.0" encoding="utf-8"?>
<p:tagLst xmlns:a="http://schemas.openxmlformats.org/drawingml/2006/main" xmlns:r="http://schemas.openxmlformats.org/officeDocument/2006/relationships" xmlns:p="http://schemas.openxmlformats.org/presentationml/2006/main">
  <p:tag name="NUM" val="12"/>
</p:tagLst>
</file>

<file path=ppt/tags/tag47.xml><?xml version="1.0" encoding="utf-8"?>
<p:tagLst xmlns:a="http://schemas.openxmlformats.org/drawingml/2006/main" xmlns:r="http://schemas.openxmlformats.org/officeDocument/2006/relationships" xmlns:p="http://schemas.openxmlformats.org/presentationml/2006/main">
  <p:tag name="NUM" val="13"/>
</p:tagLst>
</file>

<file path=ppt/tags/tag48.xml><?xml version="1.0" encoding="utf-8"?>
<p:tagLst xmlns:a="http://schemas.openxmlformats.org/drawingml/2006/main" xmlns:r="http://schemas.openxmlformats.org/officeDocument/2006/relationships" xmlns:p="http://schemas.openxmlformats.org/presentationml/2006/main">
  <p:tag name="NUM" val="14"/>
</p:tagLst>
</file>

<file path=ppt/tags/tag49.xml><?xml version="1.0" encoding="utf-8"?>
<p:tagLst xmlns:a="http://schemas.openxmlformats.org/drawingml/2006/main" xmlns:r="http://schemas.openxmlformats.org/officeDocument/2006/relationships" xmlns:p="http://schemas.openxmlformats.org/presentationml/2006/main">
  <p:tag name="NUM" val="15"/>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50.xml><?xml version="1.0" encoding="utf-8"?>
<p:tagLst xmlns:a="http://schemas.openxmlformats.org/drawingml/2006/main" xmlns:r="http://schemas.openxmlformats.org/officeDocument/2006/relationships" xmlns:p="http://schemas.openxmlformats.org/presentationml/2006/main">
  <p:tag name="NUM" val="16"/>
</p:tagLst>
</file>

<file path=ppt/tags/tag51.xml><?xml version="1.0" encoding="utf-8"?>
<p:tagLst xmlns:a="http://schemas.openxmlformats.org/drawingml/2006/main" xmlns:r="http://schemas.openxmlformats.org/officeDocument/2006/relationships" xmlns:p="http://schemas.openxmlformats.org/presentationml/2006/main">
  <p:tag name="NUM" val="17"/>
</p:tagLst>
</file>

<file path=ppt/tags/tag52.xml><?xml version="1.0" encoding="utf-8"?>
<p:tagLst xmlns:a="http://schemas.openxmlformats.org/drawingml/2006/main" xmlns:r="http://schemas.openxmlformats.org/officeDocument/2006/relationships" xmlns:p="http://schemas.openxmlformats.org/presentationml/2006/main">
  <p:tag name="NUM" val="18"/>
</p:tagLst>
</file>

<file path=ppt/tags/tag53.xml><?xml version="1.0" encoding="utf-8"?>
<p:tagLst xmlns:a="http://schemas.openxmlformats.org/drawingml/2006/main" xmlns:r="http://schemas.openxmlformats.org/officeDocument/2006/relationships" xmlns:p="http://schemas.openxmlformats.org/presentationml/2006/main">
  <p:tag name="NUM" val="19"/>
</p:tagLst>
</file>

<file path=ppt/tags/tag54.xml><?xml version="1.0" encoding="utf-8"?>
<p:tagLst xmlns:a="http://schemas.openxmlformats.org/drawingml/2006/main" xmlns:r="http://schemas.openxmlformats.org/officeDocument/2006/relationships" xmlns:p="http://schemas.openxmlformats.org/presentationml/2006/main">
  <p:tag name="NUM" val="20"/>
</p:tagLst>
</file>

<file path=ppt/tags/tag55.xml><?xml version="1.0" encoding="utf-8"?>
<p:tagLst xmlns:a="http://schemas.openxmlformats.org/drawingml/2006/main" xmlns:r="http://schemas.openxmlformats.org/officeDocument/2006/relationships" xmlns:p="http://schemas.openxmlformats.org/presentationml/2006/main">
  <p:tag name="NUM" val="21"/>
</p:tagLst>
</file>

<file path=ppt/tags/tag56.xml><?xml version="1.0" encoding="utf-8"?>
<p:tagLst xmlns:a="http://schemas.openxmlformats.org/drawingml/2006/main" xmlns:r="http://schemas.openxmlformats.org/officeDocument/2006/relationships" xmlns:p="http://schemas.openxmlformats.org/presentationml/2006/main">
  <p:tag name="NUM" val="22"/>
</p:tagLst>
</file>

<file path=ppt/tags/tag57.xml><?xml version="1.0" encoding="utf-8"?>
<p:tagLst xmlns:a="http://schemas.openxmlformats.org/drawingml/2006/main" xmlns:r="http://schemas.openxmlformats.org/officeDocument/2006/relationships" xmlns:p="http://schemas.openxmlformats.org/presentationml/2006/main">
  <p:tag name="NUM" val="23"/>
</p:tagLst>
</file>

<file path=ppt/tags/tag58.xml><?xml version="1.0" encoding="utf-8"?>
<p:tagLst xmlns:a="http://schemas.openxmlformats.org/drawingml/2006/main" xmlns:r="http://schemas.openxmlformats.org/officeDocument/2006/relationships" xmlns:p="http://schemas.openxmlformats.org/presentationml/2006/main">
  <p:tag name="NUM" val="24"/>
</p:tagLst>
</file>

<file path=ppt/tags/tag59.xml><?xml version="1.0" encoding="utf-8"?>
<p:tagLst xmlns:a="http://schemas.openxmlformats.org/drawingml/2006/main" xmlns:r="http://schemas.openxmlformats.org/officeDocument/2006/relationships" xmlns:p="http://schemas.openxmlformats.org/presentationml/2006/main">
  <p:tag name="NUM" val="1"/>
</p:tagLst>
</file>

<file path=ppt/tags/tag6.xml><?xml version="1.0" encoding="utf-8"?>
<p:tagLst xmlns:a="http://schemas.openxmlformats.org/drawingml/2006/main" xmlns:r="http://schemas.openxmlformats.org/officeDocument/2006/relationships" xmlns:p="http://schemas.openxmlformats.org/presentationml/2006/main">
  <p:tag name="NUM" val="1"/>
</p:tagLst>
</file>

<file path=ppt/tags/tag60.xml><?xml version="1.0" encoding="utf-8"?>
<p:tagLst xmlns:a="http://schemas.openxmlformats.org/drawingml/2006/main" xmlns:r="http://schemas.openxmlformats.org/officeDocument/2006/relationships" xmlns:p="http://schemas.openxmlformats.org/presentationml/2006/main">
  <p:tag name="NUM" val="2"/>
</p:tagLst>
</file>

<file path=ppt/tags/tag61.xml><?xml version="1.0" encoding="utf-8"?>
<p:tagLst xmlns:a="http://schemas.openxmlformats.org/drawingml/2006/main" xmlns:r="http://schemas.openxmlformats.org/officeDocument/2006/relationships" xmlns:p="http://schemas.openxmlformats.org/presentationml/2006/main">
  <p:tag name="NUM" val="3"/>
</p:tagLst>
</file>

<file path=ppt/tags/tag62.xml><?xml version="1.0" encoding="utf-8"?>
<p:tagLst xmlns:a="http://schemas.openxmlformats.org/drawingml/2006/main" xmlns:r="http://schemas.openxmlformats.org/officeDocument/2006/relationships" xmlns:p="http://schemas.openxmlformats.org/presentationml/2006/main">
  <p:tag name="NUM" val="4"/>
</p:tagLst>
</file>

<file path=ppt/tags/tag63.xml><?xml version="1.0" encoding="utf-8"?>
<p:tagLst xmlns:a="http://schemas.openxmlformats.org/drawingml/2006/main" xmlns:r="http://schemas.openxmlformats.org/officeDocument/2006/relationships" xmlns:p="http://schemas.openxmlformats.org/presentationml/2006/main">
  <p:tag name="NUM" val="1"/>
</p:tagLst>
</file>

<file path=ppt/tags/tag64.xml><?xml version="1.0" encoding="utf-8"?>
<p:tagLst xmlns:a="http://schemas.openxmlformats.org/drawingml/2006/main" xmlns:r="http://schemas.openxmlformats.org/officeDocument/2006/relationships" xmlns:p="http://schemas.openxmlformats.org/presentationml/2006/main">
  <p:tag name="NUM" val="2"/>
</p:tagLst>
</file>

<file path=ppt/tags/tag65.xml><?xml version="1.0" encoding="utf-8"?>
<p:tagLst xmlns:a="http://schemas.openxmlformats.org/drawingml/2006/main" xmlns:r="http://schemas.openxmlformats.org/officeDocument/2006/relationships" xmlns:p="http://schemas.openxmlformats.org/presentationml/2006/main">
  <p:tag name="NUM" val="1"/>
</p:tagLst>
</file>

<file path=ppt/tags/tag66.xml><?xml version="1.0" encoding="utf-8"?>
<p:tagLst xmlns:a="http://schemas.openxmlformats.org/drawingml/2006/main" xmlns:r="http://schemas.openxmlformats.org/officeDocument/2006/relationships" xmlns:p="http://schemas.openxmlformats.org/presentationml/2006/main">
  <p:tag name="NUM" val="3"/>
</p:tagLst>
</file>

<file path=ppt/tags/tag67.xml><?xml version="1.0" encoding="utf-8"?>
<p:tagLst xmlns:a="http://schemas.openxmlformats.org/drawingml/2006/main" xmlns:r="http://schemas.openxmlformats.org/officeDocument/2006/relationships" xmlns:p="http://schemas.openxmlformats.org/presentationml/2006/main">
  <p:tag name="NUM" val="3"/>
</p:tagLst>
</file>

<file path=ppt/tags/tag68.xml><?xml version="1.0" encoding="utf-8"?>
<p:tagLst xmlns:a="http://schemas.openxmlformats.org/drawingml/2006/main" xmlns:r="http://schemas.openxmlformats.org/officeDocument/2006/relationships" xmlns:p="http://schemas.openxmlformats.org/presentationml/2006/main">
  <p:tag name="NUM" val="2"/>
</p:tagLst>
</file>

<file path=ppt/tags/tag69.xml><?xml version="1.0" encoding="utf-8"?>
<p:tagLst xmlns:a="http://schemas.openxmlformats.org/drawingml/2006/main" xmlns:r="http://schemas.openxmlformats.org/officeDocument/2006/relationships" xmlns:p="http://schemas.openxmlformats.org/presentationml/2006/main">
  <p:tag name="NUM" val="1"/>
</p:tagLst>
</file>

<file path=ppt/tags/tag7.xml><?xml version="1.0" encoding="utf-8"?>
<p:tagLst xmlns:a="http://schemas.openxmlformats.org/drawingml/2006/main" xmlns:r="http://schemas.openxmlformats.org/officeDocument/2006/relationships" xmlns:p="http://schemas.openxmlformats.org/presentationml/2006/main">
  <p:tag name="NUM" val="2"/>
</p:tagLst>
</file>

<file path=ppt/tags/tag70.xml><?xml version="1.0" encoding="utf-8"?>
<p:tagLst xmlns:a="http://schemas.openxmlformats.org/drawingml/2006/main" xmlns:r="http://schemas.openxmlformats.org/officeDocument/2006/relationships" xmlns:p="http://schemas.openxmlformats.org/presentationml/2006/main">
  <p:tag name="NUM" val="2"/>
</p:tagLst>
</file>

<file path=ppt/tags/tag71.xml><?xml version="1.0" encoding="utf-8"?>
<p:tagLst xmlns:a="http://schemas.openxmlformats.org/drawingml/2006/main" xmlns:r="http://schemas.openxmlformats.org/officeDocument/2006/relationships" xmlns:p="http://schemas.openxmlformats.org/presentationml/2006/main">
  <p:tag name="NUM" val="1"/>
</p:tagLst>
</file>

<file path=ppt/tags/tag72.xml><?xml version="1.0" encoding="utf-8"?>
<p:tagLst xmlns:a="http://schemas.openxmlformats.org/drawingml/2006/main" xmlns:r="http://schemas.openxmlformats.org/officeDocument/2006/relationships" xmlns:p="http://schemas.openxmlformats.org/presentationml/2006/main">
  <p:tag name="NUM" val="3"/>
</p:tagLst>
</file>

<file path=ppt/tags/tag73.xml><?xml version="1.0" encoding="utf-8"?>
<p:tagLst xmlns:a="http://schemas.openxmlformats.org/drawingml/2006/main" xmlns:r="http://schemas.openxmlformats.org/officeDocument/2006/relationships" xmlns:p="http://schemas.openxmlformats.org/presentationml/2006/main">
  <p:tag name="NUM" val="3"/>
</p:tagLst>
</file>

<file path=ppt/tags/tag74.xml><?xml version="1.0" encoding="utf-8"?>
<p:tagLst xmlns:a="http://schemas.openxmlformats.org/drawingml/2006/main" xmlns:r="http://schemas.openxmlformats.org/officeDocument/2006/relationships" xmlns:p="http://schemas.openxmlformats.org/presentationml/2006/main">
  <p:tag name="NUM" val="4"/>
</p:tagLst>
</file>

<file path=ppt/tags/tag75.xml><?xml version="1.0" encoding="utf-8"?>
<p:tagLst xmlns:a="http://schemas.openxmlformats.org/drawingml/2006/main" xmlns:r="http://schemas.openxmlformats.org/officeDocument/2006/relationships" xmlns:p="http://schemas.openxmlformats.org/presentationml/2006/main">
  <p:tag name="NUM" val="5"/>
</p:tagLst>
</file>

<file path=ppt/tags/tag76.xml><?xml version="1.0" encoding="utf-8"?>
<p:tagLst xmlns:a="http://schemas.openxmlformats.org/drawingml/2006/main" xmlns:r="http://schemas.openxmlformats.org/officeDocument/2006/relationships" xmlns:p="http://schemas.openxmlformats.org/presentationml/2006/main">
  <p:tag name="NUM" val="5"/>
</p:tagLst>
</file>

<file path=ppt/tags/tag77.xml><?xml version="1.0" encoding="utf-8"?>
<p:tagLst xmlns:a="http://schemas.openxmlformats.org/drawingml/2006/main" xmlns:r="http://schemas.openxmlformats.org/officeDocument/2006/relationships" xmlns:p="http://schemas.openxmlformats.org/presentationml/2006/main">
  <p:tag name="NUM" val="1"/>
</p:tagLst>
</file>

<file path=ppt/tags/tag78.xml><?xml version="1.0" encoding="utf-8"?>
<p:tagLst xmlns:a="http://schemas.openxmlformats.org/drawingml/2006/main" xmlns:r="http://schemas.openxmlformats.org/officeDocument/2006/relationships" xmlns:p="http://schemas.openxmlformats.org/presentationml/2006/main">
  <p:tag name="NUM" val="2"/>
</p:tagLst>
</file>

<file path=ppt/tags/tag79.xml><?xml version="1.0" encoding="utf-8"?>
<p:tagLst xmlns:a="http://schemas.openxmlformats.org/drawingml/2006/main" xmlns:r="http://schemas.openxmlformats.org/officeDocument/2006/relationships" xmlns:p="http://schemas.openxmlformats.org/presentationml/2006/main">
  <p:tag name="NUM" val="2"/>
</p:tagLst>
</file>

<file path=ppt/tags/tag8.xml><?xml version="1.0" encoding="utf-8"?>
<p:tagLst xmlns:a="http://schemas.openxmlformats.org/drawingml/2006/main" xmlns:r="http://schemas.openxmlformats.org/officeDocument/2006/relationships" xmlns:p="http://schemas.openxmlformats.org/presentationml/2006/main">
  <p:tag name="NUM" val="1"/>
</p:tagLst>
</file>

<file path=ppt/tags/tag80.xml><?xml version="1.0" encoding="utf-8"?>
<p:tagLst xmlns:a="http://schemas.openxmlformats.org/drawingml/2006/main" xmlns:r="http://schemas.openxmlformats.org/officeDocument/2006/relationships" xmlns:p="http://schemas.openxmlformats.org/presentationml/2006/main">
  <p:tag name="NUM" val="1"/>
</p:tagLst>
</file>

<file path=ppt/tags/tag9.xml><?xml version="1.0" encoding="utf-8"?>
<p:tagLst xmlns:a="http://schemas.openxmlformats.org/drawingml/2006/main" xmlns:r="http://schemas.openxmlformats.org/officeDocument/2006/relationships" xmlns:p="http://schemas.openxmlformats.org/presentationml/2006/main">
  <p:tag name="NUM" val="1"/>
</p:tagLst>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è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otalTime>8090</TotalTime>
  <Words>2665</Words>
  <Application>Microsoft Office PowerPoint</Application>
  <PresentationFormat>Affichage à l'écran (4:3)</PresentationFormat>
  <Paragraphs>542</Paragraphs>
  <Slides>34</Slides>
  <Notes>33</Notes>
  <HiddenSlides>0</HiddenSlides>
  <MMClips>0</MMClips>
  <ScaleCrop>false</ScaleCrop>
  <HeadingPairs>
    <vt:vector size="4" baseType="variant">
      <vt:variant>
        <vt:lpstr>Thème</vt:lpstr>
      </vt:variant>
      <vt:variant>
        <vt:i4>2</vt:i4>
      </vt:variant>
      <vt:variant>
        <vt:lpstr>Titres des diapositives</vt:lpstr>
      </vt:variant>
      <vt:variant>
        <vt:i4>34</vt:i4>
      </vt:variant>
    </vt:vector>
  </HeadingPairs>
  <TitlesOfParts>
    <vt:vector size="36" baseType="lpstr">
      <vt:lpstr>Thème Office</vt:lpstr>
      <vt:lpstr>1_Thème1</vt:lpstr>
      <vt:lpstr>Présentation PowerPoint</vt:lpstr>
      <vt:lpstr>Présentation PowerPoint</vt:lpstr>
      <vt:lpstr>Le DD dans une organisation, c’est…</vt:lpstr>
      <vt:lpstr>La trilogie classique des objectifs du développement durable</vt:lpstr>
      <vt:lpstr>L’ancrage se réalise par l’adoption d’une culture de développement durable</vt:lpstr>
      <vt:lpstr>Qu’en est-il de la réalité?</vt:lpstr>
      <vt:lpstr>Les défis du DD                                     </vt:lpstr>
      <vt:lpstr>Une image vaut mille mots!</vt:lpstr>
      <vt:lpstr>Au Québec : sondage national – 2010</vt:lpstr>
      <vt:lpstr>Les entreprises ont besoin d’être outillées!</vt:lpstr>
      <vt:lpstr>Le Québec a pris les choses en main</vt:lpstr>
      <vt:lpstr>Présentation PowerPoint</vt:lpstr>
      <vt:lpstr>L’Approche BNQ 21000 favorise l’ancrage </vt:lpstr>
      <vt:lpstr>Présentation PowerPoint</vt:lpstr>
      <vt:lpstr>Présentation PowerPoint</vt:lpstr>
      <vt:lpstr>La norme BNQ 21000</vt:lpstr>
      <vt:lpstr>Un modèle d’application</vt:lpstr>
      <vt:lpstr>Présentation PowerPoint</vt:lpstr>
      <vt:lpstr>Progression en regard de 21 enjeux DD                               </vt:lpstr>
      <vt:lpstr>Présentation PowerPoint</vt:lpstr>
      <vt:lpstr>Accent sur le dialogue avec les parties prenantes </vt:lpstr>
      <vt:lpstr>Volet 2 – Des outils stratégiques </vt:lpstr>
      <vt:lpstr>Présentation PowerPoint</vt:lpstr>
      <vt:lpstr>Présentation PowerPoint</vt:lpstr>
      <vt:lpstr>Volet 3 – Cadre de gouvernance</vt:lpstr>
      <vt:lpstr>Prise en charge par l’organisation</vt:lpstr>
      <vt:lpstr>Présentation PowerPoint</vt:lpstr>
      <vt:lpstr>Présentation PowerPoint</vt:lpstr>
      <vt:lpstr>Delom Services </vt:lpstr>
      <vt:lpstr>Les incitatifs pour Delom Services</vt:lpstr>
      <vt:lpstr>Les retombées concrètes</vt:lpstr>
      <vt:lpstr>Plan d’action BNQ 21000</vt:lpstr>
      <vt:lpstr>Des retombées pour le Québec</vt:lpstr>
      <vt:lpstr>Des questions ou commentaires?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emilie lapierre</dc:creator>
  <cp:lastModifiedBy>Charles Duchesne</cp:lastModifiedBy>
  <cp:revision>1078</cp:revision>
  <cp:lastPrinted>2012-11-02T10:57:30Z</cp:lastPrinted>
  <dcterms:created xsi:type="dcterms:W3CDTF">2010-04-19T20:22:23Z</dcterms:created>
  <dcterms:modified xsi:type="dcterms:W3CDTF">2013-03-10T23:30:16Z</dcterms:modified>
</cp:coreProperties>
</file>