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9.xml" ContentType="application/vnd.openxmlformats-officedocument.presentationml.notesSlide+xml"/>
  <Override PartName="/ppt/tags/tag41.xml" ContentType="application/vnd.openxmlformats-officedocument.presentationml.tags+xml"/>
  <Override PartName="/ppt/notesSlides/notesSlide10.xml" ContentType="application/vnd.openxmlformats-officedocument.presentationml.notesSlide+xml"/>
  <Override PartName="/ppt/tags/tag42.xml" ContentType="application/vnd.openxmlformats-officedocument.presentationml.tags+xml"/>
  <Override PartName="/ppt/notesSlides/notesSlide11.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9.xml" ContentType="application/vnd.openxmlformats-officedocument.presentationml.notesSlide+xml"/>
  <Override PartName="/ppt/tags/tag61.xml" ContentType="application/vnd.openxmlformats-officedocument.presentationml.tags+xml"/>
  <Override PartName="/ppt/notesSlides/notesSlide2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21.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4"/>
  </p:notesMasterIdLst>
  <p:handoutMasterIdLst>
    <p:handoutMasterId r:id="rId25"/>
  </p:handoutMasterIdLst>
  <p:sldIdLst>
    <p:sldId id="550" r:id="rId2"/>
    <p:sldId id="584" r:id="rId3"/>
    <p:sldId id="505" r:id="rId4"/>
    <p:sldId id="581" r:id="rId5"/>
    <p:sldId id="556" r:id="rId6"/>
    <p:sldId id="551" r:id="rId7"/>
    <p:sldId id="557" r:id="rId8"/>
    <p:sldId id="558" r:id="rId9"/>
    <p:sldId id="554" r:id="rId10"/>
    <p:sldId id="582" r:id="rId11"/>
    <p:sldId id="559" r:id="rId12"/>
    <p:sldId id="572" r:id="rId13"/>
    <p:sldId id="573" r:id="rId14"/>
    <p:sldId id="574" r:id="rId15"/>
    <p:sldId id="575" r:id="rId16"/>
    <p:sldId id="576" r:id="rId17"/>
    <p:sldId id="577" r:id="rId18"/>
    <p:sldId id="578" r:id="rId19"/>
    <p:sldId id="579" r:id="rId20"/>
    <p:sldId id="583" r:id="rId21"/>
    <p:sldId id="580" r:id="rId22"/>
    <p:sldId id="571" r:id="rId23"/>
  </p:sldIdLst>
  <p:sldSz cx="9144000" cy="6858000" type="screen4x3"/>
  <p:notesSz cx="7010400" cy="9236075"/>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222"/>
    <a:srgbClr val="FDB813"/>
    <a:srgbClr val="003300"/>
    <a:srgbClr val="008000"/>
    <a:srgbClr val="FEF0CE"/>
    <a:srgbClr val="FEE7AC"/>
    <a:srgbClr val="009A00"/>
    <a:srgbClr val="00A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25354" autoAdjust="0"/>
  </p:normalViewPr>
  <p:slideViewPr>
    <p:cSldViewPr>
      <p:cViewPr varScale="1">
        <p:scale>
          <a:sx n="56" d="100"/>
          <a:sy n="56" d="100"/>
        </p:scale>
        <p:origin x="-1308" y="-96"/>
      </p:cViewPr>
      <p:guideLst>
        <p:guide orient="horz" pos="2160"/>
        <p:guide pos="2880"/>
      </p:guideLst>
    </p:cSldViewPr>
  </p:slideViewPr>
  <p:outlineViewPr>
    <p:cViewPr>
      <p:scale>
        <a:sx n="33" d="100"/>
        <a:sy n="33" d="100"/>
      </p:scale>
      <p:origin x="0" y="4070"/>
    </p:cViewPr>
  </p:outlineViewPr>
  <p:notesTextViewPr>
    <p:cViewPr>
      <p:scale>
        <a:sx n="125" d="100"/>
        <a:sy n="125" d="100"/>
      </p:scale>
      <p:origin x="0" y="0"/>
    </p:cViewPr>
  </p:notesTextViewPr>
  <p:sorterViewPr>
    <p:cViewPr>
      <p:scale>
        <a:sx n="100" d="100"/>
        <a:sy n="100" d="100"/>
      </p:scale>
      <p:origin x="0" y="2592"/>
    </p:cViewPr>
  </p:sorterViewPr>
  <p:notesViewPr>
    <p:cSldViewPr>
      <p:cViewPr>
        <p:scale>
          <a:sx n="50" d="100"/>
          <a:sy n="50" d="100"/>
        </p:scale>
        <p:origin x="-2050" y="-58"/>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5315A-B5B9-459A-9CE5-5189A4029E72}" type="doc">
      <dgm:prSet loTypeId="urn:microsoft.com/office/officeart/2005/8/layout/hProcess9" loCatId="process" qsTypeId="urn:microsoft.com/office/officeart/2005/8/quickstyle/simple1" qsCatId="simple" csTypeId="urn:microsoft.com/office/officeart/2005/8/colors/colorful3" csCatId="colorful" phldr="1"/>
      <dgm:spPr/>
      <dgm:t>
        <a:bodyPr/>
        <a:lstStyle/>
        <a:p>
          <a:endParaRPr lang="fr-CA"/>
        </a:p>
      </dgm:t>
    </dgm:pt>
    <dgm:pt modelId="{4DE847F8-7DD2-4775-8E5F-39CCD7A93F6E}">
      <dgm:prSet phldrT="[Texte]" custT="1"/>
      <dgm:spPr/>
      <dgm:t>
        <a:bodyPr/>
        <a:lstStyle/>
        <a:p>
          <a:r>
            <a:rPr lang="fr-CA" sz="1100" b="1" dirty="0" smtClean="0">
              <a:latin typeface="Arial" pitchFamily="34" charset="0"/>
              <a:cs typeface="Arial" pitchFamily="34" charset="0"/>
            </a:rPr>
            <a:t>Sensibilisation / Conscientisation</a:t>
          </a:r>
          <a:endParaRPr lang="fr-CA" sz="1100" b="1" dirty="0">
            <a:latin typeface="Arial" pitchFamily="34" charset="0"/>
            <a:cs typeface="Arial" pitchFamily="34" charset="0"/>
          </a:endParaRPr>
        </a:p>
      </dgm:t>
    </dgm:pt>
    <dgm:pt modelId="{50EE8285-FED2-4503-88F3-A00F669684F1}" type="parTrans" cxnId="{D9A62316-2524-4F9D-AB58-97499FD4429A}">
      <dgm:prSet/>
      <dgm:spPr/>
      <dgm:t>
        <a:bodyPr/>
        <a:lstStyle/>
        <a:p>
          <a:endParaRPr lang="fr-CA" sz="1100">
            <a:latin typeface="Arial" pitchFamily="34" charset="0"/>
            <a:cs typeface="Arial" pitchFamily="34" charset="0"/>
          </a:endParaRPr>
        </a:p>
      </dgm:t>
    </dgm:pt>
    <dgm:pt modelId="{A55AE374-E995-428F-9B69-B2BCB508C7B9}" type="sibTrans" cxnId="{D9A62316-2524-4F9D-AB58-97499FD4429A}">
      <dgm:prSet/>
      <dgm:spPr/>
      <dgm:t>
        <a:bodyPr/>
        <a:lstStyle/>
        <a:p>
          <a:endParaRPr lang="fr-CA" sz="1100">
            <a:latin typeface="Arial" pitchFamily="34" charset="0"/>
            <a:cs typeface="Arial" pitchFamily="34" charset="0"/>
          </a:endParaRPr>
        </a:p>
      </dgm:t>
    </dgm:pt>
    <dgm:pt modelId="{8341AACA-F9B2-412C-B52A-5B72CD47F2EA}">
      <dgm:prSet custT="1"/>
      <dgm:spPr/>
      <dgm:t>
        <a:bodyPr/>
        <a:lstStyle/>
        <a:p>
          <a:r>
            <a:rPr lang="fr-CA" sz="1100" b="1" dirty="0" smtClean="0">
              <a:latin typeface="Arial" pitchFamily="34" charset="0"/>
              <a:cs typeface="Arial" pitchFamily="34" charset="0"/>
            </a:rPr>
            <a:t>Positionnement stratégique</a:t>
          </a:r>
        </a:p>
        <a:p>
          <a:r>
            <a:rPr lang="fr-CA" sz="1100" b="1" dirty="0" smtClean="0">
              <a:latin typeface="Arial" pitchFamily="34" charset="0"/>
              <a:cs typeface="Arial" pitchFamily="34" charset="0"/>
            </a:rPr>
            <a:t>(modèle d’affaires)</a:t>
          </a:r>
          <a:endParaRPr lang="fr-CA" sz="1100" b="1" dirty="0">
            <a:latin typeface="Arial" pitchFamily="34" charset="0"/>
            <a:cs typeface="Arial" pitchFamily="34" charset="0"/>
          </a:endParaRPr>
        </a:p>
      </dgm:t>
    </dgm:pt>
    <dgm:pt modelId="{A9942850-50BD-4DB0-83B5-885B1F0C9950}" type="parTrans" cxnId="{1DF3FB7F-B493-4CA2-9BD7-D7DBA5782F3C}">
      <dgm:prSet/>
      <dgm:spPr/>
      <dgm:t>
        <a:bodyPr/>
        <a:lstStyle/>
        <a:p>
          <a:endParaRPr lang="fr-CA" sz="1100">
            <a:latin typeface="Arial" pitchFamily="34" charset="0"/>
            <a:cs typeface="Arial" pitchFamily="34" charset="0"/>
          </a:endParaRPr>
        </a:p>
      </dgm:t>
    </dgm:pt>
    <dgm:pt modelId="{2AB1FF8C-79AD-4D7C-923E-B0CD3CEF6242}" type="sibTrans" cxnId="{1DF3FB7F-B493-4CA2-9BD7-D7DBA5782F3C}">
      <dgm:prSet/>
      <dgm:spPr/>
      <dgm:t>
        <a:bodyPr/>
        <a:lstStyle/>
        <a:p>
          <a:endParaRPr lang="fr-CA" sz="1100">
            <a:latin typeface="Arial" pitchFamily="34" charset="0"/>
            <a:cs typeface="Arial" pitchFamily="34" charset="0"/>
          </a:endParaRPr>
        </a:p>
      </dgm:t>
    </dgm:pt>
    <dgm:pt modelId="{6B1095D8-C78C-44BC-B700-DE8C8E2E80C9}">
      <dgm:prSet custT="1"/>
      <dgm:spPr>
        <a:solidFill>
          <a:srgbClr val="009999"/>
        </a:solidFill>
      </dgm:spPr>
      <dgm:t>
        <a:bodyPr/>
        <a:lstStyle/>
        <a:p>
          <a:r>
            <a:rPr lang="fr-CA" sz="1100" b="1" dirty="0" smtClean="0">
              <a:latin typeface="Arial" pitchFamily="34" charset="0"/>
              <a:cs typeface="Arial" pitchFamily="34" charset="0"/>
            </a:rPr>
            <a:t>Actions innovantes / responsables</a:t>
          </a:r>
          <a:endParaRPr lang="fr-CA" sz="1100" b="1" dirty="0">
            <a:latin typeface="Arial" pitchFamily="34" charset="0"/>
            <a:cs typeface="Arial" pitchFamily="34" charset="0"/>
          </a:endParaRPr>
        </a:p>
      </dgm:t>
    </dgm:pt>
    <dgm:pt modelId="{F5C2A88C-649A-4D78-945C-824F482459C6}" type="parTrans" cxnId="{B431F028-9CFF-4934-8F4C-88008592540D}">
      <dgm:prSet/>
      <dgm:spPr/>
      <dgm:t>
        <a:bodyPr/>
        <a:lstStyle/>
        <a:p>
          <a:endParaRPr lang="fr-CA" sz="1100">
            <a:latin typeface="Arial" pitchFamily="34" charset="0"/>
            <a:cs typeface="Arial" pitchFamily="34" charset="0"/>
          </a:endParaRPr>
        </a:p>
      </dgm:t>
    </dgm:pt>
    <dgm:pt modelId="{7FA44F42-CE01-46AB-B434-A637ED89B75C}" type="sibTrans" cxnId="{B431F028-9CFF-4934-8F4C-88008592540D}">
      <dgm:prSet/>
      <dgm:spPr/>
      <dgm:t>
        <a:bodyPr/>
        <a:lstStyle/>
        <a:p>
          <a:endParaRPr lang="fr-CA" sz="1100">
            <a:latin typeface="Arial" pitchFamily="34" charset="0"/>
            <a:cs typeface="Arial" pitchFamily="34" charset="0"/>
          </a:endParaRPr>
        </a:p>
      </dgm:t>
    </dgm:pt>
    <dgm:pt modelId="{419B8A61-EF35-45A7-B287-44064171D700}">
      <dgm:prSet custT="1"/>
      <dgm:spPr>
        <a:solidFill>
          <a:srgbClr val="0070C0"/>
        </a:solidFill>
      </dgm:spPr>
      <dgm:t>
        <a:bodyPr/>
        <a:lstStyle/>
        <a:p>
          <a:r>
            <a:rPr lang="fr-CA" sz="1100" b="1" dirty="0" smtClean="0">
              <a:latin typeface="Arial" pitchFamily="34" charset="0"/>
              <a:cs typeface="Arial" pitchFamily="34" charset="0"/>
            </a:rPr>
            <a:t>Reddition de comptes</a:t>
          </a:r>
          <a:endParaRPr lang="fr-CA" sz="1100" b="1" dirty="0">
            <a:latin typeface="Arial" pitchFamily="34" charset="0"/>
            <a:cs typeface="Arial" pitchFamily="34" charset="0"/>
          </a:endParaRPr>
        </a:p>
      </dgm:t>
    </dgm:pt>
    <dgm:pt modelId="{63C49C61-61CA-440C-A41C-D93BC402E9A1}" type="parTrans" cxnId="{C105F276-2F9B-45D9-9061-06115EFAF1A0}">
      <dgm:prSet/>
      <dgm:spPr/>
      <dgm:t>
        <a:bodyPr/>
        <a:lstStyle/>
        <a:p>
          <a:endParaRPr lang="fr-CA" sz="1100">
            <a:latin typeface="Arial" pitchFamily="34" charset="0"/>
            <a:cs typeface="Arial" pitchFamily="34" charset="0"/>
          </a:endParaRPr>
        </a:p>
      </dgm:t>
    </dgm:pt>
    <dgm:pt modelId="{8C0A4946-FF63-4BFA-90EB-24F15BEAE89A}" type="sibTrans" cxnId="{C105F276-2F9B-45D9-9061-06115EFAF1A0}">
      <dgm:prSet/>
      <dgm:spPr/>
      <dgm:t>
        <a:bodyPr/>
        <a:lstStyle/>
        <a:p>
          <a:endParaRPr lang="fr-CA" sz="1100">
            <a:latin typeface="Arial" pitchFamily="34" charset="0"/>
            <a:cs typeface="Arial" pitchFamily="34" charset="0"/>
          </a:endParaRPr>
        </a:p>
      </dgm:t>
    </dgm:pt>
    <dgm:pt modelId="{0602DB31-1872-4AFD-9AEF-2E1423821655}">
      <dgm:prSet custT="1"/>
      <dgm:spPr>
        <a:solidFill>
          <a:srgbClr val="006699"/>
        </a:solidFill>
      </dgm:spPr>
      <dgm:t>
        <a:bodyPr/>
        <a:lstStyle/>
        <a:p>
          <a:r>
            <a:rPr lang="fr-CA" sz="1100" b="1" dirty="0" smtClean="0">
              <a:latin typeface="Arial" pitchFamily="34" charset="0"/>
              <a:cs typeface="Arial" pitchFamily="34" charset="0"/>
            </a:rPr>
            <a:t>RSE/RSO</a:t>
          </a:r>
        </a:p>
        <a:p>
          <a:r>
            <a:rPr lang="fr-CA" sz="1100" dirty="0" smtClean="0">
              <a:latin typeface="Arial" pitchFamily="34" charset="0"/>
              <a:cs typeface="Arial" pitchFamily="34" charset="0"/>
            </a:rPr>
            <a:t>Retombées positives pour  l’entreprise et la société</a:t>
          </a:r>
          <a:endParaRPr lang="fr-CA" sz="1100" dirty="0">
            <a:latin typeface="Arial" pitchFamily="34" charset="0"/>
            <a:cs typeface="Arial" pitchFamily="34" charset="0"/>
          </a:endParaRPr>
        </a:p>
      </dgm:t>
    </dgm:pt>
    <dgm:pt modelId="{D586CB8C-3FDB-4626-8B5D-B3297D0CF0A0}" type="parTrans" cxnId="{98B494AB-AF11-473F-8E2C-4B47823B9D2C}">
      <dgm:prSet/>
      <dgm:spPr/>
      <dgm:t>
        <a:bodyPr/>
        <a:lstStyle/>
        <a:p>
          <a:endParaRPr lang="fr-CA" sz="1100">
            <a:latin typeface="Arial" pitchFamily="34" charset="0"/>
            <a:cs typeface="Arial" pitchFamily="34" charset="0"/>
          </a:endParaRPr>
        </a:p>
      </dgm:t>
    </dgm:pt>
    <dgm:pt modelId="{B6EE7AB3-3E06-4E53-B406-6BD283DA1FC6}" type="sibTrans" cxnId="{98B494AB-AF11-473F-8E2C-4B47823B9D2C}">
      <dgm:prSet/>
      <dgm:spPr/>
      <dgm:t>
        <a:bodyPr/>
        <a:lstStyle/>
        <a:p>
          <a:endParaRPr lang="fr-CA" sz="1100">
            <a:latin typeface="Arial" pitchFamily="34" charset="0"/>
            <a:cs typeface="Arial" pitchFamily="34" charset="0"/>
          </a:endParaRPr>
        </a:p>
      </dgm:t>
    </dgm:pt>
    <dgm:pt modelId="{99482D1D-4345-4B03-93E7-D3CA5662DAB2}">
      <dgm:prSet custT="1"/>
      <dgm:spPr/>
      <dgm:t>
        <a:bodyPr/>
        <a:lstStyle/>
        <a:p>
          <a:endParaRPr lang="fr-CA" sz="1100">
            <a:latin typeface="Arial" pitchFamily="34" charset="0"/>
            <a:cs typeface="Arial" pitchFamily="34" charset="0"/>
          </a:endParaRPr>
        </a:p>
      </dgm:t>
    </dgm:pt>
    <dgm:pt modelId="{B4A12E30-F0D5-4360-9280-9CC0C7F74270}" type="sibTrans" cxnId="{D2BFDCF7-05B7-4271-9BAD-D3A332EBD0D0}">
      <dgm:prSet/>
      <dgm:spPr/>
      <dgm:t>
        <a:bodyPr/>
        <a:lstStyle/>
        <a:p>
          <a:endParaRPr lang="fr-CA" sz="1100">
            <a:latin typeface="Arial" pitchFamily="34" charset="0"/>
            <a:cs typeface="Arial" pitchFamily="34" charset="0"/>
          </a:endParaRPr>
        </a:p>
      </dgm:t>
    </dgm:pt>
    <dgm:pt modelId="{0BF9B109-FE72-418D-BCD3-F71AF98314FA}" type="parTrans" cxnId="{D2BFDCF7-05B7-4271-9BAD-D3A332EBD0D0}">
      <dgm:prSet/>
      <dgm:spPr/>
      <dgm:t>
        <a:bodyPr/>
        <a:lstStyle/>
        <a:p>
          <a:endParaRPr lang="fr-CA" sz="1100">
            <a:latin typeface="Arial" pitchFamily="34" charset="0"/>
            <a:cs typeface="Arial" pitchFamily="34" charset="0"/>
          </a:endParaRPr>
        </a:p>
      </dgm:t>
    </dgm:pt>
    <dgm:pt modelId="{0CD39C9E-03C5-449A-9469-837FC7FBEA63}" type="pres">
      <dgm:prSet presAssocID="{4995315A-B5B9-459A-9CE5-5189A4029E72}" presName="CompostProcess" presStyleCnt="0">
        <dgm:presLayoutVars>
          <dgm:dir/>
          <dgm:resizeHandles val="exact"/>
        </dgm:presLayoutVars>
      </dgm:prSet>
      <dgm:spPr/>
      <dgm:t>
        <a:bodyPr/>
        <a:lstStyle/>
        <a:p>
          <a:endParaRPr lang="fr-CA"/>
        </a:p>
      </dgm:t>
    </dgm:pt>
    <dgm:pt modelId="{C9D45521-A88E-4664-80C4-55A9D0A7B91F}" type="pres">
      <dgm:prSet presAssocID="{4995315A-B5B9-459A-9CE5-5189A4029E72}" presName="arrow" presStyleLbl="bgShp" presStyleIdx="0" presStyleCnt="1" custLinFactNeighborX="580" custLinFactNeighborY="-1740"/>
      <dgm:spPr/>
      <dgm:t>
        <a:bodyPr/>
        <a:lstStyle/>
        <a:p>
          <a:endParaRPr lang="fr-CA"/>
        </a:p>
      </dgm:t>
    </dgm:pt>
    <dgm:pt modelId="{CB660527-4B83-4215-A844-609C0D9E89A6}" type="pres">
      <dgm:prSet presAssocID="{4995315A-B5B9-459A-9CE5-5189A4029E72}" presName="linearProcess" presStyleCnt="0"/>
      <dgm:spPr/>
      <dgm:t>
        <a:bodyPr/>
        <a:lstStyle/>
        <a:p>
          <a:endParaRPr lang="fr-CA"/>
        </a:p>
      </dgm:t>
    </dgm:pt>
    <dgm:pt modelId="{13A91E6C-1C8B-4869-8A45-F69C5FFDB6EE}" type="pres">
      <dgm:prSet presAssocID="{99482D1D-4345-4B03-93E7-D3CA5662DAB2}" presName="textNode" presStyleLbl="node1" presStyleIdx="0" presStyleCnt="6" custScaleX="84957" custScaleY="37461" custLinFactNeighborX="65813" custLinFactNeighborY="1563">
        <dgm:presLayoutVars>
          <dgm:bulletEnabled val="1"/>
        </dgm:presLayoutVars>
      </dgm:prSet>
      <dgm:spPr>
        <a:prstGeom prst="rightArrow">
          <a:avLst/>
        </a:prstGeom>
      </dgm:spPr>
      <dgm:t>
        <a:bodyPr/>
        <a:lstStyle/>
        <a:p>
          <a:endParaRPr lang="fr-CA"/>
        </a:p>
      </dgm:t>
    </dgm:pt>
    <dgm:pt modelId="{9A81BB64-33C9-4731-A313-E2471523DA87}" type="pres">
      <dgm:prSet presAssocID="{B4A12E30-F0D5-4360-9280-9CC0C7F74270}" presName="sibTrans" presStyleCnt="0"/>
      <dgm:spPr/>
      <dgm:t>
        <a:bodyPr/>
        <a:lstStyle/>
        <a:p>
          <a:endParaRPr lang="fr-CA"/>
        </a:p>
      </dgm:t>
    </dgm:pt>
    <dgm:pt modelId="{32B69B07-E0EA-4C95-BFC0-02D24E93B30A}" type="pres">
      <dgm:prSet presAssocID="{4DE847F8-7DD2-4775-8E5F-39CCD7A93F6E}" presName="textNode" presStyleLbl="node1" presStyleIdx="1" presStyleCnt="6" custScaleX="160204" custScaleY="54257">
        <dgm:presLayoutVars>
          <dgm:bulletEnabled val="1"/>
        </dgm:presLayoutVars>
      </dgm:prSet>
      <dgm:spPr/>
      <dgm:t>
        <a:bodyPr/>
        <a:lstStyle/>
        <a:p>
          <a:endParaRPr lang="fr-CA"/>
        </a:p>
      </dgm:t>
    </dgm:pt>
    <dgm:pt modelId="{DC3FF799-044F-4D14-AE9E-30458A123E01}" type="pres">
      <dgm:prSet presAssocID="{A55AE374-E995-428F-9B69-B2BCB508C7B9}" presName="sibTrans" presStyleCnt="0"/>
      <dgm:spPr/>
      <dgm:t>
        <a:bodyPr/>
        <a:lstStyle/>
        <a:p>
          <a:endParaRPr lang="fr-CA"/>
        </a:p>
      </dgm:t>
    </dgm:pt>
    <dgm:pt modelId="{976B7F28-39F0-4736-8909-F071208AFEF7}" type="pres">
      <dgm:prSet presAssocID="{8341AACA-F9B2-412C-B52A-5B72CD47F2EA}" presName="textNode" presStyleLbl="node1" presStyleIdx="2" presStyleCnt="6" custScaleX="151408" custScaleY="63116">
        <dgm:presLayoutVars>
          <dgm:bulletEnabled val="1"/>
        </dgm:presLayoutVars>
      </dgm:prSet>
      <dgm:spPr/>
      <dgm:t>
        <a:bodyPr/>
        <a:lstStyle/>
        <a:p>
          <a:endParaRPr lang="fr-CA"/>
        </a:p>
      </dgm:t>
    </dgm:pt>
    <dgm:pt modelId="{BBE3B5C7-F122-402F-B753-E9A2EA1492F2}" type="pres">
      <dgm:prSet presAssocID="{2AB1FF8C-79AD-4D7C-923E-B0CD3CEF6242}" presName="sibTrans" presStyleCnt="0"/>
      <dgm:spPr/>
      <dgm:t>
        <a:bodyPr/>
        <a:lstStyle/>
        <a:p>
          <a:endParaRPr lang="fr-CA"/>
        </a:p>
      </dgm:t>
    </dgm:pt>
    <dgm:pt modelId="{26852911-A086-488B-9A7B-108903384AFC}" type="pres">
      <dgm:prSet presAssocID="{6B1095D8-C78C-44BC-B700-DE8C8E2E80C9}" presName="textNode" presStyleLbl="node1" presStyleIdx="3" presStyleCnt="6" custScaleX="129363" custScaleY="71976">
        <dgm:presLayoutVars>
          <dgm:bulletEnabled val="1"/>
        </dgm:presLayoutVars>
      </dgm:prSet>
      <dgm:spPr/>
      <dgm:t>
        <a:bodyPr/>
        <a:lstStyle/>
        <a:p>
          <a:endParaRPr lang="fr-CA"/>
        </a:p>
      </dgm:t>
    </dgm:pt>
    <dgm:pt modelId="{BB06F32B-6655-4F42-9BEE-DC92580F8A67}" type="pres">
      <dgm:prSet presAssocID="{7FA44F42-CE01-46AB-B434-A637ED89B75C}" presName="sibTrans" presStyleCnt="0"/>
      <dgm:spPr/>
      <dgm:t>
        <a:bodyPr/>
        <a:lstStyle/>
        <a:p>
          <a:endParaRPr lang="fr-CA"/>
        </a:p>
      </dgm:t>
    </dgm:pt>
    <dgm:pt modelId="{CD55C69D-E413-4CD9-B549-4BFDC8F9939C}" type="pres">
      <dgm:prSet presAssocID="{419B8A61-EF35-45A7-B287-44064171D700}" presName="textNode" presStyleLbl="node1" presStyleIdx="4" presStyleCnt="6" custScaleY="71976">
        <dgm:presLayoutVars>
          <dgm:bulletEnabled val="1"/>
        </dgm:presLayoutVars>
      </dgm:prSet>
      <dgm:spPr/>
      <dgm:t>
        <a:bodyPr/>
        <a:lstStyle/>
        <a:p>
          <a:endParaRPr lang="fr-CA"/>
        </a:p>
      </dgm:t>
    </dgm:pt>
    <dgm:pt modelId="{7B61E398-2186-4F76-8BBD-180A463F2B25}" type="pres">
      <dgm:prSet presAssocID="{8C0A4946-FF63-4BFA-90EB-24F15BEAE89A}" presName="sibTrans" presStyleCnt="0"/>
      <dgm:spPr/>
      <dgm:t>
        <a:bodyPr/>
        <a:lstStyle/>
        <a:p>
          <a:endParaRPr lang="fr-CA"/>
        </a:p>
      </dgm:t>
    </dgm:pt>
    <dgm:pt modelId="{C09E045A-8639-43AA-ACB3-BCE6501965C2}" type="pres">
      <dgm:prSet presAssocID="{0602DB31-1872-4AFD-9AEF-2E1423821655}" presName="textNode" presStyleLbl="node1" presStyleIdx="5" presStyleCnt="6" custScaleX="116674">
        <dgm:presLayoutVars>
          <dgm:bulletEnabled val="1"/>
        </dgm:presLayoutVars>
      </dgm:prSet>
      <dgm:spPr/>
      <dgm:t>
        <a:bodyPr/>
        <a:lstStyle/>
        <a:p>
          <a:endParaRPr lang="fr-CA"/>
        </a:p>
      </dgm:t>
    </dgm:pt>
  </dgm:ptLst>
  <dgm:cxnLst>
    <dgm:cxn modelId="{27CBDE49-289A-4ED1-94AF-C6C100132D01}" type="presOf" srcId="{0602DB31-1872-4AFD-9AEF-2E1423821655}" destId="{C09E045A-8639-43AA-ACB3-BCE6501965C2}" srcOrd="0" destOrd="0" presId="urn:microsoft.com/office/officeart/2005/8/layout/hProcess9"/>
    <dgm:cxn modelId="{C105F276-2F9B-45D9-9061-06115EFAF1A0}" srcId="{4995315A-B5B9-459A-9CE5-5189A4029E72}" destId="{419B8A61-EF35-45A7-B287-44064171D700}" srcOrd="4" destOrd="0" parTransId="{63C49C61-61CA-440C-A41C-D93BC402E9A1}" sibTransId="{8C0A4946-FF63-4BFA-90EB-24F15BEAE89A}"/>
    <dgm:cxn modelId="{07AA4DB6-DDEF-4278-A753-C1E642307683}" type="presOf" srcId="{419B8A61-EF35-45A7-B287-44064171D700}" destId="{CD55C69D-E413-4CD9-B549-4BFDC8F9939C}" srcOrd="0" destOrd="0" presId="urn:microsoft.com/office/officeart/2005/8/layout/hProcess9"/>
    <dgm:cxn modelId="{DED8242E-7E32-4065-8975-FB71D8CF114B}" type="presOf" srcId="{8341AACA-F9B2-412C-B52A-5B72CD47F2EA}" destId="{976B7F28-39F0-4736-8909-F071208AFEF7}" srcOrd="0" destOrd="0" presId="urn:microsoft.com/office/officeart/2005/8/layout/hProcess9"/>
    <dgm:cxn modelId="{D2BFDCF7-05B7-4271-9BAD-D3A332EBD0D0}" srcId="{4995315A-B5B9-459A-9CE5-5189A4029E72}" destId="{99482D1D-4345-4B03-93E7-D3CA5662DAB2}" srcOrd="0" destOrd="0" parTransId="{0BF9B109-FE72-418D-BCD3-F71AF98314FA}" sibTransId="{B4A12E30-F0D5-4360-9280-9CC0C7F74270}"/>
    <dgm:cxn modelId="{FD5882DD-BE84-4E17-9E69-D348437E8F6F}" type="presOf" srcId="{6B1095D8-C78C-44BC-B700-DE8C8E2E80C9}" destId="{26852911-A086-488B-9A7B-108903384AFC}" srcOrd="0" destOrd="0" presId="urn:microsoft.com/office/officeart/2005/8/layout/hProcess9"/>
    <dgm:cxn modelId="{C4951B65-FA9A-46D4-8AE0-B5600D3AFF78}" type="presOf" srcId="{4995315A-B5B9-459A-9CE5-5189A4029E72}" destId="{0CD39C9E-03C5-449A-9469-837FC7FBEA63}" srcOrd="0" destOrd="0" presId="urn:microsoft.com/office/officeart/2005/8/layout/hProcess9"/>
    <dgm:cxn modelId="{1DF3FB7F-B493-4CA2-9BD7-D7DBA5782F3C}" srcId="{4995315A-B5B9-459A-9CE5-5189A4029E72}" destId="{8341AACA-F9B2-412C-B52A-5B72CD47F2EA}" srcOrd="2" destOrd="0" parTransId="{A9942850-50BD-4DB0-83B5-885B1F0C9950}" sibTransId="{2AB1FF8C-79AD-4D7C-923E-B0CD3CEF6242}"/>
    <dgm:cxn modelId="{98B494AB-AF11-473F-8E2C-4B47823B9D2C}" srcId="{4995315A-B5B9-459A-9CE5-5189A4029E72}" destId="{0602DB31-1872-4AFD-9AEF-2E1423821655}" srcOrd="5" destOrd="0" parTransId="{D586CB8C-3FDB-4626-8B5D-B3297D0CF0A0}" sibTransId="{B6EE7AB3-3E06-4E53-B406-6BD283DA1FC6}"/>
    <dgm:cxn modelId="{B59325E8-AFBD-4322-BC95-C3AA409AE327}" type="presOf" srcId="{4DE847F8-7DD2-4775-8E5F-39CCD7A93F6E}" destId="{32B69B07-E0EA-4C95-BFC0-02D24E93B30A}" srcOrd="0" destOrd="0" presId="urn:microsoft.com/office/officeart/2005/8/layout/hProcess9"/>
    <dgm:cxn modelId="{B431F028-9CFF-4934-8F4C-88008592540D}" srcId="{4995315A-B5B9-459A-9CE5-5189A4029E72}" destId="{6B1095D8-C78C-44BC-B700-DE8C8E2E80C9}" srcOrd="3" destOrd="0" parTransId="{F5C2A88C-649A-4D78-945C-824F482459C6}" sibTransId="{7FA44F42-CE01-46AB-B434-A637ED89B75C}"/>
    <dgm:cxn modelId="{FA50B8EB-AB93-4BC4-A642-63E19AF87545}" type="presOf" srcId="{99482D1D-4345-4B03-93E7-D3CA5662DAB2}" destId="{13A91E6C-1C8B-4869-8A45-F69C5FFDB6EE}" srcOrd="0" destOrd="0" presId="urn:microsoft.com/office/officeart/2005/8/layout/hProcess9"/>
    <dgm:cxn modelId="{D9A62316-2524-4F9D-AB58-97499FD4429A}" srcId="{4995315A-B5B9-459A-9CE5-5189A4029E72}" destId="{4DE847F8-7DD2-4775-8E5F-39CCD7A93F6E}" srcOrd="1" destOrd="0" parTransId="{50EE8285-FED2-4503-88F3-A00F669684F1}" sibTransId="{A55AE374-E995-428F-9B69-B2BCB508C7B9}"/>
    <dgm:cxn modelId="{9406385B-91E0-41AA-8371-9FD0F57AD1A1}" type="presParOf" srcId="{0CD39C9E-03C5-449A-9469-837FC7FBEA63}" destId="{C9D45521-A88E-4664-80C4-55A9D0A7B91F}" srcOrd="0" destOrd="0" presId="urn:microsoft.com/office/officeart/2005/8/layout/hProcess9"/>
    <dgm:cxn modelId="{7ACC30B2-4379-4150-B6EA-38936BDF17DB}" type="presParOf" srcId="{0CD39C9E-03C5-449A-9469-837FC7FBEA63}" destId="{CB660527-4B83-4215-A844-609C0D9E89A6}" srcOrd="1" destOrd="0" presId="urn:microsoft.com/office/officeart/2005/8/layout/hProcess9"/>
    <dgm:cxn modelId="{CEEA2C2A-81EB-49EC-BE05-B128CC12FA14}" type="presParOf" srcId="{CB660527-4B83-4215-A844-609C0D9E89A6}" destId="{13A91E6C-1C8B-4869-8A45-F69C5FFDB6EE}" srcOrd="0" destOrd="0" presId="urn:microsoft.com/office/officeart/2005/8/layout/hProcess9"/>
    <dgm:cxn modelId="{A4336F96-E83B-4E92-99C2-B5822C2F350C}" type="presParOf" srcId="{CB660527-4B83-4215-A844-609C0D9E89A6}" destId="{9A81BB64-33C9-4731-A313-E2471523DA87}" srcOrd="1" destOrd="0" presId="urn:microsoft.com/office/officeart/2005/8/layout/hProcess9"/>
    <dgm:cxn modelId="{4C635884-8217-4933-A141-38AA043BC814}" type="presParOf" srcId="{CB660527-4B83-4215-A844-609C0D9E89A6}" destId="{32B69B07-E0EA-4C95-BFC0-02D24E93B30A}" srcOrd="2" destOrd="0" presId="urn:microsoft.com/office/officeart/2005/8/layout/hProcess9"/>
    <dgm:cxn modelId="{0C547250-C388-4621-8C21-4343D3C98C54}" type="presParOf" srcId="{CB660527-4B83-4215-A844-609C0D9E89A6}" destId="{DC3FF799-044F-4D14-AE9E-30458A123E01}" srcOrd="3" destOrd="0" presId="urn:microsoft.com/office/officeart/2005/8/layout/hProcess9"/>
    <dgm:cxn modelId="{63461B36-80B6-4102-A4F0-0F6AA5B9D8BE}" type="presParOf" srcId="{CB660527-4B83-4215-A844-609C0D9E89A6}" destId="{976B7F28-39F0-4736-8909-F071208AFEF7}" srcOrd="4" destOrd="0" presId="urn:microsoft.com/office/officeart/2005/8/layout/hProcess9"/>
    <dgm:cxn modelId="{85A64D49-08B0-46C5-B570-ABF8C48F8EAD}" type="presParOf" srcId="{CB660527-4B83-4215-A844-609C0D9E89A6}" destId="{BBE3B5C7-F122-402F-B753-E9A2EA1492F2}" srcOrd="5" destOrd="0" presId="urn:microsoft.com/office/officeart/2005/8/layout/hProcess9"/>
    <dgm:cxn modelId="{A3EE96B0-6698-4841-BE76-6A35D40BC9F9}" type="presParOf" srcId="{CB660527-4B83-4215-A844-609C0D9E89A6}" destId="{26852911-A086-488B-9A7B-108903384AFC}" srcOrd="6" destOrd="0" presId="urn:microsoft.com/office/officeart/2005/8/layout/hProcess9"/>
    <dgm:cxn modelId="{5046F598-22EC-4F6C-B72F-A0364FAF29DF}" type="presParOf" srcId="{CB660527-4B83-4215-A844-609C0D9E89A6}" destId="{BB06F32B-6655-4F42-9BEE-DC92580F8A67}" srcOrd="7" destOrd="0" presId="urn:microsoft.com/office/officeart/2005/8/layout/hProcess9"/>
    <dgm:cxn modelId="{C7E4FAD5-8153-4A23-9EE0-7C8ECD624403}" type="presParOf" srcId="{CB660527-4B83-4215-A844-609C0D9E89A6}" destId="{CD55C69D-E413-4CD9-B549-4BFDC8F9939C}" srcOrd="8" destOrd="0" presId="urn:microsoft.com/office/officeart/2005/8/layout/hProcess9"/>
    <dgm:cxn modelId="{814D498A-626E-468A-BB99-A6E868D272B1}" type="presParOf" srcId="{CB660527-4B83-4215-A844-609C0D9E89A6}" destId="{7B61E398-2186-4F76-8BBD-180A463F2B25}" srcOrd="9" destOrd="0" presId="urn:microsoft.com/office/officeart/2005/8/layout/hProcess9"/>
    <dgm:cxn modelId="{864CB568-B96D-4720-8A1B-222A05FC6D70}" type="presParOf" srcId="{CB660527-4B83-4215-A844-609C0D9E89A6}" destId="{C09E045A-8639-43AA-ACB3-BCE6501965C2}"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45521-A88E-4664-80C4-55A9D0A7B91F}">
      <dsp:nvSpPr>
        <dsp:cNvPr id="0" name=""/>
        <dsp:cNvSpPr/>
      </dsp:nvSpPr>
      <dsp:spPr>
        <a:xfrm>
          <a:off x="576051" y="0"/>
          <a:ext cx="6125909" cy="4064000"/>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A91E6C-1C8B-4869-8A45-F69C5FFDB6EE}">
      <dsp:nvSpPr>
        <dsp:cNvPr id="0" name=""/>
        <dsp:cNvSpPr/>
      </dsp:nvSpPr>
      <dsp:spPr>
        <a:xfrm>
          <a:off x="85303" y="1752925"/>
          <a:ext cx="751272" cy="608966"/>
        </a:xfrm>
        <a:prstGeom prst="rightArrow">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endParaRPr lang="fr-CA" sz="1100" kern="1200">
            <a:latin typeface="Arial" pitchFamily="34" charset="0"/>
            <a:cs typeface="Arial" pitchFamily="34" charset="0"/>
          </a:endParaRPr>
        </a:p>
      </dsp:txBody>
      <dsp:txXfrm>
        <a:off x="85303" y="1905167"/>
        <a:ext cx="599031" cy="304483"/>
      </dsp:txXfrm>
    </dsp:sp>
    <dsp:sp modelId="{32B69B07-E0EA-4C95-BFC0-02D24E93B30A}">
      <dsp:nvSpPr>
        <dsp:cNvPr id="0" name=""/>
        <dsp:cNvSpPr/>
      </dsp:nvSpPr>
      <dsp:spPr>
        <a:xfrm>
          <a:off x="880147" y="1590999"/>
          <a:ext cx="1416679" cy="882001"/>
        </a:xfrm>
        <a:prstGeom prst="roundRect">
          <a:avLst/>
        </a:prstGeom>
        <a:solidFill>
          <a:schemeClr val="accent3">
            <a:hueOff val="2250053"/>
            <a:satOff val="-3376"/>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Sensibilisation / Conscientisation</a:t>
          </a:r>
          <a:endParaRPr lang="fr-CA" sz="1100" b="1" kern="1200" dirty="0">
            <a:latin typeface="Arial" pitchFamily="34" charset="0"/>
            <a:cs typeface="Arial" pitchFamily="34" charset="0"/>
          </a:endParaRPr>
        </a:p>
      </dsp:txBody>
      <dsp:txXfrm>
        <a:off x="923203" y="1634055"/>
        <a:ext cx="1330567" cy="795889"/>
      </dsp:txXfrm>
    </dsp:sp>
    <dsp:sp modelId="{976B7F28-39F0-4736-8909-F071208AFEF7}">
      <dsp:nvSpPr>
        <dsp:cNvPr id="0" name=""/>
        <dsp:cNvSpPr/>
      </dsp:nvSpPr>
      <dsp:spPr>
        <a:xfrm>
          <a:off x="2424279" y="1518993"/>
          <a:ext cx="1338896" cy="1026013"/>
        </a:xfrm>
        <a:prstGeom prst="roundRect">
          <a:avLst/>
        </a:prstGeom>
        <a:solidFill>
          <a:schemeClr val="accent3">
            <a:hueOff val="4500106"/>
            <a:satOff val="-6752"/>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Positionnement stratégique</a:t>
          </a:r>
        </a:p>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(modèle d’affaires)</a:t>
          </a:r>
          <a:endParaRPr lang="fr-CA" sz="1100" b="1" kern="1200" dirty="0">
            <a:latin typeface="Arial" pitchFamily="34" charset="0"/>
            <a:cs typeface="Arial" pitchFamily="34" charset="0"/>
          </a:endParaRPr>
        </a:p>
      </dsp:txBody>
      <dsp:txXfrm>
        <a:off x="2474365" y="1569079"/>
        <a:ext cx="1238724" cy="925841"/>
      </dsp:txXfrm>
    </dsp:sp>
    <dsp:sp modelId="{26852911-A086-488B-9A7B-108903384AFC}">
      <dsp:nvSpPr>
        <dsp:cNvPr id="0" name=""/>
        <dsp:cNvSpPr/>
      </dsp:nvSpPr>
      <dsp:spPr>
        <a:xfrm>
          <a:off x="3890628" y="1446979"/>
          <a:ext cx="1143953" cy="1170041"/>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Actions innovantes / responsables</a:t>
          </a:r>
          <a:endParaRPr lang="fr-CA" sz="1100" b="1" kern="1200" dirty="0">
            <a:latin typeface="Arial" pitchFamily="34" charset="0"/>
            <a:cs typeface="Arial" pitchFamily="34" charset="0"/>
          </a:endParaRPr>
        </a:p>
      </dsp:txBody>
      <dsp:txXfrm>
        <a:off x="3946471" y="1502822"/>
        <a:ext cx="1032267" cy="1058355"/>
      </dsp:txXfrm>
    </dsp:sp>
    <dsp:sp modelId="{CD55C69D-E413-4CD9-B549-4BFDC8F9939C}">
      <dsp:nvSpPr>
        <dsp:cNvPr id="0" name=""/>
        <dsp:cNvSpPr/>
      </dsp:nvSpPr>
      <dsp:spPr>
        <a:xfrm>
          <a:off x="5162034" y="1446979"/>
          <a:ext cx="884297" cy="1170041"/>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Reddition de comptes</a:t>
          </a:r>
          <a:endParaRPr lang="fr-CA" sz="1100" b="1" kern="1200" dirty="0">
            <a:latin typeface="Arial" pitchFamily="34" charset="0"/>
            <a:cs typeface="Arial" pitchFamily="34" charset="0"/>
          </a:endParaRPr>
        </a:p>
      </dsp:txBody>
      <dsp:txXfrm>
        <a:off x="5205202" y="1490147"/>
        <a:ext cx="797961" cy="1083705"/>
      </dsp:txXfrm>
    </dsp:sp>
    <dsp:sp modelId="{C09E045A-8639-43AA-ACB3-BCE6501965C2}">
      <dsp:nvSpPr>
        <dsp:cNvPr id="0" name=""/>
        <dsp:cNvSpPr/>
      </dsp:nvSpPr>
      <dsp:spPr>
        <a:xfrm>
          <a:off x="6173784" y="1219199"/>
          <a:ext cx="1031744" cy="1625600"/>
        </a:xfrm>
        <a:prstGeom prst="roundRect">
          <a:avLst/>
        </a:prstGeom>
        <a:solidFill>
          <a:srgbClr val="0066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RSE/RSO</a:t>
          </a:r>
        </a:p>
        <a:p>
          <a:pPr lvl="0" algn="ctr" defTabSz="488950">
            <a:lnSpc>
              <a:spcPct val="90000"/>
            </a:lnSpc>
            <a:spcBef>
              <a:spcPct val="0"/>
            </a:spcBef>
            <a:spcAft>
              <a:spcPct val="35000"/>
            </a:spcAft>
          </a:pPr>
          <a:r>
            <a:rPr lang="fr-CA" sz="1100" kern="1200" dirty="0" smtClean="0">
              <a:latin typeface="Arial" pitchFamily="34" charset="0"/>
              <a:cs typeface="Arial" pitchFamily="34" charset="0"/>
            </a:rPr>
            <a:t>Retombées positives pour  l’entreprise et la société</a:t>
          </a:r>
          <a:endParaRPr lang="fr-CA" sz="1100" kern="1200" dirty="0">
            <a:latin typeface="Arial" pitchFamily="34" charset="0"/>
            <a:cs typeface="Arial" pitchFamily="34" charset="0"/>
          </a:endParaRPr>
        </a:p>
      </dsp:txBody>
      <dsp:txXfrm>
        <a:off x="6224150" y="1269565"/>
        <a:ext cx="931012" cy="152486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492" tIns="46246" rIns="92492" bIns="46246" rtlCol="0"/>
          <a:lstStyle>
            <a:lvl1pPr algn="l">
              <a:defRPr sz="1200">
                <a:latin typeface="Arial" charset="0"/>
                <a:cs typeface="Arial" charset="0"/>
              </a:defRPr>
            </a:lvl1pPr>
          </a:lstStyle>
          <a:p>
            <a:pPr>
              <a:defRPr/>
            </a:pPr>
            <a:endParaRPr lang="fr-CA"/>
          </a:p>
        </p:txBody>
      </p:sp>
      <p:sp>
        <p:nvSpPr>
          <p:cNvPr id="3" name="Date Placeholder 2"/>
          <p:cNvSpPr>
            <a:spLocks noGrp="1"/>
          </p:cNvSpPr>
          <p:nvPr>
            <p:ph type="dt" sz="quarter" idx="1"/>
          </p:nvPr>
        </p:nvSpPr>
        <p:spPr>
          <a:xfrm>
            <a:off x="3970939" y="0"/>
            <a:ext cx="3037840" cy="461804"/>
          </a:xfrm>
          <a:prstGeom prst="rect">
            <a:avLst/>
          </a:prstGeom>
        </p:spPr>
        <p:txBody>
          <a:bodyPr vert="horz" lIns="92492" tIns="46246" rIns="92492" bIns="46246" rtlCol="0"/>
          <a:lstStyle>
            <a:lvl1pPr algn="r">
              <a:defRPr sz="1200">
                <a:latin typeface="Arial" charset="0"/>
                <a:cs typeface="Arial" charset="0"/>
              </a:defRPr>
            </a:lvl1pPr>
          </a:lstStyle>
          <a:p>
            <a:pPr>
              <a:defRPr/>
            </a:pPr>
            <a:fld id="{E64A4696-6612-48CF-9105-1FAD323555D1}" type="datetimeFigureOut">
              <a:rPr lang="fr-FR"/>
              <a:pPr>
                <a:defRPr/>
              </a:pPr>
              <a:t>10/03/2013</a:t>
            </a:fld>
            <a:endParaRPr lang="fr-CA"/>
          </a:p>
        </p:txBody>
      </p:sp>
      <p:sp>
        <p:nvSpPr>
          <p:cNvPr id="4" name="Footer Placeholder 3"/>
          <p:cNvSpPr>
            <a:spLocks noGrp="1"/>
          </p:cNvSpPr>
          <p:nvPr>
            <p:ph type="ftr" sz="quarter" idx="2"/>
          </p:nvPr>
        </p:nvSpPr>
        <p:spPr>
          <a:xfrm>
            <a:off x="0" y="8772668"/>
            <a:ext cx="3037840" cy="461804"/>
          </a:xfrm>
          <a:prstGeom prst="rect">
            <a:avLst/>
          </a:prstGeom>
        </p:spPr>
        <p:txBody>
          <a:bodyPr vert="horz" lIns="92492" tIns="46246" rIns="92492" bIns="46246" rtlCol="0" anchor="b"/>
          <a:lstStyle>
            <a:lvl1pPr algn="l">
              <a:defRPr sz="1200">
                <a:latin typeface="Arial" charset="0"/>
                <a:cs typeface="Arial" charset="0"/>
              </a:defRPr>
            </a:lvl1pPr>
          </a:lstStyle>
          <a:p>
            <a:pPr>
              <a:defRPr/>
            </a:pPr>
            <a:endParaRPr lang="fr-CA"/>
          </a:p>
        </p:txBody>
      </p:sp>
      <p:sp>
        <p:nvSpPr>
          <p:cNvPr id="5" name="Slide Number Placeholder 4"/>
          <p:cNvSpPr>
            <a:spLocks noGrp="1"/>
          </p:cNvSpPr>
          <p:nvPr>
            <p:ph type="sldNum" sz="quarter" idx="3"/>
          </p:nvPr>
        </p:nvSpPr>
        <p:spPr>
          <a:xfrm>
            <a:off x="3970939" y="8772668"/>
            <a:ext cx="3037840" cy="461804"/>
          </a:xfrm>
          <a:prstGeom prst="rect">
            <a:avLst/>
          </a:prstGeom>
        </p:spPr>
        <p:txBody>
          <a:bodyPr vert="horz" lIns="92492" tIns="46246" rIns="92492" bIns="46246" rtlCol="0" anchor="b"/>
          <a:lstStyle>
            <a:lvl1pPr algn="r">
              <a:defRPr sz="1200">
                <a:latin typeface="Arial" charset="0"/>
                <a:cs typeface="Arial" charset="0"/>
              </a:defRPr>
            </a:lvl1pPr>
          </a:lstStyle>
          <a:p>
            <a:pPr>
              <a:defRPr/>
            </a:pPr>
            <a:fld id="{486EEF53-7CEE-425A-8AA2-A81C987B0F9B}" type="slidenum">
              <a:rPr lang="fr-CA"/>
              <a:pPr>
                <a:defRPr/>
              </a:pPr>
              <a:t>‹N°›</a:t>
            </a:fld>
            <a:endParaRPr lang="fr-CA"/>
          </a:p>
        </p:txBody>
      </p:sp>
    </p:spTree>
    <p:extLst>
      <p:ext uri="{BB962C8B-B14F-4D97-AF65-F5344CB8AC3E}">
        <p14:creationId xmlns:p14="http://schemas.microsoft.com/office/powerpoint/2010/main" val="3130352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1804"/>
          </a:xfrm>
          <a:prstGeom prst="rect">
            <a:avLst/>
          </a:prstGeom>
        </p:spPr>
        <p:txBody>
          <a:bodyPr vert="horz" wrap="square" lIns="92492" tIns="46246" rIns="92492" bIns="46246" numCol="1" anchor="t" anchorCtr="0" compatLnSpc="1">
            <a:prstTxWarp prst="textNoShape">
              <a:avLst/>
            </a:prstTxWarp>
          </a:bodyPr>
          <a:lstStyle>
            <a:lvl1pPr>
              <a:defRPr sz="1200">
                <a:latin typeface="Arial" charset="0"/>
                <a:cs typeface="Arial" charset="0"/>
              </a:defRPr>
            </a:lvl1pPr>
          </a:lstStyle>
          <a:p>
            <a:pPr>
              <a:defRPr/>
            </a:pPr>
            <a:endParaRPr lang="fr-CA"/>
          </a:p>
        </p:txBody>
      </p:sp>
      <p:sp>
        <p:nvSpPr>
          <p:cNvPr id="3" name="Espace réservé de la date 2"/>
          <p:cNvSpPr>
            <a:spLocks noGrp="1"/>
          </p:cNvSpPr>
          <p:nvPr>
            <p:ph type="dt" idx="1"/>
          </p:nvPr>
        </p:nvSpPr>
        <p:spPr>
          <a:xfrm>
            <a:off x="3970939" y="0"/>
            <a:ext cx="3037840" cy="461804"/>
          </a:xfrm>
          <a:prstGeom prst="rect">
            <a:avLst/>
          </a:prstGeom>
        </p:spPr>
        <p:txBody>
          <a:bodyPr vert="horz" wrap="square" lIns="92492" tIns="46246" rIns="92492" bIns="46246" numCol="1" anchor="t" anchorCtr="0" compatLnSpc="1">
            <a:prstTxWarp prst="textNoShape">
              <a:avLst/>
            </a:prstTxWarp>
          </a:bodyPr>
          <a:lstStyle>
            <a:lvl1pPr algn="r">
              <a:defRPr sz="1200">
                <a:latin typeface="Arial" charset="0"/>
                <a:cs typeface="Arial" charset="0"/>
              </a:defRPr>
            </a:lvl1pPr>
          </a:lstStyle>
          <a:p>
            <a:pPr>
              <a:defRPr/>
            </a:pPr>
            <a:fld id="{AE86D70C-95A5-43AA-9088-77C78E2B2D17}" type="datetime1">
              <a:rPr lang="fr-FR"/>
              <a:pPr>
                <a:defRPr/>
              </a:pPr>
              <a:t>10/03/2013</a:t>
            </a:fld>
            <a:endParaRPr lang="fr-CA"/>
          </a:p>
        </p:txBody>
      </p:sp>
      <p:sp>
        <p:nvSpPr>
          <p:cNvPr id="4" name="Espace réservé de l'image des diapositives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wrap="square" lIns="92492" tIns="46246" rIns="92492" bIns="46246" numCol="1" anchor="ctr" anchorCtr="0" compatLnSpc="1">
            <a:prstTxWarp prst="textNoShape">
              <a:avLst/>
            </a:prstTxWarp>
          </a:bodyPr>
          <a:lstStyle/>
          <a:p>
            <a:pPr lvl="0"/>
            <a:endParaRPr lang="fr-CA" noProof="0" smtClean="0"/>
          </a:p>
        </p:txBody>
      </p:sp>
      <p:sp>
        <p:nvSpPr>
          <p:cNvPr id="5" name="Espace réservé des commentaires 4"/>
          <p:cNvSpPr>
            <a:spLocks noGrp="1"/>
          </p:cNvSpPr>
          <p:nvPr>
            <p:ph type="body" sz="quarter" idx="3"/>
          </p:nvPr>
        </p:nvSpPr>
        <p:spPr>
          <a:xfrm>
            <a:off x="701040" y="4387136"/>
            <a:ext cx="5608320" cy="4156234"/>
          </a:xfrm>
          <a:prstGeom prst="rect">
            <a:avLst/>
          </a:prstGeom>
        </p:spPr>
        <p:txBody>
          <a:bodyPr vert="horz" wrap="square" lIns="92492" tIns="46246" rIns="92492" bIns="46246" numCol="1" anchor="t" anchorCtr="0" compatLnSpc="1">
            <a:prstTxWarp prst="textNoShape">
              <a:avLst/>
            </a:prstTxWarp>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smtClean="0"/>
          </a:p>
        </p:txBody>
      </p:sp>
      <p:sp>
        <p:nvSpPr>
          <p:cNvPr id="6" name="Espace réservé du pied de page 5"/>
          <p:cNvSpPr>
            <a:spLocks noGrp="1"/>
          </p:cNvSpPr>
          <p:nvPr>
            <p:ph type="ftr" sz="quarter" idx="4"/>
          </p:nvPr>
        </p:nvSpPr>
        <p:spPr>
          <a:xfrm>
            <a:off x="0" y="8772668"/>
            <a:ext cx="3037840" cy="461804"/>
          </a:xfrm>
          <a:prstGeom prst="rect">
            <a:avLst/>
          </a:prstGeom>
        </p:spPr>
        <p:txBody>
          <a:bodyPr vert="horz" wrap="square" lIns="92492" tIns="46246" rIns="92492" bIns="46246" numCol="1" anchor="b" anchorCtr="0" compatLnSpc="1">
            <a:prstTxWarp prst="textNoShape">
              <a:avLst/>
            </a:prstTxWarp>
          </a:bodyPr>
          <a:lstStyle>
            <a:lvl1pPr>
              <a:defRPr sz="1200">
                <a:latin typeface="Arial" charset="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970939" y="8772668"/>
            <a:ext cx="3037840" cy="461804"/>
          </a:xfrm>
          <a:prstGeom prst="rect">
            <a:avLst/>
          </a:prstGeom>
        </p:spPr>
        <p:txBody>
          <a:bodyPr vert="horz" wrap="square" lIns="92492" tIns="46246" rIns="92492" bIns="46246" numCol="1" anchor="b" anchorCtr="0" compatLnSpc="1">
            <a:prstTxWarp prst="textNoShape">
              <a:avLst/>
            </a:prstTxWarp>
          </a:bodyPr>
          <a:lstStyle>
            <a:lvl1pPr algn="r">
              <a:defRPr sz="1200">
                <a:latin typeface="Arial" charset="0"/>
                <a:cs typeface="Arial" charset="0"/>
              </a:defRPr>
            </a:lvl1pPr>
          </a:lstStyle>
          <a:p>
            <a:pPr>
              <a:defRPr/>
            </a:pPr>
            <a:fld id="{49C66813-4660-4071-A3DA-45D67858CD7D}" type="slidenum">
              <a:rPr lang="fr-CA"/>
              <a:pPr>
                <a:defRPr/>
              </a:pPr>
              <a:t>‹N°›</a:t>
            </a:fld>
            <a:endParaRPr lang="fr-CA"/>
          </a:p>
        </p:txBody>
      </p:sp>
    </p:spTree>
    <p:extLst>
      <p:ext uri="{BB962C8B-B14F-4D97-AF65-F5344CB8AC3E}">
        <p14:creationId xmlns:p14="http://schemas.microsoft.com/office/powerpoint/2010/main" val="2759747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bnq21000.qc.ca/"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Notes Placeholder 2"/>
          <p:cNvSpPr>
            <a:spLocks noGrp="1"/>
          </p:cNvSpPr>
          <p:nvPr>
            <p:ph type="body" idx="1"/>
          </p:nvPr>
        </p:nvSpPr>
        <p:spPr bwMode="auto">
          <a:xfrm>
            <a:off x="701040" y="4387135"/>
            <a:ext cx="5608320" cy="44219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r-CA" dirty="0" smtClean="0">
                <a:ea typeface="ヒラギノ角ゴ Pro W3" pitchFamily="16" charset="-128"/>
              </a:rPr>
              <a:t>Cette présentation générale de la Démarche BNQ 21000 et de ses différentes étapes est un complément d’information à l’outil « 000-2_Introduction-Methode-BNQ21000.pptx ».  Cette présentation peut être utilisée à plusieurs étapes au cours de l’implantation de la démarche BNQ 21000. Elle est une excellente source de référence.</a:t>
            </a:r>
          </a:p>
          <a:p>
            <a:endParaRPr lang="fr-CA" dirty="0" smtClean="0">
              <a:ea typeface="ヒラギノ角ゴ Pro W3" pitchFamily="16" charset="-128"/>
            </a:endParaRPr>
          </a:p>
          <a:p>
            <a:r>
              <a:rPr lang="fr-CA" dirty="0" smtClean="0">
                <a:ea typeface="ヒラギノ角ゴ Pro W3" pitchFamily="16" charset="-128"/>
              </a:rPr>
              <a:t>La présentation permet de comprendre, étape par étape, les activités à réaliser pour chacune des étapes de la démarche.  Cette présentation visualise tout le processus d’implantation de la Démarche BNQ 21000.</a:t>
            </a:r>
          </a:p>
        </p:txBody>
      </p:sp>
      <p:sp>
        <p:nvSpPr>
          <p:cNvPr id="166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7785E05-E9E7-4C31-88B3-DB3AE68172C1}" type="slidenum">
              <a:rPr lang="fr-CA" smtClean="0"/>
              <a:pPr eaLnBrk="1" hangingPunct="1"/>
              <a:t>1</a:t>
            </a:fld>
            <a:endParaRPr lang="fr-C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10</a:t>
            </a:fld>
            <a:endParaRPr lang="fr-CA"/>
          </a:p>
        </p:txBody>
      </p:sp>
    </p:spTree>
    <p:extLst>
      <p:ext uri="{BB962C8B-B14F-4D97-AF65-F5344CB8AC3E}">
        <p14:creationId xmlns:p14="http://schemas.microsoft.com/office/powerpoint/2010/main" val="1607486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L’essentiel des renseignements</a:t>
            </a:r>
            <a:r>
              <a:rPr lang="fr-CA" baseline="0" dirty="0" smtClean="0"/>
              <a:t> </a:t>
            </a:r>
            <a:r>
              <a:rPr lang="fr-CA" dirty="0" smtClean="0"/>
              <a:t>pour chacune des activités et des outils de gestion stratégique qui s’y rattachent est donné dans les pages de commentaires en bas du visuel.  </a:t>
            </a:r>
          </a:p>
          <a:p>
            <a:endParaRPr lang="fr-CA" dirty="0"/>
          </a:p>
          <a:p>
            <a:r>
              <a:rPr lang="fr-CA" dirty="0" smtClean="0"/>
              <a:t>La démarche est un processus en sept (7) étapes d’une durée d’environ quinze (15) mois.</a:t>
            </a:r>
          </a:p>
          <a:p>
            <a:endParaRPr lang="fr-CA" dirty="0"/>
          </a:p>
          <a:p>
            <a:r>
              <a:rPr lang="fr-CA" dirty="0" smtClean="0"/>
              <a:t>Par ailleurs, une information plus complète se trouve dans la Méthode BNQ 21000, et ce, pour chacune des activités et chacun des outils (explication complète de l’outil, guide d’utilisation et outils de</a:t>
            </a:r>
            <a:r>
              <a:rPr lang="fr-CA" baseline="0" dirty="0" smtClean="0"/>
              <a:t> sou</a:t>
            </a:r>
            <a:r>
              <a:rPr lang="fr-CA" dirty="0" smtClean="0"/>
              <a:t>tien). </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11</a:t>
            </a:fld>
            <a:endParaRPr lang="fr-CA"/>
          </a:p>
        </p:txBody>
      </p:sp>
    </p:spTree>
    <p:extLst>
      <p:ext uri="{BB962C8B-B14F-4D97-AF65-F5344CB8AC3E}">
        <p14:creationId xmlns:p14="http://schemas.microsoft.com/office/powerpoint/2010/main" val="271460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lnSpcReduction="10000"/>
          </a:bodyPr>
          <a:lstStyle/>
          <a:p>
            <a:r>
              <a:rPr lang="fr-CA" sz="1000" dirty="0" smtClean="0"/>
              <a:t>Étape 0 </a:t>
            </a:r>
            <a:r>
              <a:rPr lang="fr-CA" sz="1200" kern="1200" dirty="0" smtClean="0">
                <a:solidFill>
                  <a:schemeClr val="tx1"/>
                </a:solidFill>
                <a:effectLst/>
                <a:latin typeface="+mn-lt"/>
                <a:ea typeface="ヒラギノ角ゴ Pro W3" pitchFamily="48" charset="-128"/>
                <a:cs typeface="ヒラギノ角ゴ Pro W3" pitchFamily="48" charset="-128"/>
              </a:rPr>
              <a:t>–</a:t>
            </a:r>
            <a:r>
              <a:rPr lang="fr-CA" sz="1000" dirty="0" smtClean="0"/>
              <a:t> Planification de la Démarche BNQ 21000</a:t>
            </a:r>
          </a:p>
          <a:p>
            <a:r>
              <a:rPr lang="fr-CA" sz="1000" dirty="0" smtClean="0"/>
              <a:t>Principaux objectifs :</a:t>
            </a:r>
          </a:p>
          <a:p>
            <a:pPr marL="171450" indent="-171450">
              <a:buFont typeface="Arial" pitchFamily="34" charset="0"/>
              <a:buChar char="•"/>
            </a:pPr>
            <a:r>
              <a:rPr lang="fr-CA" sz="1000" dirty="0" smtClean="0"/>
              <a:t>Recueillir des renseignements</a:t>
            </a:r>
            <a:r>
              <a:rPr lang="fr-CA" sz="1000" baseline="0" dirty="0" smtClean="0"/>
              <a:t> </a:t>
            </a:r>
            <a:r>
              <a:rPr lang="fr-CA" sz="1000" dirty="0" smtClean="0"/>
              <a:t>pour bien comprendre le contexte de l’organisation afin de mieux planifier les activités.</a:t>
            </a:r>
          </a:p>
          <a:p>
            <a:pPr marL="171450" indent="-171450">
              <a:buFont typeface="Arial" pitchFamily="34" charset="0"/>
              <a:buChar char="•"/>
            </a:pPr>
            <a:r>
              <a:rPr lang="fr-CA" sz="1000" dirty="0" smtClean="0"/>
              <a:t>Choisir clairement un responsable à l’interne et officialiser ses responsabilités.</a:t>
            </a:r>
          </a:p>
          <a:p>
            <a:pPr marL="171450" indent="-171450">
              <a:buFont typeface="Arial" pitchFamily="34" charset="0"/>
              <a:buChar char="•"/>
            </a:pPr>
            <a:r>
              <a:rPr lang="fr-CA" sz="1000" dirty="0" smtClean="0"/>
              <a:t>Planifier la réalisation de chacune des étapes.</a:t>
            </a:r>
          </a:p>
          <a:p>
            <a:pPr marL="171450" indent="-171450">
              <a:buFont typeface="Arial" pitchFamily="34" charset="0"/>
              <a:buChar char="•"/>
            </a:pPr>
            <a:r>
              <a:rPr lang="fr-CA" sz="1000" dirty="0" smtClean="0"/>
              <a:t>Mettre un accent particulier sur la planification des activités de communication.</a:t>
            </a:r>
          </a:p>
          <a:p>
            <a:pPr marL="171450" indent="-171450">
              <a:buFont typeface="Arial" pitchFamily="34" charset="0"/>
              <a:buChar char="•"/>
            </a:pPr>
            <a:endParaRPr lang="fr-CA" sz="1000" dirty="0"/>
          </a:p>
          <a:p>
            <a:r>
              <a:rPr lang="fr-CA" sz="1000" dirty="0" smtClean="0"/>
              <a:t>Cette étape se réalise avec le plus haut dirigeant de l’organisation ou ses ressources qui seront déléguées pour discuter</a:t>
            </a:r>
            <a:r>
              <a:rPr lang="fr-CA" sz="1000" baseline="0" dirty="0" smtClean="0"/>
              <a:t> de</a:t>
            </a:r>
            <a:r>
              <a:rPr lang="fr-CA" sz="1000" dirty="0" smtClean="0"/>
              <a:t> ces renseignements</a:t>
            </a:r>
            <a:r>
              <a:rPr lang="fr-CA" sz="1000" baseline="0" dirty="0" smtClean="0"/>
              <a:t> et</a:t>
            </a:r>
            <a:r>
              <a:rPr lang="fr-CA" sz="1000" dirty="0" smtClean="0"/>
              <a:t> des préoccupations qui en découlent</a:t>
            </a:r>
            <a:r>
              <a:rPr lang="fr-CA" sz="1000" baseline="0" dirty="0" smtClean="0"/>
              <a:t> </a:t>
            </a:r>
            <a:r>
              <a:rPr lang="fr-CA" sz="1000" dirty="0" smtClean="0"/>
              <a:t>et pour établir les conditions de succès relatives à l’implantation de la Démarche BNQ 21000. Les renseignements sont transmis et le suivi est assuré par le responsable de la Démarche BNQ 21000 à l’interne.</a:t>
            </a:r>
          </a:p>
          <a:p>
            <a:endParaRPr lang="fr-CA" sz="1000" dirty="0"/>
          </a:p>
          <a:p>
            <a:pPr marL="171450" indent="-171450">
              <a:buFont typeface="Arial" pitchFamily="34" charset="0"/>
              <a:buChar char="•"/>
            </a:pPr>
            <a:r>
              <a:rPr lang="fr-CA" sz="1000" dirty="0" smtClean="0"/>
              <a:t>0.1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000" dirty="0" smtClean="0"/>
              <a:t>Recueillir les renseignements nécessaires au démarrage</a:t>
            </a:r>
            <a:endParaRPr lang="fr-CA" sz="1000" dirty="0"/>
          </a:p>
          <a:p>
            <a:pPr marL="628650" lvl="1" indent="-171450">
              <a:buFont typeface="Arial" pitchFamily="34" charset="0"/>
              <a:buChar char="•"/>
            </a:pPr>
            <a:r>
              <a:rPr lang="fr-CA" sz="1000" dirty="0"/>
              <a:t>Cette activité permet de dresser un portrait du contexte dans lequel évolue l’organisation</a:t>
            </a:r>
            <a:r>
              <a:rPr lang="fr-CA" sz="1000" dirty="0" smtClean="0"/>
              <a:t>. </a:t>
            </a:r>
            <a:r>
              <a:rPr lang="fr-CA" sz="1000" dirty="0"/>
              <a:t>Ce temps de réflexion facilite la planification des étapes de la </a:t>
            </a:r>
            <a:r>
              <a:rPr lang="fr-CA" sz="1000" dirty="0" smtClean="0"/>
              <a:t>Démarche </a:t>
            </a:r>
            <a:r>
              <a:rPr lang="fr-CA" sz="1000" dirty="0"/>
              <a:t>BNQ 21000.</a:t>
            </a:r>
          </a:p>
          <a:p>
            <a:pPr marL="171450" indent="-171450">
              <a:buFont typeface="Arial" pitchFamily="34" charset="0"/>
              <a:buChar char="•"/>
            </a:pPr>
            <a:r>
              <a:rPr lang="fr-CA" sz="1000" dirty="0" smtClean="0"/>
              <a:t>0.2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000" dirty="0" smtClean="0"/>
              <a:t>Faire le bon choix de responsable</a:t>
            </a:r>
          </a:p>
          <a:p>
            <a:pPr marL="628650" lvl="1" indent="-171450">
              <a:buFont typeface="Arial" pitchFamily="34" charset="0"/>
              <a:buChar char="•"/>
            </a:pPr>
            <a:r>
              <a:rPr lang="fr-CA" sz="1000" dirty="0" smtClean="0"/>
              <a:t>L’une </a:t>
            </a:r>
            <a:r>
              <a:rPr lang="fr-CA" sz="1000" dirty="0"/>
              <a:t>des conditions clés du succès de l’implantation de la </a:t>
            </a:r>
            <a:r>
              <a:rPr lang="fr-CA" sz="1000" dirty="0" smtClean="0"/>
              <a:t>Démarche </a:t>
            </a:r>
            <a:r>
              <a:rPr lang="fr-CA" sz="1000" dirty="0"/>
              <a:t>BNQ 21000 est sans contredit la nomination d’une ressource responsable au sein de l’organisation pour prendre en charge la coordination des étapes à réaliser. </a:t>
            </a:r>
            <a:endParaRPr lang="fr-CA" sz="1000" dirty="0" smtClean="0"/>
          </a:p>
          <a:p>
            <a:pPr marL="171450" indent="-171450">
              <a:buFont typeface="Arial" pitchFamily="34" charset="0"/>
              <a:buChar char="•"/>
            </a:pPr>
            <a:r>
              <a:rPr lang="fr-CA" sz="1000" dirty="0" smtClean="0"/>
              <a:t>0.3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000" dirty="0" smtClean="0"/>
              <a:t>Réaliser une planification détaillée des activités</a:t>
            </a:r>
          </a:p>
          <a:p>
            <a:pPr marL="628650" lvl="1" indent="-171450">
              <a:buFont typeface="Arial" pitchFamily="34" charset="0"/>
              <a:buChar char="•"/>
            </a:pPr>
            <a:r>
              <a:rPr lang="fr-CA" sz="1000" dirty="0"/>
              <a:t>L’exercice de planification permet d’avoir une vision globale de la démarche et de comprendre comment le temps sera déployé pour réaliser la démarche. </a:t>
            </a:r>
            <a:r>
              <a:rPr lang="fr-CA" sz="1000" dirty="0" smtClean="0"/>
              <a:t>Cela permet de garder l’attention</a:t>
            </a:r>
            <a:r>
              <a:rPr lang="fr-CA" sz="1000" baseline="0" dirty="0" smtClean="0"/>
              <a:t> au bon endroit</a:t>
            </a:r>
            <a:r>
              <a:rPr lang="fr-CA" sz="1000" dirty="0" smtClean="0"/>
              <a:t>, </a:t>
            </a:r>
            <a:r>
              <a:rPr lang="fr-CA" sz="1000" dirty="0"/>
              <a:t>de ne pas perdre le rythme et de se concentrer sur les activités à réaliser</a:t>
            </a:r>
            <a:r>
              <a:rPr lang="fr-CA" sz="1000" dirty="0" smtClean="0"/>
              <a:t>. </a:t>
            </a:r>
            <a:r>
              <a:rPr lang="fr-CA" sz="1000" dirty="0"/>
              <a:t>De plus</a:t>
            </a:r>
            <a:r>
              <a:rPr lang="fr-CA" sz="1000" dirty="0" smtClean="0"/>
              <a:t>, </a:t>
            </a:r>
            <a:r>
              <a:rPr lang="fr-CA" sz="1000" dirty="0"/>
              <a:t>il est aussi proposé de bien planifier les activités de communication en parallèle à la planification détaillée </a:t>
            </a:r>
            <a:r>
              <a:rPr lang="fr-CA" sz="1000" dirty="0" smtClean="0"/>
              <a:t>des </a:t>
            </a:r>
            <a:r>
              <a:rPr lang="fr-CA" sz="1000" dirty="0"/>
              <a:t>activités.  </a:t>
            </a:r>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12</a:t>
            </a:fld>
            <a:endParaRPr lang="fr-CA" dirty="0"/>
          </a:p>
        </p:txBody>
      </p:sp>
    </p:spTree>
    <p:extLst>
      <p:ext uri="{BB962C8B-B14F-4D97-AF65-F5344CB8AC3E}">
        <p14:creationId xmlns:p14="http://schemas.microsoft.com/office/powerpoint/2010/main" val="1923841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85000" lnSpcReduction="10000"/>
          </a:bodyPr>
          <a:lstStyle/>
          <a:p>
            <a:r>
              <a:rPr lang="fr-CA" sz="1100" dirty="0" smtClean="0"/>
              <a:t>Étape 1</a:t>
            </a:r>
            <a:r>
              <a:rPr lang="fr-CA" sz="1100" baseline="0" dirty="0" smtClean="0"/>
              <a:t>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Partager votre vision</a:t>
            </a:r>
          </a:p>
          <a:p>
            <a:r>
              <a:rPr lang="fr-CA" sz="1100" dirty="0" smtClean="0"/>
              <a:t>Principaux objectifs :</a:t>
            </a:r>
          </a:p>
          <a:p>
            <a:pPr marL="171450" indent="-171450">
              <a:buFont typeface="Arial" pitchFamily="34" charset="0"/>
              <a:buChar char="•"/>
            </a:pPr>
            <a:r>
              <a:rPr lang="fr-CA" sz="1100" dirty="0" smtClean="0"/>
              <a:t>Partager les informations de la Méthode BNQ 21000 aux joueurs clés de l’organisation.</a:t>
            </a:r>
          </a:p>
          <a:p>
            <a:pPr marL="171450" indent="-171450">
              <a:buFont typeface="Arial" pitchFamily="34" charset="0"/>
              <a:buChar char="•"/>
            </a:pPr>
            <a:r>
              <a:rPr lang="fr-CA" sz="1100" dirty="0" smtClean="0"/>
              <a:t>Faire consensus sur les objectifs de l’implantation de</a:t>
            </a:r>
            <a:r>
              <a:rPr lang="fr-CA" sz="1100" baseline="0" dirty="0" smtClean="0"/>
              <a:t> </a:t>
            </a:r>
            <a:r>
              <a:rPr lang="fr-CA" sz="1100" dirty="0" smtClean="0"/>
              <a:t>la Démarche BNQ 21000.</a:t>
            </a:r>
          </a:p>
          <a:p>
            <a:pPr marL="171450" indent="-171450">
              <a:buFont typeface="Arial" pitchFamily="34" charset="0"/>
              <a:buChar char="•"/>
            </a:pPr>
            <a:endParaRPr lang="fr-CA" sz="1100" dirty="0"/>
          </a:p>
          <a:p>
            <a:r>
              <a:rPr lang="fr-CA" sz="1100" dirty="0" smtClean="0"/>
              <a:t>Cette étape est réalisée dans le cadre d’une rencontre organisée par le responsable à l’interne de la Démarche BNQ 21000 et implique les intervenants clés de l’organisation qui auront un rôle clé à jouer dans l’implantation de la Démarche BNQ 21000.</a:t>
            </a:r>
            <a:r>
              <a:rPr lang="fr-CA" sz="1050" dirty="0" smtClean="0"/>
              <a:t> </a:t>
            </a:r>
            <a:r>
              <a:rPr lang="fr-CA" sz="1050" dirty="0"/>
              <a:t>Le suivi est assuré par le responsable de la </a:t>
            </a:r>
            <a:r>
              <a:rPr lang="fr-CA" sz="1050" dirty="0" smtClean="0"/>
              <a:t>Démarche </a:t>
            </a:r>
            <a:r>
              <a:rPr lang="fr-CA" sz="1050" dirty="0"/>
              <a:t>BNQ 21000.</a:t>
            </a:r>
            <a:endParaRPr lang="fr-CA" sz="1100" dirty="0" smtClean="0"/>
          </a:p>
          <a:p>
            <a:endParaRPr lang="fr-CA" sz="1100" dirty="0" smtClean="0"/>
          </a:p>
          <a:p>
            <a:pPr marL="171450" indent="-171450">
              <a:buFont typeface="Arial" pitchFamily="34" charset="0"/>
              <a:buChar char="•"/>
            </a:pPr>
            <a:r>
              <a:rPr lang="fr-CA" sz="1100" dirty="0" smtClean="0"/>
              <a:t>1.1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Faire consensus sur votre vision et les objectifs de la démarche</a:t>
            </a:r>
            <a:endParaRPr lang="fr-CA" sz="1100" dirty="0"/>
          </a:p>
          <a:p>
            <a:pPr marL="628650" lvl="1" indent="-171450">
              <a:buFont typeface="Arial" pitchFamily="34" charset="0"/>
              <a:buChar char="•"/>
            </a:pPr>
            <a:r>
              <a:rPr lang="fr-CA" sz="1100" dirty="0"/>
              <a:t>A</a:t>
            </a:r>
            <a:r>
              <a:rPr lang="fr-CA" sz="1100" dirty="0" smtClean="0"/>
              <a:t>pporter </a:t>
            </a:r>
            <a:r>
              <a:rPr lang="fr-CA" sz="1100" dirty="0"/>
              <a:t>une meilleure compréhension de la Méthode BNQ </a:t>
            </a:r>
            <a:r>
              <a:rPr lang="fr-CA" sz="1100" dirty="0" smtClean="0"/>
              <a:t>21000</a:t>
            </a:r>
            <a:r>
              <a:rPr lang="fr-CA" sz="1100" baseline="0" dirty="0" smtClean="0"/>
              <a:t> et</a:t>
            </a:r>
            <a:r>
              <a:rPr lang="fr-CA" sz="1100" dirty="0" smtClean="0"/>
              <a:t> </a:t>
            </a:r>
            <a:r>
              <a:rPr lang="fr-CA" sz="1100" dirty="0"/>
              <a:t>de ses différents </a:t>
            </a:r>
            <a:r>
              <a:rPr lang="fr-CA" sz="1100" dirty="0" smtClean="0"/>
              <a:t>volets.</a:t>
            </a:r>
          </a:p>
          <a:p>
            <a:pPr marL="171450" indent="-171450">
              <a:buFont typeface="Arial" pitchFamily="34" charset="0"/>
              <a:buChar char="•"/>
            </a:pPr>
            <a:r>
              <a:rPr lang="fr-CA" sz="1100" dirty="0" smtClean="0"/>
              <a:t>1.2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Réaliser votre autoévaluation</a:t>
            </a:r>
          </a:p>
          <a:p>
            <a:pPr marL="628650" lvl="1" indent="-171450">
              <a:buFont typeface="Arial" pitchFamily="34" charset="0"/>
              <a:buChar char="•"/>
            </a:pPr>
            <a:r>
              <a:rPr lang="fr-CA" sz="1050" dirty="0"/>
              <a:t>À l’aide des grilles d’autoévaluation, il s’agit de </a:t>
            </a:r>
            <a:r>
              <a:rPr lang="fr-CA" sz="1050" dirty="0" smtClean="0"/>
              <a:t>présenter </a:t>
            </a:r>
            <a:r>
              <a:rPr lang="fr-CA" sz="1050" dirty="0"/>
              <a:t>l’état des lieux et d’évaluer le niveau d’intégration des pratiques de développement durable au sein de l’organisation </a:t>
            </a:r>
            <a:r>
              <a:rPr lang="fr-CA" sz="1050" dirty="0" smtClean="0"/>
              <a:t>selon les 21 enjeux </a:t>
            </a:r>
            <a:r>
              <a:rPr lang="fr-CA" sz="1050" dirty="0"/>
              <a:t>BNQ 21000</a:t>
            </a:r>
            <a:r>
              <a:rPr lang="fr-CA" sz="1050" dirty="0" smtClean="0"/>
              <a:t>.</a:t>
            </a:r>
            <a:endParaRPr lang="fr-CA" sz="1100" dirty="0" smtClean="0"/>
          </a:p>
          <a:p>
            <a:pPr marL="171450" indent="-171450">
              <a:buFont typeface="Arial" pitchFamily="34" charset="0"/>
              <a:buChar char="•"/>
            </a:pPr>
            <a:r>
              <a:rPr lang="fr-CA" sz="1100" dirty="0" smtClean="0"/>
              <a:t>1.3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Déterminer le périmètre interne de votre démarche</a:t>
            </a:r>
          </a:p>
          <a:p>
            <a:pPr marL="628650" lvl="1" indent="-171450">
              <a:buFont typeface="Arial" pitchFamily="34" charset="0"/>
              <a:buChar char="•"/>
            </a:pPr>
            <a:r>
              <a:rPr lang="fr-CA" sz="1100" dirty="0" smtClean="0"/>
              <a:t>Statuer sur le fait que toute l’organisation implante la démarche en même temps ou s’il y a des exceptions. Le cas échéant, s’assurer de bien comprendre les effets potentiels de retarder l’implantation pour un secteur ou une division, par exemple. </a:t>
            </a:r>
          </a:p>
          <a:p>
            <a:pPr marL="171450" indent="-171450">
              <a:buFont typeface="Arial" pitchFamily="34" charset="0"/>
              <a:buChar char="•"/>
            </a:pPr>
            <a:r>
              <a:rPr lang="fr-CA" sz="1100" dirty="0" smtClean="0"/>
              <a:t>1.4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Identifier vos parties prenantes</a:t>
            </a:r>
          </a:p>
          <a:p>
            <a:pPr marL="628650" lvl="1" indent="-171450">
              <a:buFont typeface="Arial" pitchFamily="34" charset="0"/>
              <a:buChar char="•"/>
            </a:pPr>
            <a:r>
              <a:rPr lang="fr-CA" sz="1100" dirty="0" smtClean="0"/>
              <a:t>Sélectionner les </a:t>
            </a:r>
            <a:r>
              <a:rPr lang="fr-CA" sz="1100" dirty="0"/>
              <a:t>parties prenantes qui seront consultées dans le cadre du diagnostic </a:t>
            </a:r>
            <a:r>
              <a:rPr lang="fr-CA" sz="1100" dirty="0" smtClean="0"/>
              <a:t>ou</a:t>
            </a:r>
            <a:r>
              <a:rPr lang="fr-CA" sz="1100" baseline="0" dirty="0" smtClean="0"/>
              <a:t> </a:t>
            </a:r>
            <a:r>
              <a:rPr lang="fr-CA" sz="1100" dirty="0" smtClean="0"/>
              <a:t>qui feront </a:t>
            </a:r>
            <a:r>
              <a:rPr lang="fr-CA" sz="1100" dirty="0"/>
              <a:t>partie d’un processus </a:t>
            </a:r>
            <a:r>
              <a:rPr lang="fr-CA" sz="1100" dirty="0" smtClean="0"/>
              <a:t>d’échange </a:t>
            </a:r>
            <a:r>
              <a:rPr lang="fr-CA" sz="1100" dirty="0"/>
              <a:t>sur une base </a:t>
            </a:r>
            <a:r>
              <a:rPr lang="fr-CA" sz="1100" dirty="0" smtClean="0"/>
              <a:t>continue.</a:t>
            </a:r>
          </a:p>
          <a:p>
            <a:pPr marL="171450" indent="-171450">
              <a:buFont typeface="Arial" pitchFamily="34" charset="0"/>
              <a:buChar char="•"/>
            </a:pPr>
            <a:r>
              <a:rPr lang="fr-CA" sz="1100" dirty="0" smtClean="0"/>
              <a:t>1.5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Communiquer votre projet</a:t>
            </a:r>
          </a:p>
          <a:p>
            <a:pPr marL="628650" lvl="1" indent="-171450">
              <a:buFont typeface="Arial" pitchFamily="34" charset="0"/>
              <a:buChar char="•"/>
            </a:pPr>
            <a:r>
              <a:rPr lang="fr-CA" sz="1050" dirty="0"/>
              <a:t>Confirmer l’engagement de la haute direction par une communication qui partage avec les employés et les autres parties prenantes, si l’organisation le juge pertinent à ce moment-ci, </a:t>
            </a:r>
            <a:r>
              <a:rPr lang="fr-CA" sz="1050" dirty="0" smtClean="0"/>
              <a:t>l’engagement de l’organisation dans </a:t>
            </a:r>
            <a:r>
              <a:rPr lang="fr-CA" sz="1050" dirty="0"/>
              <a:t>une démarche de développement durable</a:t>
            </a:r>
            <a:r>
              <a:rPr lang="fr-CA" sz="1050" dirty="0" smtClean="0"/>
              <a:t>.</a:t>
            </a:r>
            <a:r>
              <a:rPr lang="fr-CA" sz="1200" kern="1200" dirty="0" smtClean="0">
                <a:solidFill>
                  <a:schemeClr val="tx1"/>
                </a:solidFill>
                <a:effectLst/>
                <a:latin typeface="+mn-lt"/>
                <a:ea typeface="ヒラギノ角ゴ Pro W3" pitchFamily="70" charset="-128"/>
                <a:cs typeface="+mn-cs"/>
              </a:rPr>
              <a:t> </a:t>
            </a:r>
            <a:endParaRPr lang="fr-CA" sz="1050" dirty="0"/>
          </a:p>
          <a:p>
            <a:endParaRPr lang="fr-CA" sz="1100" dirty="0" smtClean="0"/>
          </a:p>
          <a:p>
            <a:pPr marL="171450" indent="-171450">
              <a:buFont typeface="Arial" pitchFamily="34" charset="0"/>
              <a:buChar char="•"/>
            </a:pPr>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13</a:t>
            </a:fld>
            <a:endParaRPr lang="fr-CA"/>
          </a:p>
        </p:txBody>
      </p:sp>
    </p:spTree>
    <p:extLst>
      <p:ext uri="{BB962C8B-B14F-4D97-AF65-F5344CB8AC3E}">
        <p14:creationId xmlns:p14="http://schemas.microsoft.com/office/powerpoint/2010/main" val="49263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lnSpcReduction="10000"/>
          </a:bodyPr>
          <a:lstStyle/>
          <a:p>
            <a:r>
              <a:rPr lang="fr-CA" dirty="0" smtClean="0"/>
              <a:t>Étape 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Consulter vos parties prenantes</a:t>
            </a:r>
          </a:p>
          <a:p>
            <a:r>
              <a:rPr lang="fr-CA" dirty="0" smtClean="0"/>
              <a:t>Principaux objectifs :</a:t>
            </a:r>
          </a:p>
          <a:p>
            <a:pPr marL="171450" indent="-171450">
              <a:buFont typeface="Arial" pitchFamily="34" charset="0"/>
              <a:buChar char="•"/>
            </a:pPr>
            <a:r>
              <a:rPr lang="fr-CA" dirty="0" smtClean="0"/>
              <a:t>Fournir une autre perspective sur les points forts et les points à améliorer de l’organisation.</a:t>
            </a:r>
          </a:p>
          <a:p>
            <a:pPr marL="171450" indent="-171450">
              <a:buFont typeface="Arial" pitchFamily="34" charset="0"/>
              <a:buChar char="•"/>
            </a:pPr>
            <a:r>
              <a:rPr lang="fr-CA" dirty="0" smtClean="0"/>
              <a:t>Prendre en compte l’intérêt des parties prenantes.</a:t>
            </a:r>
          </a:p>
          <a:p>
            <a:pPr marL="171450" indent="-171450">
              <a:buFont typeface="Arial" pitchFamily="34" charset="0"/>
              <a:buChar char="•"/>
            </a:pPr>
            <a:r>
              <a:rPr lang="fr-CA" dirty="0" smtClean="0"/>
              <a:t>Engager un dialogue avec les parties prenantes et l’intégrer dans un processus continu.</a:t>
            </a:r>
          </a:p>
          <a:p>
            <a:pPr marL="171450" indent="-171450">
              <a:buFont typeface="Arial" pitchFamily="34" charset="0"/>
              <a:buChar char="•"/>
            </a:pPr>
            <a:endParaRPr lang="fr-CA" dirty="0"/>
          </a:p>
          <a:p>
            <a:r>
              <a:rPr lang="fr-CA" dirty="0" smtClean="0"/>
              <a:t>Cette étape est coordonnée par le responsable de la Démarche BNQ 21000 à l’interne.</a:t>
            </a:r>
          </a:p>
          <a:p>
            <a:endParaRPr lang="fr-CA" dirty="0"/>
          </a:p>
          <a:p>
            <a:pPr marL="171450" indent="-171450">
              <a:buFont typeface="Arial" pitchFamily="34" charset="0"/>
              <a:buChar char="•"/>
            </a:pPr>
            <a:r>
              <a:rPr lang="fr-CA" dirty="0" smtClean="0"/>
              <a:t>2.1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Identifier vos parties prenantes à consulter</a:t>
            </a:r>
          </a:p>
          <a:p>
            <a:pPr marL="628650" lvl="1" indent="-171450">
              <a:buFont typeface="Arial" pitchFamily="34" charset="0"/>
              <a:buChar char="•"/>
            </a:pPr>
            <a:r>
              <a:rPr lang="fr-CA" dirty="0"/>
              <a:t>R</a:t>
            </a:r>
            <a:r>
              <a:rPr lang="fr-CA" dirty="0" smtClean="0"/>
              <a:t>éaliser </a:t>
            </a:r>
            <a:r>
              <a:rPr lang="fr-CA" dirty="0"/>
              <a:t>un échantillonnage selon une méthode qui permet de solliciter suffisamment de répondants pour réaliser une analyse crédible et représentative de la population </a:t>
            </a:r>
            <a:r>
              <a:rPr lang="fr-CA" dirty="0" smtClean="0"/>
              <a:t>ou des groupes ciblés.</a:t>
            </a:r>
          </a:p>
          <a:p>
            <a:pPr marL="171450" indent="-171450">
              <a:buFont typeface="Arial" pitchFamily="34" charset="0"/>
              <a:buChar char="•"/>
            </a:pPr>
            <a:r>
              <a:rPr lang="fr-CA" dirty="0" smtClean="0"/>
              <a:t>2.2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Réaliser la consultation</a:t>
            </a:r>
          </a:p>
          <a:p>
            <a:pPr marL="628650" lvl="1" indent="-171450">
              <a:buFont typeface="Arial" pitchFamily="34" charset="0"/>
              <a:buChar char="•"/>
            </a:pPr>
            <a:r>
              <a:rPr lang="fr-CA" dirty="0"/>
              <a:t>Des questionnaires sont utilisés pour réaliser un sondage dans le cadre du diagnostic afin de mesurer la perception des différentes parties prenantes </a:t>
            </a:r>
            <a:r>
              <a:rPr lang="fr-CA" dirty="0" smtClean="0"/>
              <a:t>par</a:t>
            </a:r>
            <a:r>
              <a:rPr lang="fr-CA" baseline="0" dirty="0" smtClean="0"/>
              <a:t> rapport</a:t>
            </a:r>
            <a:r>
              <a:rPr lang="fr-CA" dirty="0" smtClean="0"/>
              <a:t> </a:t>
            </a:r>
            <a:r>
              <a:rPr lang="fr-CA" dirty="0"/>
              <a:t>à la maturité des pratiques de gestion en matière de développement durable au sein de l’organisation. Au total, </a:t>
            </a:r>
            <a:r>
              <a:rPr lang="fr-CA" dirty="0" smtClean="0"/>
              <a:t>huit </a:t>
            </a:r>
            <a:r>
              <a:rPr lang="fr-CA" dirty="0"/>
              <a:t>questionnaires sont </a:t>
            </a:r>
            <a:r>
              <a:rPr lang="fr-CA" dirty="0" smtClean="0"/>
              <a:t>offerts </a:t>
            </a:r>
            <a:r>
              <a:rPr lang="fr-CA" dirty="0"/>
              <a:t>pour répondre </a:t>
            </a:r>
            <a:r>
              <a:rPr lang="fr-CA" dirty="0" smtClean="0"/>
              <a:t>précisément </a:t>
            </a:r>
            <a:r>
              <a:rPr lang="fr-CA" dirty="0"/>
              <a:t>à chacune des catégories de parties prenantes, en format manuel ou en format </a:t>
            </a:r>
            <a:r>
              <a:rPr lang="fr-CA" dirty="0" smtClean="0"/>
              <a:t>Web.</a:t>
            </a:r>
            <a:r>
              <a:rPr lang="fr-CA" sz="1200" kern="1200" dirty="0" smtClean="0">
                <a:solidFill>
                  <a:schemeClr val="tx1"/>
                </a:solidFill>
                <a:effectLst/>
                <a:latin typeface="+mn-lt"/>
                <a:ea typeface="ヒラギノ角ゴ Pro W3" pitchFamily="70" charset="-128"/>
                <a:cs typeface="+mn-cs"/>
              </a:rPr>
              <a:t> </a:t>
            </a:r>
            <a:endParaRPr lang="fr-CA" dirty="0"/>
          </a:p>
          <a:p>
            <a:r>
              <a:rPr lang="fr-CA" dirty="0"/>
              <a:t> </a:t>
            </a:r>
          </a:p>
          <a:p>
            <a:endParaRPr lang="fr-CA" dirty="0" smtClean="0"/>
          </a:p>
          <a:p>
            <a:endParaRPr lang="fr-CA" dirty="0" smtClean="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14</a:t>
            </a:fld>
            <a:endParaRPr lang="fr-CA"/>
          </a:p>
        </p:txBody>
      </p:sp>
    </p:spTree>
    <p:extLst>
      <p:ext uri="{BB962C8B-B14F-4D97-AF65-F5344CB8AC3E}">
        <p14:creationId xmlns:p14="http://schemas.microsoft.com/office/powerpoint/2010/main" val="195631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387135"/>
            <a:ext cx="5852160" cy="4650501"/>
          </a:xfrm>
        </p:spPr>
        <p:txBody>
          <a:bodyPr>
            <a:normAutofit/>
          </a:bodyPr>
          <a:lstStyle/>
          <a:p>
            <a:r>
              <a:rPr lang="fr-CA" sz="1100" dirty="0" smtClean="0"/>
              <a:t>Étape 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Constater votre situation présente</a:t>
            </a:r>
          </a:p>
          <a:p>
            <a:r>
              <a:rPr lang="fr-CA" sz="1100" dirty="0" smtClean="0"/>
              <a:t>Principaux objectifs :</a:t>
            </a:r>
          </a:p>
          <a:p>
            <a:pPr marL="171450" indent="-171450">
              <a:buFont typeface="Arial" pitchFamily="34" charset="0"/>
              <a:buChar char="•"/>
            </a:pPr>
            <a:r>
              <a:rPr lang="fr-CA" sz="1100" dirty="0" smtClean="0"/>
              <a:t>Réaliser l’analyse des données recueillies dans le cadre du diagnostic (étape 2).</a:t>
            </a:r>
          </a:p>
          <a:p>
            <a:pPr marL="171450" indent="-171450">
              <a:buFont typeface="Arial" pitchFamily="34" charset="0"/>
              <a:buChar char="•"/>
            </a:pPr>
            <a:r>
              <a:rPr lang="fr-CA" sz="1100" dirty="0" smtClean="0"/>
              <a:t>Comparer les résultats avec le marché.</a:t>
            </a:r>
          </a:p>
          <a:p>
            <a:pPr marL="171450" indent="-171450">
              <a:buFont typeface="Arial" pitchFamily="34" charset="0"/>
              <a:buChar char="•"/>
            </a:pPr>
            <a:r>
              <a:rPr lang="fr-CA" sz="1100" dirty="0" smtClean="0"/>
              <a:t>Constater les écarts entre les parties prenantes et les résultats de la grille d’autoévaluation.</a:t>
            </a:r>
          </a:p>
          <a:p>
            <a:pPr marL="171450" indent="-171450">
              <a:buFont typeface="Arial" pitchFamily="34" charset="0"/>
              <a:buChar char="•"/>
            </a:pPr>
            <a:r>
              <a:rPr lang="fr-CA" sz="1100" dirty="0" smtClean="0"/>
              <a:t>Rédiger le rapport diagnostique. </a:t>
            </a:r>
          </a:p>
          <a:p>
            <a:endParaRPr lang="fr-CA" sz="1100" dirty="0"/>
          </a:p>
          <a:p>
            <a:r>
              <a:rPr lang="fr-CA" sz="1100" dirty="0" smtClean="0"/>
              <a:t>Cette étape est réalisée par le responsable de la Démarche BNQ 21000 à l’interne.</a:t>
            </a:r>
          </a:p>
          <a:p>
            <a:endParaRPr lang="fr-CA" sz="1100" dirty="0"/>
          </a:p>
          <a:p>
            <a:pPr marL="171450" indent="-171450">
              <a:buFont typeface="Arial" pitchFamily="34" charset="0"/>
              <a:buChar char="•"/>
            </a:pPr>
            <a:r>
              <a:rPr lang="fr-CA" sz="1100" dirty="0" smtClean="0"/>
              <a:t>3.1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Analyser les données recueillies</a:t>
            </a:r>
          </a:p>
          <a:p>
            <a:pPr marL="628650" lvl="1" indent="-171450">
              <a:buFont typeface="Arial" pitchFamily="34" charset="0"/>
              <a:buChar char="•"/>
            </a:pPr>
            <a:r>
              <a:rPr lang="fr-CA" sz="1100" dirty="0" smtClean="0"/>
              <a:t>Analyser les données lorsque les </a:t>
            </a:r>
            <a:r>
              <a:rPr lang="fr-CA" sz="1100" dirty="0"/>
              <a:t>questionnaires </a:t>
            </a:r>
            <a:r>
              <a:rPr lang="fr-CA" sz="1100" dirty="0" smtClean="0"/>
              <a:t>sont remplis</a:t>
            </a:r>
            <a:r>
              <a:rPr lang="fr-CA" sz="1100" dirty="0"/>
              <a:t>, </a:t>
            </a:r>
            <a:r>
              <a:rPr lang="fr-CA" sz="1100" dirty="0" smtClean="0"/>
              <a:t>de</a:t>
            </a:r>
            <a:r>
              <a:rPr lang="fr-CA" sz="1100" baseline="0" dirty="0" smtClean="0"/>
              <a:t> façon </a:t>
            </a:r>
            <a:r>
              <a:rPr lang="fr-CA" sz="1100" dirty="0" smtClean="0"/>
              <a:t>manuelle </a:t>
            </a:r>
            <a:r>
              <a:rPr lang="fr-CA" sz="1100" dirty="0"/>
              <a:t>ou </a:t>
            </a:r>
            <a:r>
              <a:rPr lang="fr-CA" sz="1100" dirty="0" smtClean="0"/>
              <a:t>par </a:t>
            </a:r>
            <a:r>
              <a:rPr lang="fr-CA" sz="1100" dirty="0"/>
              <a:t>les fichiers de données Excel contenant les résultats en provenance du sondage </a:t>
            </a:r>
            <a:r>
              <a:rPr lang="fr-CA" sz="1100" dirty="0" smtClean="0"/>
              <a:t>Web.</a:t>
            </a:r>
            <a:endParaRPr lang="fr-CA" sz="1100" dirty="0"/>
          </a:p>
          <a:p>
            <a:pPr marL="171450" indent="-171450">
              <a:buFont typeface="Arial" pitchFamily="34" charset="0"/>
              <a:buChar char="•"/>
            </a:pPr>
            <a:r>
              <a:rPr lang="fr-CA" sz="1100" dirty="0" smtClean="0"/>
              <a:t>3.2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Comparer vos résultats avec la situation du marché</a:t>
            </a:r>
          </a:p>
          <a:p>
            <a:pPr marL="628650" lvl="1" indent="-171450">
              <a:buFont typeface="Arial" pitchFamily="34" charset="0"/>
              <a:buChar char="•"/>
            </a:pPr>
            <a:r>
              <a:rPr lang="fr-CA" sz="1100" dirty="0" smtClean="0"/>
              <a:t>Réaliser une réflexion sur la situation de l’organisation selon le marché. Compléter l’information et alimenter la réflexion avec des études ou tout autre document</a:t>
            </a:r>
            <a:r>
              <a:rPr lang="fr-CA" sz="1100" baseline="0" dirty="0" smtClean="0"/>
              <a:t> pouvant vous </a:t>
            </a:r>
            <a:r>
              <a:rPr lang="fr-CA" sz="1100" dirty="0" smtClean="0"/>
              <a:t>aider à mieux comprendre votre positionnement stratégique actuel. </a:t>
            </a:r>
          </a:p>
          <a:p>
            <a:pPr marL="171450" indent="-171450">
              <a:buFont typeface="Arial" pitchFamily="34" charset="0"/>
              <a:buChar char="•"/>
            </a:pPr>
            <a:r>
              <a:rPr lang="fr-CA" sz="1100" dirty="0" smtClean="0"/>
              <a:t>3.3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100" dirty="0" smtClean="0"/>
              <a:t>Constater les faits saillants de votre analyse</a:t>
            </a:r>
          </a:p>
          <a:p>
            <a:pPr marL="628650" lvl="1" indent="-171450">
              <a:buFont typeface="Arial" pitchFamily="34" charset="0"/>
              <a:buChar char="•"/>
            </a:pPr>
            <a:r>
              <a:rPr lang="fr-CA" sz="1100" dirty="0" smtClean="0"/>
              <a:t>Rédiger </a:t>
            </a:r>
            <a:r>
              <a:rPr lang="fr-CA" sz="1100" dirty="0"/>
              <a:t>un rapport  qui permet de mieux comprendre le niveau d’intégration des pratiques de développement durable au sein de l’organisation et </a:t>
            </a:r>
            <a:r>
              <a:rPr lang="fr-CA" sz="1100" dirty="0" smtClean="0"/>
              <a:t>la</a:t>
            </a:r>
            <a:r>
              <a:rPr lang="fr-CA" sz="1100" baseline="0" dirty="0" smtClean="0"/>
              <a:t> manière dont</a:t>
            </a:r>
            <a:r>
              <a:rPr lang="fr-CA" sz="1100" dirty="0" smtClean="0"/>
              <a:t> </a:t>
            </a:r>
            <a:r>
              <a:rPr lang="fr-CA" sz="1100" dirty="0"/>
              <a:t>l’organisation peut progresser en tenant compte de l’intérêt de ses parties prenantes dans le processus décisionnel. </a:t>
            </a:r>
          </a:p>
          <a:p>
            <a:endParaRPr lang="fr-CA" sz="1100" dirty="0" smtClean="0"/>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15</a:t>
            </a:fld>
            <a:endParaRPr lang="fr-CA"/>
          </a:p>
        </p:txBody>
      </p:sp>
    </p:spTree>
    <p:extLst>
      <p:ext uri="{BB962C8B-B14F-4D97-AF65-F5344CB8AC3E}">
        <p14:creationId xmlns:p14="http://schemas.microsoft.com/office/powerpoint/2010/main" val="915172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387135"/>
            <a:ext cx="6019800" cy="4498101"/>
          </a:xfrm>
        </p:spPr>
        <p:txBody>
          <a:bodyPr>
            <a:normAutofit fontScale="92500" lnSpcReduction="20000"/>
          </a:bodyPr>
          <a:lstStyle/>
          <a:p>
            <a:r>
              <a:rPr lang="fr-CA" dirty="0" smtClean="0"/>
              <a:t>Étape 4 </a:t>
            </a:r>
            <a:r>
              <a:rPr lang="fr-CA" sz="1200" kern="1200" dirty="0" smtClean="0">
                <a:solidFill>
                  <a:schemeClr val="tx1"/>
                </a:solidFill>
                <a:effectLst/>
                <a:latin typeface="+mn-lt"/>
                <a:ea typeface="ヒラギノ角ゴ Pro W3" pitchFamily="48" charset="-128"/>
                <a:cs typeface="ヒラギノ角ゴ Pro W3" pitchFamily="48" charset="-128"/>
              </a:rPr>
              <a:t>–</a:t>
            </a:r>
            <a:r>
              <a:rPr lang="fr-CA" dirty="0" smtClean="0"/>
              <a:t> Identifier vos enjeux</a:t>
            </a:r>
          </a:p>
          <a:p>
            <a:r>
              <a:rPr lang="fr-CA" dirty="0" smtClean="0"/>
              <a:t>Principaux objectifs :</a:t>
            </a:r>
          </a:p>
          <a:p>
            <a:pPr marL="171450" indent="-171450">
              <a:buFont typeface="Arial" pitchFamily="34" charset="0"/>
              <a:buChar char="•"/>
            </a:pPr>
            <a:r>
              <a:rPr lang="fr-CA" dirty="0" smtClean="0"/>
              <a:t>Présenter les résultats du diagnostic.</a:t>
            </a:r>
          </a:p>
          <a:p>
            <a:pPr marL="171450" indent="-171450">
              <a:buFont typeface="Arial" pitchFamily="34" charset="0"/>
              <a:buChar char="•"/>
            </a:pPr>
            <a:r>
              <a:rPr lang="fr-CA" dirty="0" smtClean="0"/>
              <a:t>Établir les enjeux prioritaires.</a:t>
            </a:r>
          </a:p>
          <a:p>
            <a:pPr marL="171450" indent="-171450">
              <a:buFont typeface="Arial" pitchFamily="34" charset="0"/>
              <a:buChar char="•"/>
            </a:pPr>
            <a:r>
              <a:rPr lang="fr-CA" dirty="0" smtClean="0"/>
              <a:t>Se donner une structure pour mettre en œuvre les actions. </a:t>
            </a:r>
          </a:p>
          <a:p>
            <a:pPr marL="171450" indent="-171450">
              <a:buFont typeface="Arial" pitchFamily="34" charset="0"/>
              <a:buChar char="•"/>
            </a:pPr>
            <a:r>
              <a:rPr lang="fr-CA" dirty="0" smtClean="0"/>
              <a:t>Amorcer l’élaboration de la politique de développement durable.</a:t>
            </a:r>
          </a:p>
          <a:p>
            <a:endParaRPr lang="fr-CA" dirty="0"/>
          </a:p>
          <a:p>
            <a:r>
              <a:rPr lang="fr-CA" dirty="0" smtClean="0"/>
              <a:t>Cette étape se réalise dans le cadre d’une rencontre avec les intervenants clés de l’organisation (les mêmes ressources sélectionnées pour réaliser l’étape 1). Le </a:t>
            </a:r>
            <a:r>
              <a:rPr lang="fr-CA" dirty="0"/>
              <a:t>suivi est assuré par le responsable de la </a:t>
            </a:r>
            <a:r>
              <a:rPr lang="fr-CA" dirty="0" smtClean="0"/>
              <a:t>Démarche </a:t>
            </a:r>
            <a:r>
              <a:rPr lang="fr-CA" dirty="0"/>
              <a:t>BNQ 21000.</a:t>
            </a:r>
            <a:endParaRPr lang="fr-CA" dirty="0" smtClean="0"/>
          </a:p>
          <a:p>
            <a:endParaRPr lang="fr-CA" dirty="0"/>
          </a:p>
          <a:p>
            <a:pPr marL="171450" indent="-171450">
              <a:buFont typeface="Arial" pitchFamily="34" charset="0"/>
              <a:buChar char="•"/>
            </a:pPr>
            <a:r>
              <a:rPr lang="fr-CA" dirty="0" smtClean="0"/>
              <a:t>4.1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Faire consensus sur vos enjeux prioritaires</a:t>
            </a:r>
          </a:p>
          <a:p>
            <a:pPr marL="628650" lvl="1" indent="-171450">
              <a:buFont typeface="Arial" pitchFamily="34" charset="0"/>
              <a:buChar char="•"/>
            </a:pPr>
            <a:r>
              <a:rPr lang="fr-CA" dirty="0"/>
              <a:t>La mise en commun des résultats des sondages réalisés auprès des différentes parties prenantes de l’organisation </a:t>
            </a:r>
            <a:r>
              <a:rPr lang="fr-CA" dirty="0" smtClean="0"/>
              <a:t>la confronte à </a:t>
            </a:r>
            <a:r>
              <a:rPr lang="fr-CA" dirty="0"/>
              <a:t>la réalité avec laquelle elle aura à composer dans ses choix stratégiques et </a:t>
            </a:r>
            <a:r>
              <a:rPr lang="fr-CA" dirty="0" smtClean="0"/>
              <a:t>opérationnels. La </a:t>
            </a:r>
            <a:r>
              <a:rPr lang="fr-CA" dirty="0"/>
              <a:t>finalité de l’exercice permet </a:t>
            </a:r>
            <a:r>
              <a:rPr lang="fr-CA" dirty="0" smtClean="0"/>
              <a:t>de</a:t>
            </a:r>
            <a:r>
              <a:rPr lang="fr-CA" baseline="0" dirty="0" smtClean="0"/>
              <a:t> déterminer</a:t>
            </a:r>
            <a:r>
              <a:rPr lang="fr-CA" dirty="0" smtClean="0"/>
              <a:t> </a:t>
            </a:r>
            <a:r>
              <a:rPr lang="fr-CA" dirty="0"/>
              <a:t>les enjeux prioritaires </a:t>
            </a:r>
            <a:r>
              <a:rPr lang="fr-CA" dirty="0" smtClean="0"/>
              <a:t>sur lesquels l’organisation</a:t>
            </a:r>
            <a:r>
              <a:rPr lang="fr-CA" baseline="0" dirty="0" smtClean="0"/>
              <a:t> devrait agir </a:t>
            </a:r>
            <a:r>
              <a:rPr lang="fr-CA" dirty="0" smtClean="0"/>
              <a:t>en fonction </a:t>
            </a:r>
            <a:r>
              <a:rPr lang="fr-CA" dirty="0"/>
              <a:t>des informations qui </a:t>
            </a:r>
            <a:r>
              <a:rPr lang="fr-CA" dirty="0" smtClean="0"/>
              <a:t>proviennent </a:t>
            </a:r>
            <a:r>
              <a:rPr lang="fr-CA" dirty="0"/>
              <a:t>du rapport </a:t>
            </a:r>
            <a:r>
              <a:rPr lang="fr-CA" dirty="0" smtClean="0"/>
              <a:t>diagnostique. </a:t>
            </a:r>
          </a:p>
          <a:p>
            <a:pPr marL="171450" indent="-171450">
              <a:buFont typeface="Arial" pitchFamily="34" charset="0"/>
              <a:buChar char="•"/>
            </a:pPr>
            <a:r>
              <a:rPr lang="fr-CA" dirty="0" smtClean="0"/>
              <a:t>4.2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Mettre en place votre comité de développement durable</a:t>
            </a:r>
          </a:p>
          <a:p>
            <a:pPr marL="628650" lvl="1" indent="-171450">
              <a:buFont typeface="Arial" pitchFamily="34" charset="0"/>
              <a:buChar char="•"/>
            </a:pPr>
            <a:r>
              <a:rPr lang="fr-CA" dirty="0"/>
              <a:t>Un comité interne de développement durable est constitué au sein d’une organisation pour faire vivre la politique de développement durable </a:t>
            </a:r>
            <a:r>
              <a:rPr lang="fr-CA" dirty="0" smtClean="0"/>
              <a:t>par </a:t>
            </a:r>
            <a:r>
              <a:rPr lang="fr-CA" dirty="0"/>
              <a:t>la mise en œuvre du </a:t>
            </a:r>
            <a:r>
              <a:rPr lang="fr-CA" dirty="0" smtClean="0"/>
              <a:t>Plan </a:t>
            </a:r>
            <a:r>
              <a:rPr lang="fr-CA" dirty="0"/>
              <a:t>d’action </a:t>
            </a:r>
            <a:r>
              <a:rPr lang="fr-CA" dirty="0" smtClean="0"/>
              <a:t>BNQ</a:t>
            </a:r>
            <a:r>
              <a:rPr lang="fr-CA" sz="1200" kern="1200" dirty="0" smtClean="0">
                <a:solidFill>
                  <a:schemeClr val="tx1"/>
                </a:solidFill>
                <a:effectLst/>
                <a:latin typeface="+mn-lt"/>
                <a:ea typeface="ヒラギノ角ゴ Pro W3" pitchFamily="70" charset="-128"/>
                <a:cs typeface="+mn-cs"/>
              </a:rPr>
              <a:t> </a:t>
            </a:r>
            <a:r>
              <a:rPr lang="fr-CA" dirty="0" smtClean="0"/>
              <a:t>21000. À cette étape, le comité de développement durable est officiellement constitué et l’organisation en fait l’annonce aux employés.</a:t>
            </a:r>
            <a:endParaRPr lang="fr-CA" dirty="0"/>
          </a:p>
          <a:p>
            <a:pPr marL="171450" indent="-171450">
              <a:buFont typeface="Arial" pitchFamily="34" charset="0"/>
              <a:buChar char="•"/>
            </a:pPr>
            <a:r>
              <a:rPr lang="fr-CA" dirty="0" smtClean="0"/>
              <a:t>4.3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Élaborer votre politique de développement durable</a:t>
            </a:r>
          </a:p>
          <a:p>
            <a:pPr marL="628650" lvl="1" indent="-171450">
              <a:buFont typeface="Arial" pitchFamily="34" charset="0"/>
              <a:buChar char="•"/>
            </a:pPr>
            <a:r>
              <a:rPr lang="fr-CA" dirty="0"/>
              <a:t>Une politique de développement durable est un document qui formalise les engagements qui ont été pris dans le cadre de la </a:t>
            </a:r>
            <a:r>
              <a:rPr lang="fr-CA" dirty="0" smtClean="0"/>
              <a:t>Démarche </a:t>
            </a:r>
            <a:r>
              <a:rPr lang="fr-CA" dirty="0"/>
              <a:t>BNQ 21000. </a:t>
            </a:r>
            <a:r>
              <a:rPr lang="fr-CA" dirty="0" smtClean="0"/>
              <a:t>L’élaboration de la politique de développement durable est faite par le comité de développement durable en consultant les parties prenantes internes.</a:t>
            </a:r>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16</a:t>
            </a:fld>
            <a:endParaRPr lang="fr-CA"/>
          </a:p>
        </p:txBody>
      </p:sp>
    </p:spTree>
    <p:extLst>
      <p:ext uri="{BB962C8B-B14F-4D97-AF65-F5344CB8AC3E}">
        <p14:creationId xmlns:p14="http://schemas.microsoft.com/office/powerpoint/2010/main" val="3493952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Étape 5 : Choisir vos priorités</a:t>
            </a:r>
          </a:p>
          <a:p>
            <a:r>
              <a:rPr lang="fr-CA" sz="1000" dirty="0" smtClean="0"/>
              <a:t>Principaux objectifs :</a:t>
            </a:r>
          </a:p>
          <a:p>
            <a:pPr marL="171450" indent="-171450">
              <a:buFont typeface="Arial" pitchFamily="34" charset="0"/>
              <a:buChar char="•"/>
            </a:pPr>
            <a:r>
              <a:rPr lang="fr-CA" sz="1000" dirty="0" smtClean="0"/>
              <a:t>Se donner les actions nécessaires pour progresser. </a:t>
            </a:r>
          </a:p>
          <a:p>
            <a:pPr marL="171450" indent="-171450">
              <a:buFont typeface="Arial" pitchFamily="34" charset="0"/>
              <a:buChar char="•"/>
            </a:pPr>
            <a:r>
              <a:rPr lang="fr-CA" sz="1000" dirty="0" smtClean="0"/>
              <a:t>Élaborer le plan d’action.</a:t>
            </a:r>
          </a:p>
          <a:p>
            <a:pPr marL="171450" indent="-171450">
              <a:buFont typeface="Arial" pitchFamily="34" charset="0"/>
              <a:buChar char="•"/>
            </a:pPr>
            <a:r>
              <a:rPr lang="fr-CA" sz="1000" dirty="0" smtClean="0"/>
              <a:t>Proposer des mécanismes pour faire le suivi de la mise en œuvre des actions.</a:t>
            </a:r>
          </a:p>
          <a:p>
            <a:pPr marL="171450" indent="-171450">
              <a:buFont typeface="Arial" pitchFamily="34" charset="0"/>
              <a:buChar char="•"/>
            </a:pPr>
            <a:endParaRPr lang="fr-CA" sz="1000" dirty="0"/>
          </a:p>
          <a:p>
            <a:r>
              <a:rPr lang="fr-CA" sz="1000" dirty="0" smtClean="0"/>
              <a:t>Cette étape est réalisée dans le cadre d’une rencontre avec les membres du comité de développement durable. Le suivi est assuré par le responsable de la Démarche BNQ 21000.</a:t>
            </a:r>
          </a:p>
          <a:p>
            <a:pPr marL="171450" indent="-171450">
              <a:buFont typeface="Arial" pitchFamily="34" charset="0"/>
              <a:buChar char="•"/>
            </a:pPr>
            <a:endParaRPr lang="fr-CA" sz="1000" dirty="0"/>
          </a:p>
          <a:p>
            <a:pPr marL="171450" indent="-171450">
              <a:buFont typeface="Arial" pitchFamily="34" charset="0"/>
              <a:buChar char="•"/>
            </a:pPr>
            <a:r>
              <a:rPr lang="fr-CA" sz="1000" dirty="0" smtClean="0"/>
              <a:t>5.1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000" dirty="0" smtClean="0"/>
              <a:t>Cibler et planifier vos actions à mettre en œuvre</a:t>
            </a:r>
          </a:p>
          <a:p>
            <a:pPr marL="628650" lvl="1" indent="-171450">
              <a:buFont typeface="Arial" pitchFamily="34" charset="0"/>
              <a:buChar char="•"/>
            </a:pPr>
            <a:r>
              <a:rPr lang="fr-CA" sz="1000" dirty="0"/>
              <a:t>Le plan d’action BNQ 21000 réfère aux quatre </a:t>
            </a:r>
            <a:r>
              <a:rPr lang="fr-CA" sz="1000" dirty="0" smtClean="0"/>
              <a:t>dimensions </a:t>
            </a:r>
            <a:r>
              <a:rPr lang="fr-CA" sz="1000" dirty="0"/>
              <a:t>du développement </a:t>
            </a:r>
            <a:r>
              <a:rPr lang="fr-CA" sz="1000" dirty="0" smtClean="0"/>
              <a:t>durable BNQ 21000, </a:t>
            </a:r>
            <a:r>
              <a:rPr lang="fr-CA" sz="1000" dirty="0"/>
              <a:t>soit </a:t>
            </a:r>
            <a:r>
              <a:rPr lang="fr-CA" sz="1000" dirty="0" smtClean="0"/>
              <a:t>les dimensions économique</a:t>
            </a:r>
            <a:r>
              <a:rPr lang="fr-CA" sz="1000" dirty="0"/>
              <a:t>, environnementale, sociale et </a:t>
            </a:r>
            <a:r>
              <a:rPr lang="fr-CA" sz="1000" dirty="0" smtClean="0"/>
              <a:t>transversale, </a:t>
            </a:r>
            <a:r>
              <a:rPr lang="fr-CA" sz="1000" dirty="0"/>
              <a:t>et permet à l’entreprise de définir ses actions en lien avec les enjeux </a:t>
            </a:r>
            <a:r>
              <a:rPr lang="fr-CA" sz="1000" dirty="0" smtClean="0"/>
              <a:t>considérés comme prioritaires </a:t>
            </a:r>
            <a:r>
              <a:rPr lang="fr-CA" sz="1000" dirty="0"/>
              <a:t>parmi les </a:t>
            </a:r>
            <a:r>
              <a:rPr lang="fr-CA" sz="1000" dirty="0" smtClean="0"/>
              <a:t>21 enjeux </a:t>
            </a:r>
            <a:r>
              <a:rPr lang="fr-CA" sz="1000" dirty="0"/>
              <a:t>de la </a:t>
            </a:r>
            <a:r>
              <a:rPr lang="fr-CA" sz="1000" dirty="0" smtClean="0"/>
              <a:t>Démarche BNQ </a:t>
            </a:r>
            <a:r>
              <a:rPr lang="fr-CA" sz="1000" dirty="0"/>
              <a:t>21000. </a:t>
            </a:r>
            <a:r>
              <a:rPr lang="fr-CA" sz="1000" dirty="0" smtClean="0"/>
              <a:t>Le </a:t>
            </a:r>
            <a:r>
              <a:rPr lang="fr-CA" sz="1000" dirty="0"/>
              <a:t>P</a:t>
            </a:r>
            <a:r>
              <a:rPr lang="fr-CA" sz="1000" dirty="0" smtClean="0"/>
              <a:t>lan </a:t>
            </a:r>
            <a:r>
              <a:rPr lang="fr-CA" sz="1000" dirty="0"/>
              <a:t>d’action BNQ 21000 précise la participation de l’organisation à l’atteinte des objectifs </a:t>
            </a:r>
            <a:r>
              <a:rPr lang="fr-CA" sz="1000" dirty="0" smtClean="0"/>
              <a:t>établis</a:t>
            </a:r>
            <a:r>
              <a:rPr lang="fr-CA" sz="1000" baseline="0" dirty="0" smtClean="0"/>
              <a:t> à la</a:t>
            </a:r>
            <a:r>
              <a:rPr lang="fr-CA" sz="1000" dirty="0" smtClean="0"/>
              <a:t> </a:t>
            </a:r>
            <a:r>
              <a:rPr lang="fr-CA" sz="1000" dirty="0"/>
              <a:t>suite </a:t>
            </a:r>
            <a:r>
              <a:rPr lang="fr-CA" sz="1000" dirty="0" smtClean="0"/>
              <a:t>de </a:t>
            </a:r>
            <a:r>
              <a:rPr lang="fr-CA" sz="1000" dirty="0"/>
              <a:t>la priorisation de ses enjeux.  </a:t>
            </a:r>
            <a:endParaRPr lang="fr-CA" sz="1000" dirty="0" smtClean="0"/>
          </a:p>
          <a:p>
            <a:pPr marL="171450" indent="-171450">
              <a:buFont typeface="Arial" pitchFamily="34" charset="0"/>
              <a:buChar char="•"/>
            </a:pPr>
            <a:endParaRPr lang="fr-CA" sz="1000" dirty="0"/>
          </a:p>
          <a:p>
            <a:pPr marL="171450" indent="-171450">
              <a:buFont typeface="Arial" pitchFamily="34" charset="0"/>
              <a:buChar char="•"/>
            </a:pPr>
            <a:r>
              <a:rPr lang="fr-CA" sz="1000" dirty="0" smtClean="0"/>
              <a:t>5.2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sz="1000" dirty="0" smtClean="0"/>
              <a:t>Mettre en place un système pour suivre l’évolution des résultats</a:t>
            </a:r>
          </a:p>
          <a:p>
            <a:pPr marL="628650" lvl="1" indent="-171450">
              <a:buFont typeface="Arial" pitchFamily="34" charset="0"/>
              <a:buChar char="•"/>
            </a:pPr>
            <a:r>
              <a:rPr lang="fr-FR" sz="1000" dirty="0" smtClean="0"/>
              <a:t>Le </a:t>
            </a:r>
            <a:r>
              <a:rPr lang="fr-FR" sz="1000" dirty="0"/>
              <a:t>tableau de bord de gestion </a:t>
            </a:r>
            <a:r>
              <a:rPr lang="fr-FR" sz="1000" dirty="0" smtClean="0"/>
              <a:t>BNQ 21000 est </a:t>
            </a:r>
            <a:r>
              <a:rPr lang="fr-FR" sz="1000" dirty="0"/>
              <a:t>un outil essentiel à la mise en œuvre. Cet outil permet de suivre l’évolution des résultats vers l’atteinte des objectifs, de constater les écarts et de réagir </a:t>
            </a:r>
            <a:r>
              <a:rPr lang="fr-FR" sz="1000" dirty="0" smtClean="0"/>
              <a:t>adéquatement.</a:t>
            </a:r>
          </a:p>
          <a:p>
            <a:pPr marL="628650" lvl="1" indent="-171450">
              <a:buFont typeface="Arial" pitchFamily="34" charset="0"/>
              <a:buChar char="•"/>
            </a:pPr>
            <a:r>
              <a:rPr lang="fr-FR" sz="1000" dirty="0" smtClean="0"/>
              <a:t>Réviser le plan des activités de communications et ajuster, au besoin.</a:t>
            </a:r>
            <a:endParaRPr lang="fr-CA" sz="1000" dirty="0" smtClean="0"/>
          </a:p>
          <a:p>
            <a:endParaRPr lang="fr-CA" b="1"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17</a:t>
            </a:fld>
            <a:endParaRPr lang="fr-CA"/>
          </a:p>
        </p:txBody>
      </p:sp>
    </p:spTree>
    <p:extLst>
      <p:ext uri="{BB962C8B-B14F-4D97-AF65-F5344CB8AC3E}">
        <p14:creationId xmlns:p14="http://schemas.microsoft.com/office/powerpoint/2010/main" val="3970303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498102"/>
          </a:xfrm>
        </p:spPr>
        <p:txBody>
          <a:bodyPr>
            <a:normAutofit fontScale="92500" lnSpcReduction="20000"/>
          </a:bodyPr>
          <a:lstStyle/>
          <a:p>
            <a:r>
              <a:rPr lang="fr-CA" dirty="0" smtClean="0"/>
              <a:t>Étape 6 : Communiquer vos engagements</a:t>
            </a:r>
          </a:p>
          <a:p>
            <a:r>
              <a:rPr lang="fr-CA" dirty="0" smtClean="0"/>
              <a:t>Principaux objectifs :</a:t>
            </a:r>
          </a:p>
          <a:p>
            <a:pPr marL="171450" indent="-171450">
              <a:buFont typeface="Arial" pitchFamily="34" charset="0"/>
              <a:buChar char="•"/>
            </a:pPr>
            <a:r>
              <a:rPr lang="fr-CA" dirty="0" smtClean="0"/>
              <a:t>Structurer la mise en œuvre pour communiquer les engagements de l’organisation (positionnement de l’organisation, politique de développement durable, plan d’action, etc.).</a:t>
            </a:r>
          </a:p>
          <a:p>
            <a:pPr marL="171450" indent="-171450">
              <a:buFont typeface="Arial" pitchFamily="34" charset="0"/>
              <a:buChar char="•"/>
            </a:pPr>
            <a:r>
              <a:rPr lang="fr-CA" dirty="0" smtClean="0"/>
              <a:t>Informer et mobiliser les parties prenantes sur les principaux engagements de l’organisation.</a:t>
            </a:r>
          </a:p>
          <a:p>
            <a:pPr marL="171450" indent="-171450">
              <a:buFont typeface="Arial" pitchFamily="34" charset="0"/>
              <a:buChar char="•"/>
            </a:pPr>
            <a:endParaRPr lang="fr-CA" dirty="0"/>
          </a:p>
          <a:p>
            <a:r>
              <a:rPr lang="fr-CA" dirty="0" smtClean="0"/>
              <a:t>Cette étape est coordonnée par le responsable à l’interne de la Démarche BNQ 21000 avec l’aide des ressources responsables des communications.</a:t>
            </a:r>
          </a:p>
          <a:p>
            <a:endParaRPr lang="fr-CA" dirty="0"/>
          </a:p>
          <a:p>
            <a:pPr marL="171450" indent="-171450">
              <a:buFont typeface="Arial" pitchFamily="34" charset="0"/>
              <a:buChar char="•"/>
            </a:pPr>
            <a:r>
              <a:rPr lang="fr-CA" dirty="0" smtClean="0"/>
              <a:t>6.1 </a:t>
            </a:r>
            <a:r>
              <a:rPr lang="fr-CA" dirty="0"/>
              <a:t>– Finaliser votre politique de développement durable pour divulgation</a:t>
            </a:r>
          </a:p>
          <a:p>
            <a:pPr marL="628650" lvl="1" indent="-171450">
              <a:buFont typeface="Arial" pitchFamily="34" charset="0"/>
              <a:buChar char="•"/>
            </a:pPr>
            <a:r>
              <a:rPr lang="fr-CA" dirty="0"/>
              <a:t>La politique DD (étape 4 de la Démarche BNQ 21000) représente l’aboutissement d’une réflexion. Cependant, les réflexions entourant le contenu de cette politique s’amorcent tôt dans la démarche (dès l’étape 1, idéalement) et se bonifient à chaque étape subséquente pour se finaliser à l’étape 6, avant la divulgation des </a:t>
            </a:r>
            <a:r>
              <a:rPr lang="fr-CA" dirty="0" smtClean="0"/>
              <a:t>engagements.</a:t>
            </a:r>
          </a:p>
          <a:p>
            <a:pPr marL="171450" indent="-171450">
              <a:buFont typeface="Arial" pitchFamily="34" charset="0"/>
              <a:buChar char="•"/>
            </a:pPr>
            <a:r>
              <a:rPr lang="fr-CA" dirty="0" smtClean="0"/>
              <a:t>6.2 </a:t>
            </a:r>
            <a:r>
              <a:rPr lang="fr-CA" kern="1200" dirty="0" smtClean="0">
                <a:solidFill>
                  <a:schemeClr val="tx1"/>
                </a:solidFill>
                <a:effectLst/>
                <a:latin typeface="+mn-lt"/>
                <a:ea typeface="ヒラギノ角ゴ Pro W3" pitchFamily="48" charset="-128"/>
                <a:cs typeface="ヒラギノ角ゴ Pro W3" pitchFamily="48" charset="-128"/>
              </a:rPr>
              <a:t>– </a:t>
            </a:r>
            <a:r>
              <a:rPr lang="fr-CA" dirty="0" smtClean="0"/>
              <a:t>Élaborer votre stratégie de communication</a:t>
            </a:r>
          </a:p>
          <a:p>
            <a:pPr marL="628650" lvl="1" indent="-171450">
              <a:buFont typeface="Arial" pitchFamily="34" charset="0"/>
              <a:buChar char="•"/>
            </a:pPr>
            <a:r>
              <a:rPr lang="fr-CA" dirty="0"/>
              <a:t>La stratégie de communication permet </a:t>
            </a:r>
            <a:r>
              <a:rPr lang="fr-CA" dirty="0" smtClean="0"/>
              <a:t>de</a:t>
            </a:r>
            <a:r>
              <a:rPr lang="fr-CA" baseline="0" dirty="0" smtClean="0"/>
              <a:t> déterminer</a:t>
            </a:r>
            <a:r>
              <a:rPr lang="fr-CA" dirty="0" smtClean="0"/>
              <a:t> </a:t>
            </a:r>
            <a:r>
              <a:rPr lang="fr-CA" dirty="0"/>
              <a:t>les différents moyens pour communiquer les engagements de l’organisation et les actions à mettre en œuvre dans le cadre de sa progression et de ses objectifs </a:t>
            </a:r>
            <a:r>
              <a:rPr lang="fr-CA" dirty="0" smtClean="0"/>
              <a:t>en </a:t>
            </a:r>
            <a:r>
              <a:rPr lang="fr-CA" dirty="0"/>
              <a:t>matière développement durable</a:t>
            </a:r>
            <a:r>
              <a:rPr lang="fr-CA" dirty="0" smtClean="0"/>
              <a:t>. </a:t>
            </a:r>
            <a:r>
              <a:rPr lang="fr-CA" dirty="0"/>
              <a:t>La stratégie permet de réfléchir sur les moyens à préconiser en fonction des différentes parties prenantes ciblées.</a:t>
            </a:r>
            <a:endParaRPr lang="fr-CA" dirty="0" smtClean="0"/>
          </a:p>
          <a:p>
            <a:endParaRPr lang="fr-CA" dirty="0"/>
          </a:p>
          <a:p>
            <a:pPr marL="171450" indent="-171450">
              <a:buFont typeface="Arial" pitchFamily="34" charset="0"/>
              <a:buChar char="•"/>
            </a:pPr>
            <a:r>
              <a:rPr lang="fr-CA" dirty="0" smtClean="0"/>
              <a:t>6.3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Élaborer vos outils de communication et mettre en œuvre</a:t>
            </a:r>
          </a:p>
          <a:p>
            <a:pPr marL="628650" lvl="1" indent="-171450">
              <a:buFont typeface="Arial" pitchFamily="34" charset="0"/>
              <a:buChar char="•"/>
            </a:pPr>
            <a:r>
              <a:rPr lang="fr-CA" dirty="0" smtClean="0"/>
              <a:t>Présentation de modèles pour communiquer les engagements de l’organisation qui doivent être adaptés en fonction des différentes catégories de parties prenantes.</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18</a:t>
            </a:fld>
            <a:endParaRPr lang="fr-CA"/>
          </a:p>
        </p:txBody>
      </p:sp>
    </p:spTree>
    <p:extLst>
      <p:ext uri="{BB962C8B-B14F-4D97-AF65-F5344CB8AC3E}">
        <p14:creationId xmlns:p14="http://schemas.microsoft.com/office/powerpoint/2010/main" val="37561149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574301"/>
          </a:xfrm>
        </p:spPr>
        <p:txBody>
          <a:bodyPr>
            <a:normAutofit fontScale="85000" lnSpcReduction="20000"/>
          </a:bodyPr>
          <a:lstStyle/>
          <a:p>
            <a:r>
              <a:rPr lang="fr-CA" dirty="0" smtClean="0"/>
              <a:t>Étape 7</a:t>
            </a:r>
            <a:r>
              <a:rPr lang="fr-CA" baseline="0" dirty="0" smtClean="0"/>
              <a:t>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Agir progressivement</a:t>
            </a:r>
          </a:p>
          <a:p>
            <a:r>
              <a:rPr lang="fr-CA" dirty="0" smtClean="0"/>
              <a:t>Principaux objectifs :</a:t>
            </a:r>
          </a:p>
          <a:p>
            <a:pPr marL="171450" indent="-171450">
              <a:buFont typeface="Arial" pitchFamily="34" charset="0"/>
              <a:buChar char="•"/>
            </a:pPr>
            <a:r>
              <a:rPr lang="fr-CA" dirty="0" smtClean="0"/>
              <a:t>Préparer la mise en œuvre des actions choisies dans le Plan d’action BNQ 21000.</a:t>
            </a:r>
          </a:p>
          <a:p>
            <a:pPr marL="171450" indent="-171450">
              <a:buFont typeface="Arial" pitchFamily="34" charset="0"/>
              <a:buChar char="•"/>
            </a:pPr>
            <a:r>
              <a:rPr lang="fr-CA" dirty="0" smtClean="0"/>
              <a:t>Mettre en œuvre les actions. </a:t>
            </a:r>
          </a:p>
          <a:p>
            <a:pPr marL="171450" indent="-171450">
              <a:buFont typeface="Arial" pitchFamily="34" charset="0"/>
              <a:buChar char="•"/>
            </a:pPr>
            <a:r>
              <a:rPr lang="fr-CA" dirty="0" smtClean="0"/>
              <a:t>Favoriser la participation et la mobilisation des employés. </a:t>
            </a:r>
          </a:p>
          <a:p>
            <a:pPr marL="171450" indent="-171450">
              <a:buFont typeface="Arial" pitchFamily="34" charset="0"/>
              <a:buChar char="•"/>
            </a:pPr>
            <a:r>
              <a:rPr lang="fr-CA" dirty="0" smtClean="0"/>
              <a:t>Constater les résultats et ajuster, au besoin.</a:t>
            </a:r>
          </a:p>
          <a:p>
            <a:pPr marL="171450" indent="-171450">
              <a:buFont typeface="Arial" pitchFamily="34" charset="0"/>
              <a:buChar char="•"/>
            </a:pPr>
            <a:r>
              <a:rPr lang="fr-CA" dirty="0" smtClean="0"/>
              <a:t>Faire le bilan des résultats pour recommencer la roue de la Démarche BNQ 21000 (rétroaction).</a:t>
            </a:r>
          </a:p>
          <a:p>
            <a:pPr marL="171450" indent="-171450">
              <a:buFont typeface="Arial" pitchFamily="34" charset="0"/>
              <a:buChar char="•"/>
            </a:pPr>
            <a:endParaRPr lang="fr-CA" dirty="0"/>
          </a:p>
          <a:p>
            <a:r>
              <a:rPr lang="fr-CA" dirty="0" smtClean="0"/>
              <a:t>Cette </a:t>
            </a:r>
            <a:r>
              <a:rPr lang="fr-CA" dirty="0"/>
              <a:t>étape est coordonnée par le </a:t>
            </a:r>
            <a:r>
              <a:rPr lang="fr-CA" dirty="0" smtClean="0"/>
              <a:t>responsable</a:t>
            </a:r>
            <a:r>
              <a:rPr lang="fr-CA" baseline="0" dirty="0" smtClean="0"/>
              <a:t> </a:t>
            </a:r>
            <a:r>
              <a:rPr lang="fr-CA" dirty="0" smtClean="0"/>
              <a:t>de </a:t>
            </a:r>
            <a:r>
              <a:rPr lang="fr-CA" dirty="0"/>
              <a:t>la </a:t>
            </a:r>
            <a:r>
              <a:rPr lang="fr-CA" dirty="0" smtClean="0"/>
              <a:t>Démarche </a:t>
            </a:r>
            <a:r>
              <a:rPr lang="fr-CA" dirty="0"/>
              <a:t>BNQ </a:t>
            </a:r>
            <a:r>
              <a:rPr lang="fr-CA" dirty="0" smtClean="0"/>
              <a:t>21000 à l’interne </a:t>
            </a:r>
            <a:r>
              <a:rPr lang="fr-CA" dirty="0"/>
              <a:t>avec l’aide des ressources responsables des </a:t>
            </a:r>
            <a:r>
              <a:rPr lang="fr-CA" dirty="0" smtClean="0"/>
              <a:t>communications, des membres du comité de développement durable et de toutes les ressources impliquées qui assurent la mise en œuvre des actions.</a:t>
            </a:r>
            <a:r>
              <a:rPr lang="fr-CA" dirty="0"/>
              <a:t> </a:t>
            </a:r>
            <a:endParaRPr lang="fr-CA" dirty="0" smtClean="0"/>
          </a:p>
          <a:p>
            <a:endParaRPr lang="fr-CA" dirty="0"/>
          </a:p>
          <a:p>
            <a:r>
              <a:rPr lang="fr-CA" dirty="0" smtClean="0"/>
              <a:t>7.1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Mettre en place l’encadrement approprié</a:t>
            </a:r>
          </a:p>
          <a:p>
            <a:pPr marL="171450" indent="-171450">
              <a:buFont typeface="Arial" pitchFamily="34" charset="0"/>
              <a:buChar char="•"/>
            </a:pPr>
            <a:r>
              <a:rPr lang="fr-CA" dirty="0" smtClean="0"/>
              <a:t>Proposer les conditions de succès pour assurer la bonne marche de la mise en œuvre des actions.</a:t>
            </a:r>
          </a:p>
          <a:p>
            <a:endParaRPr lang="fr-CA" dirty="0"/>
          </a:p>
          <a:p>
            <a:r>
              <a:rPr lang="fr-CA" dirty="0" smtClean="0"/>
              <a:t>7.2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Communiquer l’évolution des résultats</a:t>
            </a:r>
          </a:p>
          <a:p>
            <a:pPr marL="171450" indent="-171450">
              <a:buFont typeface="Arial" pitchFamily="34" charset="0"/>
              <a:buChar char="•"/>
            </a:pPr>
            <a:r>
              <a:rPr lang="fr-CA" dirty="0" smtClean="0"/>
              <a:t>Mettre en place des mécanismes pour communiquer, sur une base régulière, les informations sur l’évolution des résultats pour chacune des actions choisies dans le Plan d’action BNQ 21000. </a:t>
            </a:r>
          </a:p>
          <a:p>
            <a:endParaRPr lang="fr-CA" dirty="0"/>
          </a:p>
          <a:p>
            <a:r>
              <a:rPr lang="fr-CA" dirty="0" smtClean="0"/>
              <a:t>7.3 </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t>Faire le bilan des résultats obtenus (à venir)</a:t>
            </a:r>
          </a:p>
          <a:p>
            <a:r>
              <a:rPr lang="fr-CA" dirty="0" smtClean="0"/>
              <a:t>Après </a:t>
            </a:r>
            <a:r>
              <a:rPr lang="fr-CA" dirty="0"/>
              <a:t>15 mois, soit à la fin du cycle de la </a:t>
            </a:r>
            <a:r>
              <a:rPr lang="fr-CA" dirty="0" smtClean="0"/>
              <a:t>Démarche </a:t>
            </a:r>
            <a:r>
              <a:rPr lang="fr-CA" dirty="0"/>
              <a:t>BNQ 21000, réaliser un exercice sur le constat de l’atteinte des résultats en fonction de vos objectifs </a:t>
            </a:r>
            <a:r>
              <a:rPr lang="fr-CA" dirty="0" smtClean="0"/>
              <a:t>et </a:t>
            </a:r>
            <a:r>
              <a:rPr lang="fr-CA" dirty="0"/>
              <a:t>des </a:t>
            </a:r>
            <a:r>
              <a:rPr lang="fr-CA" dirty="0" smtClean="0"/>
              <a:t>effets </a:t>
            </a:r>
            <a:r>
              <a:rPr lang="fr-CA" dirty="0"/>
              <a:t>significatifs </a:t>
            </a:r>
            <a:r>
              <a:rPr lang="fr-CA" dirty="0" smtClean="0"/>
              <a:t>à la suite de </a:t>
            </a:r>
            <a:r>
              <a:rPr lang="fr-CA" dirty="0"/>
              <a:t>l’implantation de la Démarche BNQ 21000</a:t>
            </a:r>
            <a:r>
              <a:rPr lang="fr-CA" dirty="0" smtClean="0"/>
              <a:t>. </a:t>
            </a:r>
            <a:r>
              <a:rPr lang="fr-CA" dirty="0"/>
              <a:t>Reprendre la boucle de la </a:t>
            </a:r>
            <a:r>
              <a:rPr lang="fr-CA" dirty="0" smtClean="0"/>
              <a:t>Démarche </a:t>
            </a:r>
            <a:r>
              <a:rPr lang="fr-CA" dirty="0"/>
              <a:t>BNQ 21000 et poursuivre la progression </a:t>
            </a:r>
            <a:r>
              <a:rPr lang="fr-CA" dirty="0" smtClean="0"/>
              <a:t>et </a:t>
            </a:r>
            <a:r>
              <a:rPr lang="fr-CA" dirty="0"/>
              <a:t>l’implantation d’une culture de développement durable au sein de l’organisation par la mise en œuvre de </a:t>
            </a:r>
            <a:r>
              <a:rPr lang="fr-CA" dirty="0" smtClean="0"/>
              <a:t>pratiques </a:t>
            </a:r>
            <a:r>
              <a:rPr lang="fr-CA" dirty="0"/>
              <a:t>de développement durable</a:t>
            </a:r>
            <a:r>
              <a:rPr lang="fr-CA" dirty="0" smtClean="0"/>
              <a:t>. </a:t>
            </a:r>
          </a:p>
          <a:p>
            <a:r>
              <a:rPr lang="fr-CA" dirty="0" smtClean="0"/>
              <a:t>Voir </a:t>
            </a:r>
            <a:r>
              <a:rPr lang="fr-CA" dirty="0"/>
              <a:t>la partie des pistes de solutions potentielles proposées dans le rapport </a:t>
            </a:r>
            <a:r>
              <a:rPr lang="fr-CA" dirty="0" smtClean="0"/>
              <a:t>diagnostique (3-3-1-1_Redaction-rapport_Guide.docx) </a:t>
            </a:r>
            <a:r>
              <a:rPr lang="fr-CA" dirty="0"/>
              <a:t>pour </a:t>
            </a:r>
            <a:r>
              <a:rPr lang="fr-CA" dirty="0" smtClean="0"/>
              <a:t>guider </a:t>
            </a:r>
            <a:r>
              <a:rPr lang="fr-CA" dirty="0"/>
              <a:t>l’organisation dans le choix des nouvelles actions à mettre en œuvre, le cas échéant</a:t>
            </a:r>
            <a:r>
              <a:rPr lang="fr-CA" dirty="0" smtClean="0"/>
              <a:t>.</a:t>
            </a:r>
            <a:r>
              <a:rPr lang="fr-CA" sz="1200" kern="1200" dirty="0" smtClean="0">
                <a:solidFill>
                  <a:schemeClr val="tx1"/>
                </a:solidFill>
                <a:effectLst/>
                <a:latin typeface="+mn-lt"/>
                <a:ea typeface="ヒラギノ角ゴ Pro W3" pitchFamily="48" charset="-128"/>
                <a:cs typeface="ヒラギノ角ゴ Pro W3" pitchFamily="48" charset="-128"/>
              </a:rPr>
              <a:t> </a:t>
            </a:r>
          </a:p>
          <a:p>
            <a:pPr marL="171450" indent="-171450">
              <a:buFont typeface="Arial" pitchFamily="34" charset="0"/>
              <a:buChar char="•"/>
            </a:pPr>
            <a:r>
              <a:rPr lang="fr-CA" dirty="0"/>
              <a:t>Réviser le plan des activités de communications et ajuster, au besoin.</a:t>
            </a:r>
          </a:p>
          <a:p>
            <a:endParaRPr lang="fr-CA" dirty="0"/>
          </a:p>
          <a:p>
            <a:endParaRPr lang="fr-CA" dirty="0" smtClean="0"/>
          </a:p>
          <a:p>
            <a:endParaRPr lang="fr-CA" dirty="0" smtClean="0"/>
          </a:p>
          <a:p>
            <a:endParaRPr lang="fr-CA" dirty="0" smtClean="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19</a:t>
            </a:fld>
            <a:endParaRPr lang="fr-CA"/>
          </a:p>
        </p:txBody>
      </p:sp>
    </p:spTree>
    <p:extLst>
      <p:ext uri="{BB962C8B-B14F-4D97-AF65-F5344CB8AC3E}">
        <p14:creationId xmlns:p14="http://schemas.microsoft.com/office/powerpoint/2010/main" val="40745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387135"/>
            <a:ext cx="6096000" cy="4726701"/>
          </a:xfrm>
        </p:spPr>
        <p:txBody>
          <a:bodyPr>
            <a:normAutofit fontScale="92500" lnSpcReduction="10000"/>
          </a:bodyPr>
          <a:lstStyle/>
          <a:p>
            <a:r>
              <a:rPr lang="fr-CA" dirty="0"/>
              <a:t>La Démarche BNQ 21000 est l’une des composantes de la Méthode BNQ 21000. Cette méthode propose un modèle d’application pratique de la norme BNQ 21000. La norme BNQ 21000 et son application, la Méthode BNQ 21000, sont reconnues par le gouvernement québécois à titre d’approche nationale BNQ 21000, pour favoriser l’implantation du développement durable dans les organisations du Québec.</a:t>
            </a:r>
          </a:p>
          <a:p>
            <a:endParaRPr lang="fr-CA" dirty="0"/>
          </a:p>
          <a:p>
            <a:r>
              <a:rPr lang="fr-CA" dirty="0"/>
              <a:t>L’approche nationale BNQ 21000 se définit en deux phases :</a:t>
            </a:r>
          </a:p>
          <a:p>
            <a:endParaRPr lang="fr-CA" dirty="0"/>
          </a:p>
          <a:p>
            <a:r>
              <a:rPr lang="fr-CA" dirty="0"/>
              <a:t>Phase 1 : La norme BNQ 21000</a:t>
            </a:r>
          </a:p>
          <a:p>
            <a:r>
              <a:rPr lang="fr-CA" dirty="0"/>
              <a:t>Communément appelé « Guide BNQ 21000 », ce document a été élaboré à l’intention des organisations et des entreprises québécoises pour faciliter l'intégration des principes de la Loi sur le développement durable. Le Québec s’est donc doté d’un guide adapté à la Loi sur le développement durable du Québec et à la réalité culturelle du Québec pour la prise en compte, dans la stratégie et le mode de gestion des entreprises, des principes et des enjeux liés au développement durable.</a:t>
            </a:r>
          </a:p>
          <a:p>
            <a:endParaRPr lang="fr-CA" dirty="0"/>
          </a:p>
          <a:p>
            <a:r>
              <a:rPr lang="fr-CA" dirty="0"/>
              <a:t>Le Guide BNQ 21000 devrait idéalement avoir été lu et avoir fait l’objet de discussions avec les intervenants clés de l’organisation avant de passer à la phase 2. De plus, il est suggéré de se référer au Guide BNQ 21000 tout au long de la démarche d’implantation. </a:t>
            </a:r>
          </a:p>
          <a:p>
            <a:endParaRPr lang="fr-CA" dirty="0"/>
          </a:p>
          <a:p>
            <a:r>
              <a:rPr lang="fr-CA" dirty="0"/>
              <a:t>Phase 2 : La Méthode BNQ 21000</a:t>
            </a:r>
          </a:p>
          <a:p>
            <a:r>
              <a:rPr lang="fr-FR" dirty="0"/>
              <a:t>La Méthode BNQ 21000 et ses composantes s’inscrivent dans une philosophie d’apprentissage à l’intérieur d’un processus d’amélioration continue et non dans une philosophie de performance des organisations. </a:t>
            </a:r>
            <a:r>
              <a:rPr lang="fr-CA" dirty="0"/>
              <a:t>Cette progression tiendra compte des enjeux prioritaires sélectionnés par l’organisation, notamment à partir d’une collecte de renseignements réalisée auprès de ses principales parties prenantes. La Méthode BNQ 21000 utilise un modèle conceptuel d’apprentissage composé d’une liste de 21 enjeux en développement durable.</a:t>
            </a:r>
          </a:p>
          <a:p>
            <a:endParaRPr lang="fr-CA" dirty="0"/>
          </a:p>
        </p:txBody>
      </p:sp>
      <p:sp>
        <p:nvSpPr>
          <p:cNvPr id="4" name="Espace réservé du numéro de diapositive 3"/>
          <p:cNvSpPr>
            <a:spLocks noGrp="1"/>
          </p:cNvSpPr>
          <p:nvPr>
            <p:ph type="sldNum" sz="quarter" idx="10"/>
          </p:nvPr>
        </p:nvSpPr>
        <p:spPr/>
        <p:txBody>
          <a:bodyPr/>
          <a:lstStyle/>
          <a:p>
            <a:fld id="{339D51C7-B40D-4D22-9FE8-142F7B1BBB45}" type="slidenum">
              <a:rPr lang="fr-CA" smtClean="0"/>
              <a:t>2</a:t>
            </a:fld>
            <a:endParaRPr lang="fr-CA"/>
          </a:p>
        </p:txBody>
      </p:sp>
    </p:spTree>
    <p:extLst>
      <p:ext uri="{BB962C8B-B14F-4D97-AF65-F5344CB8AC3E}">
        <p14:creationId xmlns:p14="http://schemas.microsoft.com/office/powerpoint/2010/main" val="1274958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20</a:t>
            </a:fld>
            <a:endParaRPr lang="fr-CA"/>
          </a:p>
        </p:txBody>
      </p:sp>
    </p:spTree>
    <p:extLst>
      <p:ext uri="{BB962C8B-B14F-4D97-AF65-F5344CB8AC3E}">
        <p14:creationId xmlns:p14="http://schemas.microsoft.com/office/powerpoint/2010/main" val="1607486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dirty="0" smtClean="0"/>
              <a:t>Le responsable BNQ 21000 détient des outils pour réaliser un accompagnement adéquat au sein de l’organisation tout au cours de l’implantation de la Démarche BNQ 21000. Ces activités se tiennent en parallèle des sept étapes à réaliser dans le cadre de la Démarche BNQ 21000.  </a:t>
            </a:r>
            <a:endParaRPr lang="fr-CA" dirty="0"/>
          </a:p>
          <a:p>
            <a:endParaRPr lang="fr-CA" dirty="0" smtClean="0"/>
          </a:p>
          <a:p>
            <a:r>
              <a:rPr lang="fr-CA" dirty="0" smtClean="0"/>
              <a:t>De plus, le responsable BNQ 21000 se verra proposer des façons de faire pour favoriser et maintenir le dialogue avec ses différentes parties prenantes. </a:t>
            </a:r>
          </a:p>
          <a:p>
            <a:endParaRPr lang="fr-CA" dirty="0"/>
          </a:p>
          <a:p>
            <a:r>
              <a:rPr lang="fr-CA" dirty="0" smtClean="0"/>
              <a:t>Quand utiliser et mettre en œuvre ces activités durant le déroulement de la Démarche BNQ 21000? Voici quelques pistes pour éclairer le responsable BNQ 21000. Les outils d’encadrement ont été élaborés pour soutenir l’implantation de la démarche BNQ 21000 et maintenir l’ancrage d’une culture de développement durable. Les outils seront utilisés selon le contexte, il est possible que l’organisation décide de proposer les activités à une autre étape que celle proposée. Voir à adapter l’outil, au besoin, et à bien évaluer les conséquences de déplacer l’outil à une autre étape.</a:t>
            </a:r>
          </a:p>
          <a:p>
            <a:endParaRPr lang="fr-CA" dirty="0"/>
          </a:p>
          <a:p>
            <a:endParaRPr lang="fr-CA" dirty="0"/>
          </a:p>
          <a:p>
            <a:r>
              <a:rPr lang="fr-CA" dirty="0"/>
              <a:t>Voir information complémentaire </a:t>
            </a:r>
            <a:r>
              <a:rPr lang="fr-CA" dirty="0" smtClean="0"/>
              <a:t>au dossier « Volet-3_Cadre-gouvernance »</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21</a:t>
            </a:fld>
            <a:endParaRPr lang="fr-CA"/>
          </a:p>
        </p:txBody>
      </p:sp>
    </p:spTree>
    <p:extLst>
      <p:ext uri="{BB962C8B-B14F-4D97-AF65-F5344CB8AC3E}">
        <p14:creationId xmlns:p14="http://schemas.microsoft.com/office/powerpoint/2010/main" val="4153079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3" name="Espace réservé des commentaires 2"/>
          <p:cNvSpPr>
            <a:spLocks noGrp="1"/>
          </p:cNvSpPr>
          <p:nvPr>
            <p:ph type="body" idx="1"/>
          </p:nvPr>
        </p:nvSpPr>
        <p:spPr>
          <a:xfrm>
            <a:off x="266440" y="4181639"/>
            <a:ext cx="6330303" cy="4848939"/>
          </a:xfrm>
        </p:spPr>
        <p:txBody>
          <a:bodyPr>
            <a:noAutofit/>
          </a:bodyPr>
          <a:lstStyle/>
          <a:p>
            <a:pPr marL="348101" indent="-348101" fontAlgn="auto">
              <a:spcAft>
                <a:spcPts val="0"/>
              </a:spcAft>
              <a:defRPr/>
            </a:pPr>
            <a:endParaRPr lang="fr-CA" sz="1000" dirty="0"/>
          </a:p>
        </p:txBody>
      </p:sp>
      <p:sp>
        <p:nvSpPr>
          <p:cNvPr id="111619"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D355B2-E6A2-4C90-8F3C-8ACBDD8EB08E}" type="slidenum">
              <a:rPr lang="fr-CA"/>
              <a:pPr fontAlgn="base">
                <a:spcBef>
                  <a:spcPct val="0"/>
                </a:spcBef>
                <a:spcAft>
                  <a:spcPct val="0"/>
                </a:spcAft>
              </a:pPr>
              <a:t>22</a:t>
            </a:fld>
            <a:endParaRPr lang="fr-C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574301"/>
          </a:xfrm>
        </p:spPr>
        <p:txBody>
          <a:bodyPr>
            <a:normAutofit/>
          </a:bodyPr>
          <a:lstStyle/>
          <a:p>
            <a:r>
              <a:rPr lang="fr-FR" sz="1100" dirty="0"/>
              <a:t>L’implantation du développement durable doit se faire selon une approche structurée </a:t>
            </a:r>
            <a:r>
              <a:rPr lang="fr-FR" sz="1100" dirty="0" smtClean="0"/>
              <a:t>et</a:t>
            </a:r>
            <a:r>
              <a:rPr lang="fr-FR" sz="1100" baseline="0" dirty="0" smtClean="0"/>
              <a:t> selon le</a:t>
            </a:r>
            <a:r>
              <a:rPr lang="fr-FR" sz="1100" dirty="0" smtClean="0"/>
              <a:t> </a:t>
            </a:r>
            <a:r>
              <a:rPr lang="fr-FR" sz="1100" dirty="0"/>
              <a:t>rythme de l’organisation. En trame de fond, l’implantation doit se réaliser en tenant compte des intérêts des parties prenantes </a:t>
            </a:r>
            <a:r>
              <a:rPr lang="fr-FR" sz="1100" dirty="0" smtClean="0"/>
              <a:t>et</a:t>
            </a:r>
            <a:r>
              <a:rPr lang="fr-FR" sz="1100" baseline="0" dirty="0" smtClean="0"/>
              <a:t> </a:t>
            </a:r>
            <a:r>
              <a:rPr lang="fr-FR" sz="1100" dirty="0" smtClean="0"/>
              <a:t>en </a:t>
            </a:r>
            <a:r>
              <a:rPr lang="fr-FR" sz="1100" dirty="0"/>
              <a:t>adaptant le processus décisionnel afin d’intégrer les préoccupations </a:t>
            </a:r>
            <a:r>
              <a:rPr lang="fr-FR" sz="1100" dirty="0" smtClean="0"/>
              <a:t>extra financières </a:t>
            </a:r>
            <a:r>
              <a:rPr lang="fr-FR" sz="1100" dirty="0"/>
              <a:t>de l’organisation, soit </a:t>
            </a:r>
            <a:r>
              <a:rPr lang="fr-FR" sz="1100" dirty="0" smtClean="0"/>
              <a:t>les préoccupations environnementales </a:t>
            </a:r>
            <a:r>
              <a:rPr lang="fr-FR" sz="1100" dirty="0"/>
              <a:t>et sociales</a:t>
            </a:r>
            <a:r>
              <a:rPr lang="fr-FR" sz="1100" dirty="0" smtClean="0"/>
              <a:t>.</a:t>
            </a:r>
          </a:p>
          <a:p>
            <a:endParaRPr lang="fr-CA" sz="1100" dirty="0"/>
          </a:p>
          <a:p>
            <a:r>
              <a:rPr lang="fr-CA" sz="1100" dirty="0" smtClean="0"/>
              <a:t>La </a:t>
            </a:r>
            <a:r>
              <a:rPr lang="fr-CA" sz="1100" dirty="0"/>
              <a:t>Méthode BNQ 21000 se positionne en qualité de complément pour faciliter et accélérer l’application de la </a:t>
            </a:r>
            <a:r>
              <a:rPr lang="fr-CA" sz="1100" dirty="0" smtClean="0"/>
              <a:t>norme </a:t>
            </a:r>
            <a:r>
              <a:rPr lang="fr-CA" sz="1100" dirty="0"/>
              <a:t>BNQ 21000</a:t>
            </a:r>
            <a:r>
              <a:rPr lang="fr-CA" sz="1100" dirty="0" smtClean="0"/>
              <a:t>. </a:t>
            </a:r>
            <a:r>
              <a:rPr lang="fr-CA" sz="1100" dirty="0"/>
              <a:t>La Méthode BNQ 21000 est </a:t>
            </a:r>
            <a:r>
              <a:rPr lang="fr-CA" sz="1100" dirty="0" smtClean="0"/>
              <a:t>constituée </a:t>
            </a:r>
            <a:r>
              <a:rPr lang="fr-CA" sz="1100" dirty="0"/>
              <a:t>de trois </a:t>
            </a:r>
            <a:r>
              <a:rPr lang="fr-CA" sz="1100" dirty="0" smtClean="0"/>
              <a:t>grands </a:t>
            </a:r>
            <a:r>
              <a:rPr lang="fr-CA" sz="1100" dirty="0"/>
              <a:t>volets :</a:t>
            </a:r>
          </a:p>
          <a:p>
            <a:pPr lvl="0"/>
            <a:r>
              <a:rPr lang="fr-CA" sz="1100" dirty="0" smtClean="0"/>
              <a:t>Volet 1 : Une </a:t>
            </a:r>
            <a:r>
              <a:rPr lang="fr-CA" sz="1100" dirty="0"/>
              <a:t>démarche structurée et ordonnée </a:t>
            </a:r>
            <a:r>
              <a:rPr lang="fr-CA" sz="1100" dirty="0" smtClean="0"/>
              <a:t>(sept </a:t>
            </a:r>
            <a:r>
              <a:rPr lang="fr-CA" sz="1100" dirty="0"/>
              <a:t>étapes à suivre)</a:t>
            </a:r>
          </a:p>
          <a:p>
            <a:pPr lvl="0"/>
            <a:r>
              <a:rPr lang="fr-CA" sz="1100" dirty="0" smtClean="0"/>
              <a:t>Volet 2 : Des </a:t>
            </a:r>
            <a:r>
              <a:rPr lang="fr-CA" sz="1100" dirty="0"/>
              <a:t>outils de gestion stratégique</a:t>
            </a:r>
          </a:p>
          <a:p>
            <a:pPr lvl="0"/>
            <a:r>
              <a:rPr lang="fr-CA" sz="1100" dirty="0" smtClean="0"/>
              <a:t>Volet 3 : Un cadre de gouvernance</a:t>
            </a:r>
          </a:p>
          <a:p>
            <a:pPr lvl="0"/>
            <a:endParaRPr lang="fr-CA" sz="1100" dirty="0"/>
          </a:p>
          <a:p>
            <a:r>
              <a:rPr lang="fr-CA" sz="1100" dirty="0" smtClean="0"/>
              <a:t>Pour en assurer la cohérence, la Méthode BNQ 21000 a été développée avec</a:t>
            </a:r>
            <a:r>
              <a:rPr lang="fr-CA" sz="1100" baseline="0" dirty="0" smtClean="0"/>
              <a:t> la même philosophie que le Guide </a:t>
            </a:r>
            <a:r>
              <a:rPr lang="fr-CA" sz="1100" dirty="0" smtClean="0"/>
              <a:t>BNQ 21000 :</a:t>
            </a:r>
            <a:endParaRPr lang="fr-CA" sz="1100" dirty="0"/>
          </a:p>
          <a:p>
            <a:pPr marL="171450" lvl="0" indent="-171450">
              <a:buFont typeface="Arial" pitchFamily="34" charset="0"/>
              <a:buChar char="•"/>
            </a:pPr>
            <a:r>
              <a:rPr lang="fr-CA" sz="1100" dirty="0" smtClean="0"/>
              <a:t>son approche systémique BNQ 21000;</a:t>
            </a:r>
          </a:p>
          <a:p>
            <a:pPr marL="171450" lvl="0" indent="-171450">
              <a:buFont typeface="Arial" pitchFamily="34" charset="0"/>
              <a:buChar char="•"/>
            </a:pPr>
            <a:r>
              <a:rPr lang="fr-CA" sz="1100" dirty="0" smtClean="0"/>
              <a:t>ses lignes directrices; </a:t>
            </a:r>
          </a:p>
          <a:p>
            <a:pPr marL="171450" lvl="0" indent="-171450">
              <a:buFont typeface="Arial" pitchFamily="34" charset="0"/>
              <a:buChar char="•"/>
            </a:pPr>
            <a:r>
              <a:rPr lang="fr-CA" sz="1100" dirty="0" smtClean="0"/>
              <a:t>ses fondements, qui s’appuient sur les principaux référentiels</a:t>
            </a:r>
            <a:r>
              <a:rPr lang="fr-CA" sz="1100" baseline="0" dirty="0" smtClean="0"/>
              <a:t> internationaux, comme  l’</a:t>
            </a:r>
            <a:r>
              <a:rPr lang="fr-CA" sz="1100" dirty="0" smtClean="0"/>
              <a:t>ISO 26000, la Global </a:t>
            </a:r>
            <a:r>
              <a:rPr lang="fr-CA" sz="1100" dirty="0" err="1" smtClean="0"/>
              <a:t>Reporting</a:t>
            </a:r>
            <a:r>
              <a:rPr lang="fr-CA" sz="1100" dirty="0" smtClean="0"/>
              <a:t> Initiative, le Pacte mondial des Nations</a:t>
            </a:r>
            <a:r>
              <a:rPr lang="fr-CA" sz="1100" baseline="0" dirty="0" smtClean="0"/>
              <a:t> unies et </a:t>
            </a:r>
            <a:r>
              <a:rPr lang="fr-CA" sz="1100" dirty="0" smtClean="0"/>
              <a:t>la Loi sur le développement durable du Québec.</a:t>
            </a:r>
            <a:endParaRPr lang="fr-CA" sz="1100" dirty="0"/>
          </a:p>
          <a:p>
            <a:r>
              <a:rPr lang="fr-CA"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a:t>
            </a:fld>
            <a:endParaRPr lang="fr-CA"/>
          </a:p>
        </p:txBody>
      </p:sp>
    </p:spTree>
    <p:extLst>
      <p:ext uri="{BB962C8B-B14F-4D97-AF65-F5344CB8AC3E}">
        <p14:creationId xmlns:p14="http://schemas.microsoft.com/office/powerpoint/2010/main" val="3916626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t>Au-delà d'une analyse organisationnelle, la démarche possède les avantages de sensibiliser et de mobiliser l’ensemble des intervenants internes et externes au projet de développement durable. Des activités de sensibilisation, de formation et de communication sont proposées pour bonifier les activités. La démarche proposée s’implante normalement à l’intérieur d’un cycle de 15 mois.</a:t>
            </a:r>
          </a:p>
          <a:p>
            <a:endParaRPr lang="fr-CA" dirty="0"/>
          </a:p>
          <a:p>
            <a:r>
              <a:rPr lang="fr-CA" dirty="0"/>
              <a:t>La démarche BNQ 21000 est une manifestation concrète de l’approche décrite dans le Guide BNQ 21000.  Bien menée, cette approche a le potentiel de clarifier les actions et de faciliter l’implantation du développement durable au sein des organisations. Pour mener à bien la démarche, il faut la soutenir par des outils de gestion stratégique qui facilitent et accélèrent son implantation et par un cadre d’accompagnement qui s’avèrent incontournable pour mener à terme l’exercice jusqu’à la fin des sept étapes proposées.</a:t>
            </a:r>
          </a:p>
          <a:p>
            <a:r>
              <a:rPr lang="fr-CA" dirty="0"/>
              <a:t> </a:t>
            </a:r>
          </a:p>
          <a:p>
            <a:r>
              <a:rPr lang="fr-CA" dirty="0"/>
              <a:t>La figure illustre les sept étapes à franchir pour favoriser le changement de la culture organisationnelle vers un développement durable.  </a:t>
            </a:r>
          </a:p>
          <a:p>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a:t>
            </a:fld>
            <a:endParaRPr lang="fr-CA"/>
          </a:p>
        </p:txBody>
      </p:sp>
    </p:spTree>
    <p:extLst>
      <p:ext uri="{BB962C8B-B14F-4D97-AF65-F5344CB8AC3E}">
        <p14:creationId xmlns:p14="http://schemas.microsoft.com/office/powerpoint/2010/main" val="3123067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a:t>
            </a:fld>
            <a:endParaRPr lang="fr-CA"/>
          </a:p>
        </p:txBody>
      </p:sp>
    </p:spTree>
    <p:extLst>
      <p:ext uri="{BB962C8B-B14F-4D97-AF65-F5344CB8AC3E}">
        <p14:creationId xmlns:p14="http://schemas.microsoft.com/office/powerpoint/2010/main" val="1607486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237037"/>
            <a:ext cx="6400800" cy="4726702"/>
          </a:xfrm>
        </p:spPr>
        <p:txBody>
          <a:bodyPr>
            <a:noAutofit/>
          </a:bodyPr>
          <a:lstStyle/>
          <a:p>
            <a:r>
              <a:rPr lang="fr-CA" sz="1000" dirty="0" smtClean="0"/>
              <a:t>La démarche BNQ 21000 favorise le changement de la</a:t>
            </a:r>
            <a:r>
              <a:rPr lang="fr-CA" sz="1000" baseline="0" dirty="0" smtClean="0"/>
              <a:t> </a:t>
            </a:r>
            <a:r>
              <a:rPr lang="fr-CA" sz="1000" dirty="0" smtClean="0"/>
              <a:t>culture organisationnelle vers une culture de développement durable.   Lorsqu’une </a:t>
            </a:r>
            <a:r>
              <a:rPr lang="fr-CA" sz="1000" dirty="0"/>
              <a:t>organisation évolue dans une perspective de développement durable, elle considère sa performance non seulement sous la dimension traditionnelle de l’économie et de la finance, mais intègre </a:t>
            </a:r>
            <a:r>
              <a:rPr lang="fr-CA" sz="1000" dirty="0" smtClean="0"/>
              <a:t>des </a:t>
            </a:r>
            <a:r>
              <a:rPr lang="fr-CA" sz="1000" dirty="0"/>
              <a:t>préoccupations </a:t>
            </a:r>
            <a:r>
              <a:rPr lang="fr-CA" sz="1000" dirty="0" smtClean="0"/>
              <a:t>environnementales et sociales. </a:t>
            </a:r>
            <a:r>
              <a:rPr lang="fr-CA" sz="1000" dirty="0"/>
              <a:t>Ces dimensions </a:t>
            </a:r>
            <a:r>
              <a:rPr lang="fr-CA" sz="1000" dirty="0" smtClean="0"/>
              <a:t>forment </a:t>
            </a:r>
            <a:r>
              <a:rPr lang="fr-CA" sz="1000" dirty="0"/>
              <a:t>la performance globale de l’organisation.  </a:t>
            </a:r>
            <a:endParaRPr lang="fr-CA" sz="1000" dirty="0" smtClean="0"/>
          </a:p>
          <a:p>
            <a:endParaRPr lang="fr-CA" sz="1000" dirty="0" smtClean="0"/>
          </a:p>
          <a:p>
            <a:r>
              <a:rPr lang="fr-CA" sz="1000" dirty="0" smtClean="0"/>
              <a:t>Les trois dimensions </a:t>
            </a:r>
            <a:r>
              <a:rPr lang="fr-CA" sz="1000" dirty="0"/>
              <a:t>du développement durable au sein de l’organisation interagissent entre elles </a:t>
            </a:r>
            <a:r>
              <a:rPr lang="fr-CA" sz="1000" dirty="0" smtClean="0"/>
              <a:t>par l’entremise de </a:t>
            </a:r>
            <a:r>
              <a:rPr lang="fr-CA" sz="1000" dirty="0"/>
              <a:t>la gouvernance et des pratiques de gestion en </a:t>
            </a:r>
            <a:r>
              <a:rPr lang="fr-CA" sz="1000" dirty="0" smtClean="0"/>
              <a:t>vigueur. </a:t>
            </a:r>
            <a:r>
              <a:rPr lang="fr-CA" sz="1000" dirty="0"/>
              <a:t>Dans la Méthode </a:t>
            </a:r>
            <a:r>
              <a:rPr lang="fr-CA" sz="1000" dirty="0" smtClean="0"/>
              <a:t>BNQ</a:t>
            </a:r>
            <a:r>
              <a:rPr lang="fr-CA" sz="1000" kern="1200" dirty="0" smtClean="0">
                <a:solidFill>
                  <a:schemeClr val="tx1"/>
                </a:solidFill>
                <a:effectLst/>
              </a:rPr>
              <a:t> </a:t>
            </a:r>
            <a:r>
              <a:rPr lang="fr-CA" sz="1000" dirty="0" smtClean="0"/>
              <a:t>21000</a:t>
            </a:r>
            <a:r>
              <a:rPr lang="fr-CA" sz="1000" dirty="0"/>
              <a:t>, </a:t>
            </a:r>
            <a:r>
              <a:rPr lang="fr-CA" sz="1000" dirty="0" smtClean="0"/>
              <a:t>la gouvernance est considérée </a:t>
            </a:r>
            <a:r>
              <a:rPr lang="fr-CA" sz="1000" dirty="0"/>
              <a:t>comme une quatrième </a:t>
            </a:r>
            <a:r>
              <a:rPr lang="fr-CA" sz="1000" dirty="0" smtClean="0"/>
              <a:t>dimension </a:t>
            </a:r>
            <a:r>
              <a:rPr lang="fr-CA" sz="1000" dirty="0"/>
              <a:t>à part entière (appelée </a:t>
            </a:r>
            <a:r>
              <a:rPr lang="fr-CA" sz="1000" dirty="0" smtClean="0"/>
              <a:t>« transversale » </a:t>
            </a:r>
            <a:r>
              <a:rPr lang="fr-CA" sz="1000" dirty="0"/>
              <a:t>pour respecter la cohérence avec </a:t>
            </a:r>
            <a:r>
              <a:rPr lang="fr-CA" sz="1000" dirty="0" smtClean="0"/>
              <a:t>le Guide BNQ </a:t>
            </a:r>
            <a:r>
              <a:rPr lang="fr-CA" sz="1000" dirty="0"/>
              <a:t>21000). </a:t>
            </a:r>
            <a:r>
              <a:rPr lang="fr-CA" sz="1000" dirty="0" smtClean="0"/>
              <a:t>Ses </a:t>
            </a:r>
            <a:r>
              <a:rPr lang="fr-CA" sz="1000" dirty="0"/>
              <a:t>composantes sont définies comme le moteur des actions et des processus de pilotage en relation avec les différentes parties prenantes internes et externes de l’organisation (</a:t>
            </a:r>
            <a:r>
              <a:rPr lang="fr-CA" sz="1000" dirty="0" smtClean="0"/>
              <a:t>ex.</a:t>
            </a:r>
            <a:r>
              <a:rPr lang="fr-CA" sz="1000" dirty="0"/>
              <a:t> : mission, vision et valeurs de l’organisation</a:t>
            </a:r>
            <a:r>
              <a:rPr lang="fr-CA" sz="1000" dirty="0" smtClean="0"/>
              <a:t>),</a:t>
            </a:r>
            <a:r>
              <a:rPr lang="fr-CA" sz="1000" baseline="0" dirty="0" smtClean="0"/>
              <a:t> d</a:t>
            </a:r>
            <a:r>
              <a:rPr lang="fr-CA" sz="1000" dirty="0" smtClean="0"/>
              <a:t>’où </a:t>
            </a:r>
            <a:r>
              <a:rPr lang="fr-CA" sz="1000" dirty="0"/>
              <a:t>son importance et sa mise en valeur.</a:t>
            </a:r>
          </a:p>
          <a:p>
            <a:endParaRPr lang="fr-CA" sz="1000" dirty="0" smtClean="0"/>
          </a:p>
          <a:p>
            <a:r>
              <a:rPr lang="fr-CA" sz="1000" dirty="0" smtClean="0"/>
              <a:t>L’accent mis sur le dialogue avec les parties prenantes :</a:t>
            </a:r>
          </a:p>
          <a:p>
            <a:r>
              <a:rPr lang="fr-CA" sz="1000" dirty="0" smtClean="0"/>
              <a:t>La </a:t>
            </a:r>
            <a:r>
              <a:rPr lang="fr-CA" sz="1000" dirty="0"/>
              <a:t>définition d’une partie prenante </a:t>
            </a:r>
            <a:r>
              <a:rPr lang="fr-CA" sz="1000" dirty="0" smtClean="0"/>
              <a:t>est : « Individu </a:t>
            </a:r>
            <a:r>
              <a:rPr lang="fr-CA" sz="1000" dirty="0"/>
              <a:t>ou groupe ayant un intérêt dans les </a:t>
            </a:r>
            <a:r>
              <a:rPr lang="fr-CA" sz="1000" dirty="0" smtClean="0"/>
              <a:t>décisions </a:t>
            </a:r>
            <a:r>
              <a:rPr lang="fr-CA" sz="1000" dirty="0"/>
              <a:t>ou les </a:t>
            </a:r>
            <a:r>
              <a:rPr lang="fr-CA" sz="1000" dirty="0" smtClean="0"/>
              <a:t>activités </a:t>
            </a:r>
            <a:r>
              <a:rPr lang="fr-CA" sz="1000" dirty="0"/>
              <a:t>d’une </a:t>
            </a:r>
            <a:r>
              <a:rPr lang="fr-CA" sz="1000" dirty="0" smtClean="0"/>
              <a:t>organisation » (ISO 26000:2010). </a:t>
            </a:r>
            <a:r>
              <a:rPr lang="fr-CA" sz="1000" dirty="0"/>
              <a:t>Cette définition est reprise dans </a:t>
            </a:r>
            <a:r>
              <a:rPr lang="fr-CA" sz="1000" dirty="0" smtClean="0"/>
              <a:t>le Guide BNQ </a:t>
            </a:r>
            <a:r>
              <a:rPr lang="fr-CA" sz="1000" dirty="0"/>
              <a:t>21000</a:t>
            </a:r>
            <a:r>
              <a:rPr lang="fr-CA" sz="1000" dirty="0" smtClean="0"/>
              <a:t>.</a:t>
            </a:r>
          </a:p>
          <a:p>
            <a:endParaRPr lang="fr-CA" sz="1000" dirty="0"/>
          </a:p>
          <a:p>
            <a:r>
              <a:rPr lang="fr-CA" sz="1000" dirty="0"/>
              <a:t>L’engagement des parties prenantes (employés, syndicat, CA, clients, fournisseurs, communauté, etc.) a un impact significatif pour les entreprises.  La mise en commun d’idées, la prise en compte des intérêts et le dialogue favorisent la créativité et les innovations qui, bien souvent, n’auraient jamais fait son chemin autrement.</a:t>
            </a:r>
          </a:p>
          <a:p>
            <a:endParaRPr lang="fr-CA" sz="1000" dirty="0"/>
          </a:p>
          <a:p>
            <a:r>
              <a:rPr lang="fr-CA" sz="1000" dirty="0" smtClean="0"/>
              <a:t>La</a:t>
            </a:r>
            <a:r>
              <a:rPr lang="fr-CA" sz="1000" baseline="0" dirty="0" smtClean="0"/>
              <a:t> détermination</a:t>
            </a:r>
            <a:r>
              <a:rPr lang="fr-CA" sz="1000" dirty="0" smtClean="0"/>
              <a:t> </a:t>
            </a:r>
            <a:r>
              <a:rPr lang="fr-CA" sz="1000" dirty="0"/>
              <a:t>des parties prenantes et le dialogue avec </a:t>
            </a:r>
            <a:r>
              <a:rPr lang="fr-CA" sz="1000" dirty="0" smtClean="0"/>
              <a:t>elles </a:t>
            </a:r>
            <a:r>
              <a:rPr lang="fr-CA" sz="1000" dirty="0"/>
              <a:t>font l'objet de la cinquième partie de la norme ISO 26000 .</a:t>
            </a:r>
          </a:p>
          <a:p>
            <a:r>
              <a:rPr lang="fr-CA" sz="1000" dirty="0">
                <a:hlinkClick r:id="rId3"/>
              </a:rPr>
              <a:t>http://www.iso.org/iso/home.html</a:t>
            </a:r>
            <a:endParaRPr lang="fr-CA" sz="1000" dirty="0"/>
          </a:p>
          <a:p>
            <a:endParaRPr lang="fr-CA" sz="1000" dirty="0"/>
          </a:p>
          <a:p>
            <a:r>
              <a:rPr lang="fr-CA" sz="1000" dirty="0" smtClean="0"/>
              <a:t>Le Guide BNQ </a:t>
            </a:r>
            <a:r>
              <a:rPr lang="fr-CA" sz="1000" dirty="0"/>
              <a:t>21000 </a:t>
            </a:r>
            <a:r>
              <a:rPr lang="fr-CA" sz="1000" dirty="0" smtClean="0"/>
              <a:t>établit</a:t>
            </a:r>
            <a:r>
              <a:rPr lang="fr-CA" sz="1000" dirty="0"/>
              <a:t> un pont entre les parties </a:t>
            </a:r>
            <a:r>
              <a:rPr lang="fr-CA" sz="1000" dirty="0" smtClean="0"/>
              <a:t>prenantes et l’organisation </a:t>
            </a:r>
            <a:r>
              <a:rPr lang="fr-CA" sz="1000" dirty="0"/>
              <a:t>en proposant des mécanismes visant le dialogue et le consensus. </a:t>
            </a:r>
          </a:p>
          <a:p>
            <a:pPr marL="0" marR="0" indent="0" algn="l" defTabSz="914400" rtl="0" eaLnBrk="0" fontAlgn="base" latinLnBrk="0" hangingPunct="0">
              <a:lnSpc>
                <a:spcPct val="100000"/>
              </a:lnSpc>
              <a:spcBef>
                <a:spcPct val="30000"/>
              </a:spcBef>
              <a:spcAft>
                <a:spcPct val="0"/>
              </a:spcAft>
              <a:buClrTx/>
              <a:buSzTx/>
              <a:buFontTx/>
              <a:buNone/>
              <a:tabLst/>
              <a:defRPr/>
            </a:pPr>
            <a:r>
              <a:rPr lang="fr-CA" sz="1000" dirty="0" smtClean="0">
                <a:ea typeface="ヒラギノ角ゴ Pro W3" charset="0"/>
                <a:cs typeface="ヒラギノ角ゴ Pro W3" charset="0"/>
              </a:rPr>
              <a:t>(Voir </a:t>
            </a:r>
            <a:r>
              <a:rPr lang="fr-CA" sz="1000" dirty="0">
                <a:ea typeface="ヒラギノ角ゴ Pro W3" charset="0"/>
                <a:cs typeface="ヒラギノ角ゴ Pro W3" charset="0"/>
              </a:rPr>
              <a:t>Guide BNQ </a:t>
            </a:r>
            <a:r>
              <a:rPr lang="fr-CA" sz="1000" dirty="0" smtClean="0">
                <a:ea typeface="ヒラギノ角ゴ Pro W3" charset="0"/>
                <a:cs typeface="ヒラギノ角ゴ Pro W3" charset="0"/>
              </a:rPr>
              <a:t>21000, article 5.4 – L’importance des parties prenantes dans la démarche de développement durable</a:t>
            </a:r>
            <a:r>
              <a:rPr lang="fr-CA" sz="1000" baseline="0" dirty="0" smtClean="0">
                <a:ea typeface="ヒラギノ角ゴ Pro W3" charset="0"/>
                <a:cs typeface="ヒラギノ角ゴ Pro W3" charset="0"/>
              </a:rPr>
              <a:t> [</a:t>
            </a:r>
            <a:r>
              <a:rPr lang="fr-CA" sz="1000" dirty="0" smtClean="0">
                <a:ea typeface="ヒラギノ角ゴ Pro W3" charset="0"/>
                <a:cs typeface="ヒラギノ角ゴ Pro W3" charset="0"/>
                <a:hlinkClick r:id="rId4"/>
              </a:rPr>
              <a:t>www.bnq21000.qc.ca</a:t>
            </a:r>
            <a:r>
              <a:rPr lang="fr-CA" sz="1000" dirty="0" smtClean="0">
                <a:ea typeface="ヒラギノ角ゴ Pro W3" charset="0"/>
                <a:cs typeface="ヒラギノ角ゴ Pro W3" charset="0"/>
              </a:rPr>
              <a:t>].)</a:t>
            </a:r>
            <a:endParaRPr lang="fr-CA" sz="1000" dirty="0">
              <a:ea typeface="ヒラギノ角ゴ Pro W3" charset="0"/>
              <a:cs typeface="ヒラギノ角ゴ Pro W3" charset="0"/>
            </a:endParaRPr>
          </a:p>
          <a:p>
            <a:endParaRPr lang="fr-CA" sz="1000" dirty="0">
              <a:ea typeface="ヒラギノ角ゴ Pro W3" charset="0"/>
              <a:cs typeface="ヒラギノ角ゴ Pro W3" charset="0"/>
            </a:endParaRPr>
          </a:p>
          <a:p>
            <a:r>
              <a:rPr lang="fr-CA" sz="1000" dirty="0">
                <a:ea typeface="ヒラギノ角ゴ Pro W3" charset="0"/>
                <a:cs typeface="ヒラギノ角ゴ Pro W3" charset="0"/>
              </a:rPr>
              <a:t>Pour plus </a:t>
            </a:r>
            <a:r>
              <a:rPr lang="fr-CA" sz="1000" dirty="0" smtClean="0">
                <a:ea typeface="ヒラギノ角ゴ Pro W3" charset="0"/>
                <a:cs typeface="ヒラギノ角ゴ Pro W3" charset="0"/>
              </a:rPr>
              <a:t>de</a:t>
            </a:r>
            <a:r>
              <a:rPr lang="fr-CA" sz="1000" baseline="0" dirty="0" smtClean="0">
                <a:ea typeface="ヒラギノ角ゴ Pro W3" charset="0"/>
                <a:cs typeface="ヒラギノ角ゴ Pro W3" charset="0"/>
              </a:rPr>
              <a:t> renseignements</a:t>
            </a:r>
            <a:r>
              <a:rPr lang="fr-CA" sz="1000" dirty="0" smtClean="0">
                <a:ea typeface="ヒラギノ角ゴ Pro W3" charset="0"/>
                <a:cs typeface="ヒラギノ角ゴ Pro W3" charset="0"/>
              </a:rPr>
              <a:t>, </a:t>
            </a:r>
            <a:r>
              <a:rPr lang="fr-CA" sz="1000" dirty="0">
                <a:ea typeface="ヒラギノ角ゴ Pro W3" charset="0"/>
                <a:cs typeface="ヒラギノ角ゴ Pro W3" charset="0"/>
              </a:rPr>
              <a:t>voir l’outil </a:t>
            </a:r>
            <a:r>
              <a:rPr lang="fr-CA" sz="1000" dirty="0" smtClean="0">
                <a:ea typeface="ヒラギノ角ゴ Pro W3" charset="0"/>
                <a:cs typeface="ヒラギノ角ゴ Pro W3" charset="0"/>
              </a:rPr>
              <a:t>« 1-4-1_Parties-prenantes_Guide.docx</a:t>
            </a:r>
            <a:r>
              <a:rPr lang="fr-CA" sz="1000" baseline="0" dirty="0" smtClean="0">
                <a:ea typeface="ヒラギノ角ゴ Pro W3" charset="0"/>
                <a:cs typeface="ヒラギノ角ゴ Pro W3" charset="0"/>
              </a:rPr>
              <a:t> » </a:t>
            </a:r>
            <a:r>
              <a:rPr lang="fr-CA" sz="1000" dirty="0" smtClean="0">
                <a:ea typeface="ヒラギノ角ゴ Pro W3" charset="0"/>
                <a:cs typeface="ヒラギノ角ゴ Pro W3" charset="0"/>
              </a:rPr>
              <a:t>de </a:t>
            </a:r>
            <a:r>
              <a:rPr lang="fr-CA" sz="1000" dirty="0">
                <a:ea typeface="ヒラギノ角ゴ Pro W3" charset="0"/>
                <a:cs typeface="ヒラギノ角ゴ Pro W3" charset="0"/>
              </a:rPr>
              <a:t>la </a:t>
            </a:r>
            <a:r>
              <a:rPr lang="fr-CA" sz="1000" dirty="0" smtClean="0">
                <a:ea typeface="ヒラギノ角ゴ Pro W3" charset="0"/>
                <a:cs typeface="ヒラギノ角ゴ Pro W3" charset="0"/>
              </a:rPr>
              <a:t>Démarche </a:t>
            </a:r>
            <a:r>
              <a:rPr lang="fr-CA" sz="1000" dirty="0">
                <a:ea typeface="ヒラギノ角ゴ Pro W3" charset="0"/>
                <a:cs typeface="ヒラギノ角ゴ Pro W3" charset="0"/>
              </a:rPr>
              <a:t>BNQ </a:t>
            </a:r>
            <a:r>
              <a:rPr lang="fr-CA" sz="1000" dirty="0" smtClean="0">
                <a:ea typeface="ヒラギノ角ゴ Pro W3" charset="0"/>
                <a:cs typeface="ヒラギノ角ゴ Pro W3" charset="0"/>
              </a:rPr>
              <a:t>21000. </a:t>
            </a:r>
            <a:endParaRPr lang="fr-CA" sz="1000" dirty="0">
              <a:ea typeface="ヒラギノ角ゴ Pro W3" charset="0"/>
              <a:cs typeface="ヒラギノ角ゴ Pro W3" charset="0"/>
            </a:endParaRPr>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6</a:t>
            </a:fld>
            <a:endParaRPr lang="fr-CA"/>
          </a:p>
        </p:txBody>
      </p:sp>
    </p:spTree>
    <p:extLst>
      <p:ext uri="{BB962C8B-B14F-4D97-AF65-F5344CB8AC3E}">
        <p14:creationId xmlns:p14="http://schemas.microsoft.com/office/powerpoint/2010/main" val="1053472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7</a:t>
            </a:fld>
            <a:endParaRPr lang="fr-CA"/>
          </a:p>
        </p:txBody>
      </p:sp>
    </p:spTree>
    <p:extLst>
      <p:ext uri="{BB962C8B-B14F-4D97-AF65-F5344CB8AC3E}">
        <p14:creationId xmlns:p14="http://schemas.microsoft.com/office/powerpoint/2010/main" val="1938127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387136"/>
            <a:ext cx="6004560" cy="4498102"/>
          </a:xfrm>
        </p:spPr>
        <p:txBody>
          <a:bodyPr>
            <a:normAutofit/>
          </a:bodyPr>
          <a:lstStyle/>
          <a:p>
            <a:r>
              <a:rPr lang="fr-FR" sz="1000" dirty="0"/>
              <a:t>Le modèle conceptuel de la </a:t>
            </a:r>
            <a:r>
              <a:rPr lang="fr-FR" sz="1000" dirty="0" smtClean="0"/>
              <a:t>Méthode BNQ </a:t>
            </a:r>
            <a:r>
              <a:rPr lang="fr-FR" sz="1000" dirty="0"/>
              <a:t>21000 est représenté par une échelle de progression. </a:t>
            </a:r>
            <a:r>
              <a:rPr lang="fr-FR" sz="1000" dirty="0" smtClean="0"/>
              <a:t>L’échelle </a:t>
            </a:r>
            <a:r>
              <a:rPr lang="fr-FR" sz="1000" dirty="0"/>
              <a:t>nous permet de comprendre la relation entre le niveau d’attention </a:t>
            </a:r>
            <a:r>
              <a:rPr lang="fr-FR" sz="1000" dirty="0" smtClean="0"/>
              <a:t>portée </a:t>
            </a:r>
            <a:r>
              <a:rPr lang="fr-FR" sz="1000" dirty="0"/>
              <a:t>à un enjeu donné (axe des Y</a:t>
            </a:r>
            <a:r>
              <a:rPr lang="fr-FR" sz="1000" dirty="0" smtClean="0"/>
              <a:t>) </a:t>
            </a:r>
            <a:r>
              <a:rPr lang="fr-FR" sz="1000" dirty="0"/>
              <a:t>et son niveau de réceptivité </a:t>
            </a:r>
            <a:r>
              <a:rPr lang="fr-FR" sz="1000" dirty="0" smtClean="0"/>
              <a:t>ou de maturité  (axe des X) : 1 = </a:t>
            </a:r>
            <a:r>
              <a:rPr lang="fr-FR" sz="1000" dirty="0"/>
              <a:t>peu concerné, 2 = réactif, 3 = accommodant, </a:t>
            </a:r>
            <a:r>
              <a:rPr lang="fr-FR" sz="1000" dirty="0" smtClean="0"/>
              <a:t>4 = </a:t>
            </a:r>
            <a:r>
              <a:rPr lang="fr-FR" sz="1000" dirty="0"/>
              <a:t>proactif et 5 = </a:t>
            </a:r>
            <a:r>
              <a:rPr lang="fr-FR" sz="1000" dirty="0" smtClean="0"/>
              <a:t>générateur, </a:t>
            </a:r>
            <a:r>
              <a:rPr lang="fr-FR" sz="1000" dirty="0"/>
              <a:t>ainsi que la résultante de cette combinaison sur la culture véhiculée dans l’organisation.  </a:t>
            </a:r>
            <a:endParaRPr lang="fr-FR" sz="1000" dirty="0" smtClean="0"/>
          </a:p>
          <a:p>
            <a:endParaRPr lang="fr-FR" sz="1000" dirty="0" smtClean="0"/>
          </a:p>
          <a:p>
            <a:r>
              <a:rPr lang="fr-CA" sz="1000" dirty="0" smtClean="0"/>
              <a:t>À </a:t>
            </a:r>
            <a:r>
              <a:rPr lang="fr-CA" sz="1000" dirty="0"/>
              <a:t>l’aide </a:t>
            </a:r>
            <a:r>
              <a:rPr lang="fr-CA" sz="1000" dirty="0" smtClean="0"/>
              <a:t>du modèle conceptuel BNQ 21000, </a:t>
            </a:r>
            <a:r>
              <a:rPr lang="fr-CA" sz="1000" dirty="0"/>
              <a:t>il est possible de </a:t>
            </a:r>
            <a:r>
              <a:rPr lang="fr-CA" sz="1000" dirty="0" smtClean="0"/>
              <a:t>comprendre l’écart </a:t>
            </a:r>
            <a:r>
              <a:rPr lang="fr-CA" sz="1000" dirty="0"/>
              <a:t>perçu entre les pratiques exemplaires de </a:t>
            </a:r>
            <a:r>
              <a:rPr lang="fr-CA" sz="1000" dirty="0" smtClean="0"/>
              <a:t>développement durable </a:t>
            </a:r>
            <a:r>
              <a:rPr lang="fr-CA" sz="1000" dirty="0"/>
              <a:t>et la réalité vécue par les </a:t>
            </a:r>
            <a:r>
              <a:rPr lang="fr-CA" sz="1000" dirty="0" smtClean="0"/>
              <a:t>organisations, </a:t>
            </a:r>
            <a:r>
              <a:rPr lang="fr-CA" sz="1000" dirty="0"/>
              <a:t>mettant en perspective le niveau de maturité de la culture organisationnelle ambiante</a:t>
            </a:r>
            <a:r>
              <a:rPr lang="fr-CA" sz="1000" dirty="0" smtClean="0"/>
              <a:t>. La </a:t>
            </a:r>
            <a:r>
              <a:rPr lang="fr-CA" sz="1000" dirty="0"/>
              <a:t>maturité se définit comme étant la progression vers l’atteinte du plein </a:t>
            </a:r>
            <a:r>
              <a:rPr lang="fr-CA" sz="1000" dirty="0" smtClean="0"/>
              <a:t>développement (sur l’échelle de 1 à 5). </a:t>
            </a:r>
          </a:p>
          <a:p>
            <a:endParaRPr lang="fr-CA" sz="1000" dirty="0"/>
          </a:p>
          <a:p>
            <a:r>
              <a:rPr lang="fr-CA" sz="1000" dirty="0" smtClean="0"/>
              <a:t>Ainsi</a:t>
            </a:r>
            <a:r>
              <a:rPr lang="fr-CA" sz="1000" dirty="0"/>
              <a:t>, à long terme, plus les organisations adopteront des pratiques </a:t>
            </a:r>
            <a:r>
              <a:rPr lang="fr-CA" sz="1000" dirty="0" smtClean="0"/>
              <a:t>de développement durable, plus les organisations obtiendront des résultats qui tendront vers le 5 sur l’échelle et plus des </a:t>
            </a:r>
            <a:r>
              <a:rPr lang="fr-CA" sz="1000" dirty="0"/>
              <a:t>résultats conséquents sur </a:t>
            </a:r>
            <a:r>
              <a:rPr lang="fr-CA" sz="1000" dirty="0" smtClean="0"/>
              <a:t>les plans </a:t>
            </a:r>
            <a:r>
              <a:rPr lang="fr-CA" sz="1000" dirty="0"/>
              <a:t>social, environnemental et </a:t>
            </a:r>
            <a:r>
              <a:rPr lang="fr-CA" sz="1000" dirty="0" smtClean="0"/>
              <a:t>économique apparaitront pour le Québec, mais aussi pour toutes les autres organisations concernées. </a:t>
            </a:r>
          </a:p>
          <a:p>
            <a:endParaRPr lang="fr-CA" sz="1000" dirty="0" smtClean="0"/>
          </a:p>
          <a:p>
            <a:r>
              <a:rPr lang="fr-CA" sz="1000" dirty="0" smtClean="0"/>
              <a:t>Comme un </a:t>
            </a:r>
            <a:r>
              <a:rPr lang="fr-CA" sz="1000" dirty="0"/>
              <a:t>changement de culture nécessite des repères pour apprécier sa progression, </a:t>
            </a:r>
            <a:r>
              <a:rPr lang="fr-CA" sz="1000" dirty="0" smtClean="0"/>
              <a:t>le modèle conceptuel vient </a:t>
            </a:r>
            <a:r>
              <a:rPr lang="fr-CA" sz="1000" dirty="0"/>
              <a:t>répondre au besoin des organisations qui veulent </a:t>
            </a:r>
            <a:r>
              <a:rPr lang="fr-CA" sz="1000" dirty="0" smtClean="0"/>
              <a:t>comprendre où elles se situent pour mieux progresser.</a:t>
            </a:r>
          </a:p>
          <a:p>
            <a:endParaRPr lang="fr-CA" sz="1000" dirty="0"/>
          </a:p>
          <a:p>
            <a:endParaRPr lang="fr-CA" sz="1000" dirty="0" smtClean="0"/>
          </a:p>
          <a:p>
            <a:endParaRPr lang="fr-CA" sz="1000" dirty="0"/>
          </a:p>
          <a:p>
            <a:endParaRPr lang="fr-CA" sz="1000" dirty="0"/>
          </a:p>
          <a:p>
            <a:r>
              <a:rPr lang="fr-CA" sz="1000"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8</a:t>
            </a:fld>
            <a:endParaRPr lang="fr-CA"/>
          </a:p>
        </p:txBody>
      </p:sp>
    </p:spTree>
    <p:extLst>
      <p:ext uri="{BB962C8B-B14F-4D97-AF65-F5344CB8AC3E}">
        <p14:creationId xmlns:p14="http://schemas.microsoft.com/office/powerpoint/2010/main" val="885698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Espace réservé des commentaires 2"/>
          <p:cNvSpPr>
            <a:spLocks noGrp="1"/>
          </p:cNvSpPr>
          <p:nvPr>
            <p:ph type="body" idx="1"/>
          </p:nvPr>
        </p:nvSpPr>
        <p:spPr bwMode="auto">
          <a:xfrm>
            <a:off x="381001" y="4387135"/>
            <a:ext cx="6248400" cy="48489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77500" lnSpcReduction="20000"/>
          </a:bodyPr>
          <a:lstStyle/>
          <a:p>
            <a:r>
              <a:rPr lang="fr-CA" dirty="0" smtClean="0">
                <a:ea typeface="ヒラギノ角ゴ Pro W3" charset="0"/>
                <a:cs typeface="ヒラギノ角ゴ Pro W3" charset="0"/>
              </a:rPr>
              <a:t>Travailler avec les 21 enjeux BNQ 21000, rattachés aux différents principes de la Loi sur le développement durable du Québec, est beaucoup plus mobilisateur pour les organisations. Le langage utilisé pour appliquer le Guide BNQ 21000 se fait à partir des 21 enjeux BNQ 21000, regroupés sous les quatre dimensions du développement durable.  </a:t>
            </a:r>
          </a:p>
          <a:p>
            <a:endParaRPr lang="fr-CA" dirty="0" smtClean="0">
              <a:ea typeface="ヒラギノ角ゴ Pro W3" charset="0"/>
              <a:cs typeface="ヒラギノ角ゴ Pro W3" charset="0"/>
            </a:endParaRPr>
          </a:p>
          <a:p>
            <a:r>
              <a:rPr lang="fr-CA" dirty="0" smtClean="0">
                <a:ea typeface="ヒラギノ角ゴ Pro W3" charset="0"/>
                <a:cs typeface="ヒラギノ角ゴ Pro W3" charset="0"/>
              </a:rPr>
              <a:t>Dans la démarche BNQ 21000, la quatrième dimension, regroupant des enjeux de gouvernance, devient le moteur pour activer et créer le mouvement au sein de l’organisation. Cette dimension permet de mieux comprendre les effets de chacun des enjeux au cœur du changement. </a:t>
            </a:r>
          </a:p>
          <a:p>
            <a:endParaRPr lang="fr-CA" dirty="0">
              <a:ea typeface="ヒラギノ角ゴ Pro W3" charset="0"/>
              <a:cs typeface="ヒラギノ角ゴ Pro W3" charset="0"/>
            </a:endParaRPr>
          </a:p>
          <a:p>
            <a:r>
              <a:rPr lang="fr-CA" dirty="0" smtClean="0">
                <a:ea typeface="ヒラギノ角ゴ Pro W3" charset="0"/>
                <a:cs typeface="ヒラギノ角ゴ Pro W3" charset="0"/>
              </a:rPr>
              <a:t>Voici l’explication des quatre</a:t>
            </a:r>
            <a:r>
              <a:rPr lang="fr-CA" baseline="0" dirty="0" smtClean="0">
                <a:ea typeface="ヒラギノ角ゴ Pro W3" charset="0"/>
                <a:cs typeface="ヒラギノ角ゴ Pro W3" charset="0"/>
              </a:rPr>
              <a:t> </a:t>
            </a:r>
            <a:r>
              <a:rPr lang="fr-CA" dirty="0" smtClean="0">
                <a:ea typeface="ヒラギノ角ゴ Pro W3" charset="0"/>
                <a:cs typeface="ヒラギノ角ゴ Pro W3" charset="0"/>
              </a:rPr>
              <a:t>dimensions du</a:t>
            </a:r>
            <a:r>
              <a:rPr lang="fr-CA" baseline="0" dirty="0" smtClean="0">
                <a:ea typeface="ヒラギノ角ゴ Pro W3" charset="0"/>
                <a:cs typeface="ヒラギノ角ゴ Pro W3" charset="0"/>
              </a:rPr>
              <a:t> Guide </a:t>
            </a:r>
            <a:r>
              <a:rPr lang="fr-CA" dirty="0" smtClean="0">
                <a:ea typeface="ヒラギノ角ゴ Pro W3" charset="0"/>
                <a:cs typeface="ヒラギノ角ゴ Pro W3" charset="0"/>
              </a:rPr>
              <a:t>BNQ 21000 :</a:t>
            </a:r>
          </a:p>
          <a:p>
            <a:endParaRPr lang="fr-CA" dirty="0" smtClean="0">
              <a:ea typeface="ヒラギノ角ゴ Pro W3" charset="0"/>
              <a:cs typeface="ヒラギノ角ゴ Pro W3" charset="0"/>
            </a:endParaRPr>
          </a:p>
          <a:p>
            <a:r>
              <a:rPr lang="fr-CA" b="1" dirty="0"/>
              <a:t>Financière et économique</a:t>
            </a:r>
          </a:p>
          <a:p>
            <a:r>
              <a:rPr lang="fr-CA" b="1" dirty="0"/>
              <a:t>La performance </a:t>
            </a:r>
            <a:r>
              <a:rPr lang="fr-CA" b="1" dirty="0" smtClean="0"/>
              <a:t>financière et économique</a:t>
            </a:r>
            <a:r>
              <a:rPr lang="fr-CA" dirty="0" smtClean="0"/>
              <a:t> </a:t>
            </a:r>
            <a:r>
              <a:rPr lang="fr-CA" dirty="0"/>
              <a:t>fait référence aux effets des activités d’une organisation ou d’une entreprise sur la situation économique de ses parties prenantes et sur les systèmes économiques locaux, nationaux et mondiaux. Parmi les aspects liés à la performance </a:t>
            </a:r>
            <a:r>
              <a:rPr lang="fr-CA" dirty="0" smtClean="0"/>
              <a:t>économique figurent </a:t>
            </a:r>
            <a:r>
              <a:rPr lang="fr-CA" dirty="0"/>
              <a:t>le contrôle de la rentabilité, la pérennité de l’organisation ou de l’entreprise, les pratiques </a:t>
            </a:r>
            <a:r>
              <a:rPr lang="fr-CA" dirty="0" smtClean="0"/>
              <a:t>d’investissement, </a:t>
            </a:r>
            <a:r>
              <a:rPr lang="fr-CA" dirty="0"/>
              <a:t>les pratiques </a:t>
            </a:r>
            <a:r>
              <a:rPr lang="fr-CA" dirty="0" smtClean="0"/>
              <a:t>d’achat </a:t>
            </a:r>
            <a:r>
              <a:rPr lang="fr-CA" dirty="0"/>
              <a:t>ou d’approvisionnement responsable et </a:t>
            </a:r>
            <a:r>
              <a:rPr lang="fr-CA" dirty="0" smtClean="0"/>
              <a:t>l’effet </a:t>
            </a:r>
            <a:r>
              <a:rPr lang="fr-CA" dirty="0"/>
              <a:t>sur le développement local. </a:t>
            </a:r>
            <a:endParaRPr lang="fr-CA" dirty="0" smtClean="0"/>
          </a:p>
          <a:p>
            <a:endParaRPr lang="fr-CA" dirty="0"/>
          </a:p>
          <a:p>
            <a:r>
              <a:rPr lang="fr-CA" b="1" dirty="0" smtClean="0"/>
              <a:t>Environnementale</a:t>
            </a:r>
            <a:endParaRPr lang="fr-CA" b="1" dirty="0"/>
          </a:p>
          <a:p>
            <a:r>
              <a:rPr lang="fr-CA" b="1" dirty="0"/>
              <a:t>La performance environnementale</a:t>
            </a:r>
            <a:r>
              <a:rPr lang="fr-CA" dirty="0"/>
              <a:t> fait référence aux effets des activités d’une organisation ou d’une entreprise sur les systèmes naturels, tels le sol, l’air, l’eau et les écosystèmes. Parmi les aspects liés à la performance environnementale, </a:t>
            </a:r>
            <a:r>
              <a:rPr lang="fr-CA" dirty="0" smtClean="0"/>
              <a:t>mentionnons </a:t>
            </a:r>
            <a:r>
              <a:rPr lang="fr-CA" dirty="0"/>
              <a:t>la gestion des matières premières et résiduelles, des émissions </a:t>
            </a:r>
            <a:r>
              <a:rPr lang="fr-CA" dirty="0" smtClean="0"/>
              <a:t>de </a:t>
            </a:r>
            <a:r>
              <a:rPr lang="fr-CA" dirty="0"/>
              <a:t>gaz à effet de serre (GES), de l’eau, de </a:t>
            </a:r>
            <a:r>
              <a:rPr lang="fr-CA" dirty="0" smtClean="0"/>
              <a:t>l’énergie</a:t>
            </a:r>
            <a:r>
              <a:rPr lang="fr-CA" baseline="0" dirty="0" smtClean="0"/>
              <a:t> et</a:t>
            </a:r>
            <a:r>
              <a:rPr lang="fr-CA" dirty="0" smtClean="0"/>
              <a:t> </a:t>
            </a:r>
            <a:r>
              <a:rPr lang="fr-CA" dirty="0"/>
              <a:t>des autres types de pollution ainsi que la gestion de l’impact environnemental local. </a:t>
            </a:r>
            <a:endParaRPr lang="fr-CA" dirty="0" smtClean="0"/>
          </a:p>
          <a:p>
            <a:endParaRPr lang="fr-CA" dirty="0"/>
          </a:p>
          <a:p>
            <a:r>
              <a:rPr lang="fr-CA" b="1" dirty="0" smtClean="0"/>
              <a:t>Sociale</a:t>
            </a:r>
          </a:p>
          <a:p>
            <a:r>
              <a:rPr lang="fr-CA" b="1" dirty="0" smtClean="0"/>
              <a:t>La </a:t>
            </a:r>
            <a:r>
              <a:rPr lang="fr-CA" b="1" dirty="0"/>
              <a:t>performance sociale</a:t>
            </a:r>
            <a:r>
              <a:rPr lang="fr-CA" dirty="0"/>
              <a:t> fait référence aux effets des activités d’une organisation ou d’une entreprise sur les systèmes sociaux où elle </a:t>
            </a:r>
            <a:r>
              <a:rPr lang="fr-CA" dirty="0" smtClean="0"/>
              <a:t>mène ses activités; pensons, </a:t>
            </a:r>
            <a:r>
              <a:rPr lang="fr-CA" dirty="0"/>
              <a:t>entre </a:t>
            </a:r>
            <a:r>
              <a:rPr lang="fr-CA" dirty="0" smtClean="0"/>
              <a:t>autres, </a:t>
            </a:r>
            <a:r>
              <a:rPr lang="fr-CA" dirty="0"/>
              <a:t>aux conséquences sur ses parties prenantes. Parmi les aspects liés à la performance sociale, </a:t>
            </a:r>
            <a:r>
              <a:rPr lang="fr-CA" dirty="0" smtClean="0"/>
              <a:t>on compte les </a:t>
            </a:r>
            <a:r>
              <a:rPr lang="fr-CA" dirty="0"/>
              <a:t>conditions de travail, le développement des compétences, la participation des employés et les relations de travail, l’équité et la santé et </a:t>
            </a:r>
            <a:r>
              <a:rPr lang="fr-CA" dirty="0" smtClean="0"/>
              <a:t>la sécurité </a:t>
            </a:r>
            <a:r>
              <a:rPr lang="fr-CA" dirty="0"/>
              <a:t>au travail</a:t>
            </a:r>
            <a:r>
              <a:rPr lang="fr-CA" dirty="0" smtClean="0"/>
              <a:t>.</a:t>
            </a:r>
          </a:p>
          <a:p>
            <a:endParaRPr lang="fr-CA" dirty="0"/>
          </a:p>
          <a:p>
            <a:r>
              <a:rPr lang="fr-CA" b="1" dirty="0" smtClean="0"/>
              <a:t>La</a:t>
            </a:r>
            <a:r>
              <a:rPr lang="fr-CA" b="1" baseline="0" dirty="0" smtClean="0"/>
              <a:t> performance t</a:t>
            </a:r>
            <a:r>
              <a:rPr lang="fr-CA" b="1" dirty="0" smtClean="0"/>
              <a:t>ransversale </a:t>
            </a:r>
            <a:r>
              <a:rPr lang="fr-CA" dirty="0" smtClean="0"/>
              <a:t>(</a:t>
            </a:r>
            <a:r>
              <a:rPr lang="fr-CA" b="1" dirty="0" smtClean="0"/>
              <a:t>gouvernance </a:t>
            </a:r>
            <a:r>
              <a:rPr lang="fr-CA" b="1" dirty="0"/>
              <a:t>et </a:t>
            </a:r>
            <a:r>
              <a:rPr lang="fr-CA" b="1" dirty="0" smtClean="0"/>
              <a:t>pratiques </a:t>
            </a:r>
            <a:r>
              <a:rPr lang="fr-CA" b="1" dirty="0"/>
              <a:t>de gestion du développement </a:t>
            </a:r>
            <a:r>
              <a:rPr lang="fr-CA" b="1" dirty="0" smtClean="0"/>
              <a:t>durable) </a:t>
            </a:r>
            <a:r>
              <a:rPr lang="fr-CA" dirty="0" smtClean="0"/>
              <a:t>fait </a:t>
            </a:r>
            <a:r>
              <a:rPr lang="fr-CA" dirty="0"/>
              <a:t>référence à l’ensemble des processus qui influencent la manière dont une entreprise réussira à </a:t>
            </a:r>
            <a:r>
              <a:rPr lang="fr-CA" dirty="0" smtClean="0"/>
              <a:t>créer</a:t>
            </a:r>
            <a:r>
              <a:rPr lang="fr-CA" baseline="0" dirty="0" smtClean="0"/>
              <a:t> </a:t>
            </a:r>
            <a:r>
              <a:rPr lang="fr-CA" dirty="0" smtClean="0"/>
              <a:t>une coordination </a:t>
            </a:r>
            <a:r>
              <a:rPr lang="fr-CA" dirty="0"/>
              <a:t>efficace </a:t>
            </a:r>
            <a:r>
              <a:rPr lang="fr-CA" dirty="0" smtClean="0"/>
              <a:t>de ses responsabilités : vision,</a:t>
            </a:r>
            <a:r>
              <a:rPr lang="fr-CA" baseline="0" dirty="0" smtClean="0"/>
              <a:t> </a:t>
            </a:r>
            <a:r>
              <a:rPr lang="fr-CA" dirty="0" smtClean="0"/>
              <a:t>mission</a:t>
            </a:r>
            <a:r>
              <a:rPr lang="fr-CA" baseline="0" dirty="0" smtClean="0"/>
              <a:t> et </a:t>
            </a:r>
            <a:r>
              <a:rPr lang="fr-CA" dirty="0" smtClean="0"/>
              <a:t>valeurs, stratégie de l’organisation, éthique des affaires, responsabilité à l’égard des produits et services</a:t>
            </a:r>
            <a:r>
              <a:rPr lang="fr-CA" baseline="0" dirty="0" smtClean="0"/>
              <a:t> et</a:t>
            </a:r>
            <a:r>
              <a:rPr lang="fr-CA" dirty="0" smtClean="0"/>
              <a:t> gouvernance.</a:t>
            </a:r>
            <a:endParaRPr lang="fr-CA" dirty="0"/>
          </a:p>
          <a:p>
            <a:endParaRPr lang="fr-CA" dirty="0"/>
          </a:p>
          <a:p>
            <a:endParaRPr lang="fr-CA" dirty="0"/>
          </a:p>
          <a:p>
            <a:endParaRPr lang="fr-CA" dirty="0"/>
          </a:p>
          <a:p>
            <a:endParaRPr lang="fr-CA" dirty="0" smtClean="0">
              <a:ea typeface="ヒラギノ角ゴ Pro W3" charset="0"/>
              <a:cs typeface="ヒラギノ角ゴ Pro W3" charset="0"/>
            </a:endParaRPr>
          </a:p>
        </p:txBody>
      </p:sp>
      <p:sp>
        <p:nvSpPr>
          <p:cNvPr id="757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853" indent="-285713" eaLnBrk="0" hangingPunct="0">
              <a:defRPr>
                <a:solidFill>
                  <a:schemeClr val="tx1"/>
                </a:solidFill>
                <a:latin typeface="Arial" pitchFamily="34" charset="0"/>
                <a:cs typeface="Arial" pitchFamily="34" charset="0"/>
              </a:defRPr>
            </a:lvl2pPr>
            <a:lvl3pPr marL="1142852" indent="-228570" eaLnBrk="0" hangingPunct="0">
              <a:defRPr>
                <a:solidFill>
                  <a:schemeClr val="tx1"/>
                </a:solidFill>
                <a:latin typeface="Arial" pitchFamily="34" charset="0"/>
                <a:cs typeface="Arial" pitchFamily="34" charset="0"/>
              </a:defRPr>
            </a:lvl3pPr>
            <a:lvl4pPr marL="1599993" indent="-228570" eaLnBrk="0" hangingPunct="0">
              <a:defRPr>
                <a:solidFill>
                  <a:schemeClr val="tx1"/>
                </a:solidFill>
                <a:latin typeface="Arial" pitchFamily="34" charset="0"/>
                <a:cs typeface="Arial" pitchFamily="34" charset="0"/>
              </a:defRPr>
            </a:lvl4pPr>
            <a:lvl5pPr marL="2057133" indent="-228570" eaLnBrk="0" hangingPunct="0">
              <a:defRPr>
                <a:solidFill>
                  <a:schemeClr val="tx1"/>
                </a:solidFill>
                <a:latin typeface="Arial" pitchFamily="34" charset="0"/>
                <a:cs typeface="Arial" pitchFamily="34" charset="0"/>
              </a:defRPr>
            </a:lvl5pPr>
            <a:lvl6pPr marL="2514275" indent="-228570" eaLnBrk="0" fontAlgn="base" hangingPunct="0">
              <a:spcBef>
                <a:spcPct val="0"/>
              </a:spcBef>
              <a:spcAft>
                <a:spcPct val="0"/>
              </a:spcAft>
              <a:defRPr>
                <a:solidFill>
                  <a:schemeClr val="tx1"/>
                </a:solidFill>
                <a:latin typeface="Arial" pitchFamily="34" charset="0"/>
                <a:cs typeface="Arial" pitchFamily="34" charset="0"/>
              </a:defRPr>
            </a:lvl6pPr>
            <a:lvl7pPr marL="2971415" indent="-228570" eaLnBrk="0" fontAlgn="base" hangingPunct="0">
              <a:spcBef>
                <a:spcPct val="0"/>
              </a:spcBef>
              <a:spcAft>
                <a:spcPct val="0"/>
              </a:spcAft>
              <a:defRPr>
                <a:solidFill>
                  <a:schemeClr val="tx1"/>
                </a:solidFill>
                <a:latin typeface="Arial" pitchFamily="34" charset="0"/>
                <a:cs typeface="Arial" pitchFamily="34" charset="0"/>
              </a:defRPr>
            </a:lvl7pPr>
            <a:lvl8pPr marL="3428556" indent="-228570" eaLnBrk="0" fontAlgn="base" hangingPunct="0">
              <a:spcBef>
                <a:spcPct val="0"/>
              </a:spcBef>
              <a:spcAft>
                <a:spcPct val="0"/>
              </a:spcAft>
              <a:defRPr>
                <a:solidFill>
                  <a:schemeClr val="tx1"/>
                </a:solidFill>
                <a:latin typeface="Arial" pitchFamily="34" charset="0"/>
                <a:cs typeface="Arial" pitchFamily="34" charset="0"/>
              </a:defRPr>
            </a:lvl8pPr>
            <a:lvl9pPr marL="3885696" indent="-2285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A1D6D2A-1A4F-4F23-89FA-BA7EC7B10CFB}" type="slidenum">
              <a:rPr lang="fr-CA" smtClean="0"/>
              <a:pPr eaLnBrk="1" hangingPunct="1"/>
              <a:t>9</a:t>
            </a:fld>
            <a:endParaRPr lang="fr-CA"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Picture 1" descr="THEME BNQ.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Bande rou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438" y="0"/>
            <a:ext cx="34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5500694" y="928670"/>
            <a:ext cx="3100382" cy="2500329"/>
          </a:xfrm>
          <a:prstGeom prst="rect">
            <a:avLst/>
          </a:prstGeom>
        </p:spPr>
        <p:txBody>
          <a:bodyPr/>
          <a:lstStyle>
            <a:lvl1pPr algn="r">
              <a:lnSpc>
                <a:spcPts val="4200"/>
              </a:lnSpc>
              <a:defRPr sz="4000">
                <a:solidFill>
                  <a:schemeClr val="tx1">
                    <a:lumMod val="65000"/>
                    <a:lumOff val="35000"/>
                  </a:schemeClr>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9"/>
          <p:cNvSpPr>
            <a:spLocks noGrp="1"/>
          </p:cNvSpPr>
          <p:nvPr>
            <p:ph type="pic" sz="quarter" idx="10"/>
          </p:nvPr>
        </p:nvSpPr>
        <p:spPr>
          <a:xfrm>
            <a:off x="6215074" y="5786454"/>
            <a:ext cx="2428892" cy="714358"/>
          </a:xfrm>
          <a:prstGeom prst="rect">
            <a:avLst/>
          </a:prstGeom>
        </p:spPr>
        <p:txBody>
          <a:bodyPr/>
          <a:lstStyle>
            <a:lvl1pPr>
              <a:defRPr/>
            </a:lvl1pPr>
          </a:lstStyle>
          <a:p>
            <a:pPr lvl="0"/>
            <a:r>
              <a:rPr lang="en-US" noProof="0" smtClean="0"/>
              <a:t>Click icon to add picture</a:t>
            </a:r>
            <a:endParaRPr lang="fr-CA" noProof="0" dirty="0"/>
          </a:p>
        </p:txBody>
      </p:sp>
      <p:sp>
        <p:nvSpPr>
          <p:cNvPr id="12" name="Espace réservé du texte 11"/>
          <p:cNvSpPr>
            <a:spLocks noGrp="1"/>
          </p:cNvSpPr>
          <p:nvPr>
            <p:ph type="body" sz="quarter" idx="11"/>
          </p:nvPr>
        </p:nvSpPr>
        <p:spPr>
          <a:xfrm>
            <a:off x="1928823" y="5786459"/>
            <a:ext cx="4071937" cy="642937"/>
          </a:xfrm>
          <a:prstGeom prst="rect">
            <a:avLst/>
          </a:prstGeom>
        </p:spPr>
        <p:txBody>
          <a:bodyPr anchor="t"/>
          <a:lstStyle>
            <a:lvl1pPr algn="r">
              <a:lnSpc>
                <a:spcPts val="3000"/>
              </a:lnSpc>
              <a:spcAft>
                <a:spcPts val="0"/>
              </a:spcAft>
              <a:defRPr sz="1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950131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
    <p:spTree>
      <p:nvGrpSpPr>
        <p:cNvPr id="1" name=""/>
        <p:cNvGrpSpPr/>
        <p:nvPr/>
      </p:nvGrpSpPr>
      <p:grpSpPr>
        <a:xfrm>
          <a:off x="0" y="0"/>
          <a:ext cx="0" cy="0"/>
          <a:chOff x="0" y="0"/>
          <a:chExt cx="0" cy="0"/>
        </a:xfrm>
      </p:grpSpPr>
      <p:pic>
        <p:nvPicPr>
          <p:cNvPr id="6"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pour une image  17"/>
          <p:cNvSpPr>
            <a:spLocks noGrp="1"/>
          </p:cNvSpPr>
          <p:nvPr>
            <p:ph type="pic" sz="quarter" idx="13"/>
          </p:nvPr>
        </p:nvSpPr>
        <p:spPr>
          <a:xfrm>
            <a:off x="0" y="4357694"/>
            <a:ext cx="3214678" cy="2500306"/>
          </a:xfrm>
          <a:prstGeom prst="rect">
            <a:avLst/>
          </a:prstGeom>
        </p:spPr>
        <p:txBody>
          <a:bodyPr rtlCol="0">
            <a:normAutofit/>
          </a:bodyPr>
          <a:lstStyle/>
          <a:p>
            <a:pPr lvl="0"/>
            <a:endParaRPr lang="fr-CA" noProof="0" dirty="0" smtClean="0"/>
          </a:p>
        </p:txBody>
      </p:sp>
      <p:sp>
        <p:nvSpPr>
          <p:cNvPr id="11" name="Espace réservé du texte 10"/>
          <p:cNvSpPr>
            <a:spLocks noGrp="1"/>
          </p:cNvSpPr>
          <p:nvPr>
            <p:ph type="body" sz="quarter" idx="15"/>
          </p:nvPr>
        </p:nvSpPr>
        <p:spPr>
          <a:xfrm>
            <a:off x="928688" y="3857628"/>
            <a:ext cx="785812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du texte 8"/>
          <p:cNvSpPr>
            <a:spLocks noGrp="1"/>
          </p:cNvSpPr>
          <p:nvPr>
            <p:ph type="body" sz="quarter" idx="14"/>
          </p:nvPr>
        </p:nvSpPr>
        <p:spPr>
          <a:xfrm>
            <a:off x="928717" y="2000251"/>
            <a:ext cx="7786687" cy="1785940"/>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40773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VERT_titre 2 lignes_texte">
    <p:spTree>
      <p:nvGrpSpPr>
        <p:cNvPr id="1" name=""/>
        <p:cNvGrpSpPr/>
        <p:nvPr/>
      </p:nvGrpSpPr>
      <p:grpSpPr>
        <a:xfrm>
          <a:off x="0" y="0"/>
          <a:ext cx="0" cy="0"/>
          <a:chOff x="0" y="0"/>
          <a:chExt cx="0" cy="0"/>
        </a:xfrm>
      </p:grpSpPr>
      <p:pic>
        <p:nvPicPr>
          <p:cNvPr id="4"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941830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VERT_titre 2 lignes_texte_fond gris">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5238" indent="-525463">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14904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_titre 1 ligne_texte">
    <p:spTree>
      <p:nvGrpSpPr>
        <p:cNvPr id="1" name=""/>
        <p:cNvGrpSpPr/>
        <p:nvPr/>
      </p:nvGrpSpPr>
      <p:grpSpPr>
        <a:xfrm>
          <a:off x="0" y="0"/>
          <a:ext cx="0" cy="0"/>
          <a:chOff x="0" y="0"/>
          <a:chExt cx="0" cy="0"/>
        </a:xfrm>
      </p:grpSpPr>
      <p:pic>
        <p:nvPicPr>
          <p:cNvPr id="4"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725772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ERT_titre 1 ligne_text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066066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_titre 1 ligne_citation/image">
    <p:spTree>
      <p:nvGrpSpPr>
        <p:cNvPr id="1" name=""/>
        <p:cNvGrpSpPr/>
        <p:nvPr/>
      </p:nvGrpSpPr>
      <p:grpSpPr>
        <a:xfrm>
          <a:off x="0" y="0"/>
          <a:ext cx="0" cy="0"/>
          <a:chOff x="0" y="0"/>
          <a:chExt cx="0" cy="0"/>
        </a:xfrm>
      </p:grpSpPr>
      <p:pic>
        <p:nvPicPr>
          <p:cNvPr id="6" name="Image 1"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smtClean="0"/>
              <a:t>Cliquez pour modifier le style du titre</a:t>
            </a:r>
            <a:endParaRPr lang="fr-CA" dirty="0"/>
          </a:p>
        </p:txBody>
      </p:sp>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295726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_titre 1 ligne_citation/imageS_2e option">
    <p:spTree>
      <p:nvGrpSpPr>
        <p:cNvPr id="1" name=""/>
        <p:cNvGrpSpPr/>
        <p:nvPr/>
      </p:nvGrpSpPr>
      <p:grpSpPr>
        <a:xfrm>
          <a:off x="0" y="0"/>
          <a:ext cx="0" cy="0"/>
          <a:chOff x="0" y="0"/>
          <a:chExt cx="0" cy="0"/>
        </a:xfrm>
      </p:grpSpPr>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962882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_3e option">
    <p:spTree>
      <p:nvGrpSpPr>
        <p:cNvPr id="1" name=""/>
        <p:cNvGrpSpPr/>
        <p:nvPr/>
      </p:nvGrpSpPr>
      <p:grpSpPr>
        <a:xfrm>
          <a:off x="0" y="0"/>
          <a:ext cx="0" cy="0"/>
          <a:chOff x="0" y="0"/>
          <a:chExt cx="0" cy="0"/>
        </a:xfrm>
      </p:grpSpPr>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23958" r="-4642"/>
          <a:stretch>
            <a:fillRect/>
          </a:stretch>
        </p:blipFill>
        <p:spPr bwMode="auto">
          <a:xfrm>
            <a:off x="0" y="1643063"/>
            <a:ext cx="35718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63036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5"/>
          </p:nvPr>
        </p:nvSpPr>
        <p:spPr>
          <a:xfrm>
            <a:off x="500034" y="928670"/>
            <a:ext cx="8286779" cy="714384"/>
          </a:xfrm>
          <a:prstGeom prst="rect">
            <a:avLst/>
          </a:prstGeom>
        </p:spPr>
        <p:txBody>
          <a:bodyPr/>
          <a:lstStyle>
            <a:lvl1pPr marL="0" indent="0">
              <a:lnSpc>
                <a:spcPts val="2200"/>
              </a:lnSpc>
              <a:buNone/>
              <a:defRPr sz="2200" b="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 name="Titre 1"/>
          <p:cNvSpPr>
            <a:spLocks noGrp="1"/>
          </p:cNvSpPr>
          <p:nvPr>
            <p:ph type="title"/>
          </p:nvPr>
        </p:nvSpPr>
        <p:spPr>
          <a:xfrm>
            <a:off x="500034" y="214290"/>
            <a:ext cx="8286808" cy="71438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17"/>
          <p:cNvSpPr>
            <a:spLocks noGrp="1"/>
          </p:cNvSpPr>
          <p:nvPr>
            <p:ph type="pic" sz="quarter" idx="13"/>
          </p:nvPr>
        </p:nvSpPr>
        <p:spPr>
          <a:xfrm>
            <a:off x="2928958" y="1928802"/>
            <a:ext cx="3214678" cy="4929198"/>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411626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_titre 1 ligne_bande gris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091209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_titre 1 ligne_bande verte">
    <p:spTree>
      <p:nvGrpSpPr>
        <p:cNvPr id="1" name=""/>
        <p:cNvGrpSpPr/>
        <p:nvPr/>
      </p:nvGrpSpPr>
      <p:grpSpPr>
        <a:xfrm>
          <a:off x="0" y="0"/>
          <a:ext cx="0" cy="0"/>
          <a:chOff x="0" y="0"/>
          <a:chExt cx="0" cy="0"/>
        </a:xfrm>
      </p:grpSpPr>
      <p:sp>
        <p:nvSpPr>
          <p:cNvPr id="6" name="Rectangle 5"/>
          <p:cNvSpPr/>
          <p:nvPr userDrawn="1"/>
        </p:nvSpPr>
        <p:spPr>
          <a:xfrm>
            <a:off x="285750" y="2143125"/>
            <a:ext cx="8858250" cy="350043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009A00"/>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81217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73075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VERT_titre 1 ligne_bande orang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rgbClr val="FEF0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FDB813"/>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2779844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VERT_titre 1 ligne_bande bleu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baseline="0">
                <a:solidFill>
                  <a:schemeClr val="accent5">
                    <a:lumMod val="7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811578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p:spTree>
      <p:nvGrpSpPr>
        <p:cNvPr id="1" name=""/>
        <p:cNvGrpSpPr/>
        <p:nvPr/>
      </p:nvGrpSpPr>
      <p:grpSpPr>
        <a:xfrm>
          <a:off x="0" y="0"/>
          <a:ext cx="0" cy="0"/>
          <a:chOff x="0" y="0"/>
          <a:chExt cx="0" cy="0"/>
        </a:xfrm>
      </p:grpSpPr>
      <p:sp>
        <p:nvSpPr>
          <p:cNvPr id="11" name="Rectangle 10"/>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12"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3357562"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928663"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3" name="Espace réservé du texte 21"/>
          <p:cNvSpPr>
            <a:spLocks noGrp="1"/>
          </p:cNvSpPr>
          <p:nvPr>
            <p:ph type="body" sz="quarter" idx="20"/>
          </p:nvPr>
        </p:nvSpPr>
        <p:spPr>
          <a:xfrm>
            <a:off x="478633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9" name="Espace réservé pour une image  28"/>
          <p:cNvSpPr>
            <a:spLocks noGrp="1"/>
          </p:cNvSpPr>
          <p:nvPr>
            <p:ph type="pic" sz="quarter" idx="21"/>
          </p:nvPr>
        </p:nvSpPr>
        <p:spPr>
          <a:xfrm>
            <a:off x="6786563" y="1214438"/>
            <a:ext cx="785833" cy="714375"/>
          </a:xfrm>
          <a:prstGeom prst="rect">
            <a:avLst/>
          </a:prstGeom>
        </p:spPr>
        <p:txBody>
          <a:bodyPr rtlCol="0">
            <a:normAutofit/>
          </a:bodyPr>
          <a:lstStyle/>
          <a:p>
            <a:pPr lvl="0"/>
            <a:r>
              <a:rPr lang="en-US" noProof="0" smtClean="0"/>
              <a:t>Click icon to add picture</a:t>
            </a:r>
            <a:endParaRPr lang="fr-CA" noProof="0" dirty="0" smtClean="0"/>
          </a:p>
        </p:txBody>
      </p:sp>
      <p:sp>
        <p:nvSpPr>
          <p:cNvPr id="30" name="Espace réservé pour une image  28"/>
          <p:cNvSpPr>
            <a:spLocks noGrp="1"/>
          </p:cNvSpPr>
          <p:nvPr>
            <p:ph type="pic" sz="quarter" idx="22"/>
          </p:nvPr>
        </p:nvSpPr>
        <p:spPr>
          <a:xfrm>
            <a:off x="7929592" y="1214422"/>
            <a:ext cx="785812" cy="714375"/>
          </a:xfrm>
          <a:prstGeom prst="rect">
            <a:avLst/>
          </a:prstGeom>
        </p:spPr>
        <p:txBody>
          <a:bodyPr rtlCol="0">
            <a:normAutofit/>
          </a:bodyPr>
          <a:lstStyle/>
          <a:p>
            <a:pPr lvl="0"/>
            <a:r>
              <a:rPr lang="en-US" noProof="0" smtClean="0"/>
              <a:t>Click icon to add picture</a:t>
            </a:r>
            <a:endParaRPr lang="fr-CA" noProof="0" dirty="0" smtClean="0"/>
          </a:p>
        </p:txBody>
      </p:sp>
      <p:sp>
        <p:nvSpPr>
          <p:cNvPr id="31" name="Espace réservé pour une image  28"/>
          <p:cNvSpPr>
            <a:spLocks noGrp="1"/>
          </p:cNvSpPr>
          <p:nvPr>
            <p:ph type="pic" sz="quarter" idx="23"/>
          </p:nvPr>
        </p:nvSpPr>
        <p:spPr>
          <a:xfrm>
            <a:off x="5572132" y="1214422"/>
            <a:ext cx="857256" cy="714375"/>
          </a:xfrm>
          <a:prstGeom prst="rect">
            <a:avLst/>
          </a:prstGeom>
        </p:spPr>
        <p:txBody>
          <a:bodyPr rtlCol="0">
            <a:normAutofit/>
          </a:bodyPr>
          <a:lstStyle/>
          <a:p>
            <a:pPr lvl="0"/>
            <a:r>
              <a:rPr lang="en-US" noProof="0" smtClean="0"/>
              <a:t>Click icon to add picture</a:t>
            </a:r>
            <a:endParaRPr lang="fr-CA" noProof="0" dirty="0" smtClean="0"/>
          </a:p>
        </p:txBody>
      </p:sp>
      <p:sp>
        <p:nvSpPr>
          <p:cNvPr id="19" name="Espace réservé du texte 16"/>
          <p:cNvSpPr>
            <a:spLocks noGrp="1"/>
          </p:cNvSpPr>
          <p:nvPr>
            <p:ph type="body" sz="quarter" idx="24"/>
          </p:nvPr>
        </p:nvSpPr>
        <p:spPr>
          <a:xfrm>
            <a:off x="4786314"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643304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RANGE_titre 1 ligne_étapes projet simple">
    <p:spTree>
      <p:nvGrpSpPr>
        <p:cNvPr id="1" name=""/>
        <p:cNvGrpSpPr/>
        <p:nvPr/>
      </p:nvGrpSpPr>
      <p:grpSpPr>
        <a:xfrm>
          <a:off x="0" y="0"/>
          <a:ext cx="0" cy="0"/>
          <a:chOff x="0" y="0"/>
          <a:chExt cx="0" cy="0"/>
        </a:xfrm>
      </p:grpSpPr>
      <p:sp>
        <p:nvSpPr>
          <p:cNvPr id="5" name="Rectangle 4"/>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500174"/>
            <a:ext cx="7358090"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016086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simple_2e modèle">
    <p:spTree>
      <p:nvGrpSpPr>
        <p:cNvPr id="1" name=""/>
        <p:cNvGrpSpPr/>
        <p:nvPr/>
      </p:nvGrpSpPr>
      <p:grpSpPr>
        <a:xfrm>
          <a:off x="0" y="0"/>
          <a:ext cx="0" cy="0"/>
          <a:chOff x="0" y="0"/>
          <a:chExt cx="0" cy="0"/>
        </a:xfrm>
      </p:grpSpPr>
      <p:sp>
        <p:nvSpPr>
          <p:cNvPr id="5" name="Rectangle 4"/>
          <p:cNvSpPr/>
          <p:nvPr userDrawn="1"/>
        </p:nvSpPr>
        <p:spPr>
          <a:xfrm>
            <a:off x="285750" y="2643188"/>
            <a:ext cx="8858250" cy="2928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071546"/>
            <a:ext cx="7786718" cy="1428760"/>
          </a:xfrm>
          <a:prstGeom prst="rect">
            <a:avLst/>
          </a:prstGeom>
        </p:spPr>
        <p:txBody>
          <a:bodyPr>
            <a:noAutofit/>
          </a:bodyPr>
          <a:lstStyle>
            <a:lvl1pPr marL="0" indent="0">
              <a:lnSpc>
                <a:spcPts val="3400"/>
              </a:lnSpc>
              <a:buNone/>
              <a:defRPr sz="2800" b="1" baseline="0">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18" name="Espace réservé du texte 15"/>
          <p:cNvSpPr>
            <a:spLocks noGrp="1"/>
          </p:cNvSpPr>
          <p:nvPr>
            <p:ph type="body" sz="quarter" idx="15"/>
          </p:nvPr>
        </p:nvSpPr>
        <p:spPr>
          <a:xfrm>
            <a:off x="428625" y="2786058"/>
            <a:ext cx="8286750" cy="264317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57300"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669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2400" indent="-533400">
              <a:lnSpc>
                <a:spcPts val="3400"/>
              </a:lnSpc>
              <a:buFontTx/>
              <a:buBlip>
                <a:blip r:embed="rId8"/>
              </a:buBlip>
              <a:tabLst/>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402543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2">
    <p:spTree>
      <p:nvGrpSpPr>
        <p:cNvPr id="1" name=""/>
        <p:cNvGrpSpPr/>
        <p:nvPr/>
      </p:nvGrpSpPr>
      <p:grpSpPr>
        <a:xfrm>
          <a:off x="0" y="0"/>
          <a:ext cx="0" cy="0"/>
          <a:chOff x="0" y="0"/>
          <a:chExt cx="0" cy="0"/>
        </a:xfrm>
      </p:grpSpPr>
      <p:sp>
        <p:nvSpPr>
          <p:cNvPr id="18" name="Rectangle 17"/>
          <p:cNvSpPr/>
          <p:nvPr userDrawn="1"/>
        </p:nvSpPr>
        <p:spPr>
          <a:xfrm>
            <a:off x="285750" y="2214563"/>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21"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7858156"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857224" y="5786454"/>
            <a:ext cx="6000792" cy="714380"/>
          </a:xfrm>
          <a:prstGeom prst="rect">
            <a:avLst/>
          </a:prstGeom>
        </p:spPr>
        <p:txBody>
          <a:bodyPr>
            <a:normAutofit/>
          </a:bodyPr>
          <a:lstStyle>
            <a:lvl1pPr marL="177800" indent="-177800">
              <a:lnSpc>
                <a:spcPts val="1600"/>
              </a:lnSpc>
              <a:buNone/>
              <a:defRPr sz="13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357430"/>
            <a:ext cx="7786716" cy="857256"/>
          </a:xfrm>
          <a:prstGeom prst="rect">
            <a:avLst/>
          </a:prstGeom>
        </p:spPr>
        <p:txBody>
          <a:bodyPr>
            <a:noAutofit/>
          </a:bodyPr>
          <a:lstStyle>
            <a:lvl1pPr>
              <a:lnSpc>
                <a:spcPts val="2400"/>
              </a:lnSpc>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9" name="Espace réservé du texte 16"/>
          <p:cNvSpPr>
            <a:spLocks noGrp="1"/>
          </p:cNvSpPr>
          <p:nvPr>
            <p:ph type="body" sz="quarter" idx="24"/>
          </p:nvPr>
        </p:nvSpPr>
        <p:spPr>
          <a:xfrm>
            <a:off x="928662" y="5000636"/>
            <a:ext cx="1428760"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20" name="Espace réservé pour une image  19"/>
          <p:cNvSpPr>
            <a:spLocks noGrp="1"/>
          </p:cNvSpPr>
          <p:nvPr>
            <p:ph type="pic" sz="quarter" idx="25"/>
          </p:nvPr>
        </p:nvSpPr>
        <p:spPr>
          <a:xfrm>
            <a:off x="928688" y="3429001"/>
            <a:ext cx="1428734" cy="1143007"/>
          </a:xfrm>
          <a:prstGeom prst="rect">
            <a:avLst/>
          </a:prstGeom>
        </p:spPr>
        <p:txBody>
          <a:bodyPr/>
          <a:lstStyle>
            <a:lvl1pPr>
              <a:defRPr sz="1400"/>
            </a:lvl1pPr>
          </a:lstStyle>
          <a:p>
            <a:pPr lvl="0"/>
            <a:r>
              <a:rPr lang="en-US" noProof="0" smtClean="0"/>
              <a:t>Click icon to add picture</a:t>
            </a:r>
            <a:endParaRPr lang="fr-CA" noProof="0" dirty="0"/>
          </a:p>
        </p:txBody>
      </p:sp>
      <p:sp>
        <p:nvSpPr>
          <p:cNvPr id="24" name="Espace réservé pour une image  19"/>
          <p:cNvSpPr>
            <a:spLocks noGrp="1"/>
          </p:cNvSpPr>
          <p:nvPr>
            <p:ph type="pic" sz="quarter" idx="26"/>
          </p:nvPr>
        </p:nvSpPr>
        <p:spPr>
          <a:xfrm>
            <a:off x="3071802" y="3429001"/>
            <a:ext cx="1357322" cy="1143007"/>
          </a:xfrm>
          <a:prstGeom prst="rect">
            <a:avLst/>
          </a:prstGeom>
        </p:spPr>
        <p:txBody>
          <a:bodyPr/>
          <a:lstStyle>
            <a:lvl1pPr marL="342900" marR="0" indent="-342900" algn="l" defTabSz="914400" rtl="0" eaLnBrk="0" fontAlgn="base" latinLnBrk="0" hangingPunct="0">
              <a:lnSpc>
                <a:spcPct val="100000"/>
              </a:lnSpc>
              <a:spcBef>
                <a:spcPct val="20000"/>
              </a:spcBef>
              <a:spcAft>
                <a:spcPct val="0"/>
              </a:spcAft>
              <a:buClrTx/>
              <a:buSzTx/>
              <a:buFont typeface="Arial" charset="0"/>
              <a:buNone/>
              <a:tabLst/>
              <a:defRPr sz="1400"/>
            </a:lvl1pPr>
          </a:lstStyle>
          <a:p>
            <a:pPr lvl="0"/>
            <a:r>
              <a:rPr lang="en-US" noProof="0" smtClean="0"/>
              <a:t>Click icon to add picture</a:t>
            </a:r>
            <a:endParaRPr lang="fr-CA" noProof="0" dirty="0"/>
          </a:p>
        </p:txBody>
      </p:sp>
      <p:sp>
        <p:nvSpPr>
          <p:cNvPr id="25" name="Espace réservé pour une image  19"/>
          <p:cNvSpPr>
            <a:spLocks noGrp="1"/>
          </p:cNvSpPr>
          <p:nvPr>
            <p:ph type="pic" sz="quarter" idx="27"/>
          </p:nvPr>
        </p:nvSpPr>
        <p:spPr>
          <a:xfrm>
            <a:off x="5072066" y="3429000"/>
            <a:ext cx="1357322" cy="1143008"/>
          </a:xfrm>
          <a:prstGeom prst="rect">
            <a:avLst/>
          </a:prstGeom>
        </p:spPr>
        <p:txBody>
          <a:bodyPr/>
          <a:lstStyle>
            <a:lvl1pPr>
              <a:defRPr sz="1400"/>
            </a:lvl1pPr>
          </a:lstStyle>
          <a:p>
            <a:pPr lvl="0"/>
            <a:r>
              <a:rPr lang="en-US" noProof="0" smtClean="0"/>
              <a:t>Click icon to add picture</a:t>
            </a:r>
            <a:endParaRPr lang="fr-CA" noProof="0" dirty="0"/>
          </a:p>
        </p:txBody>
      </p:sp>
      <p:sp>
        <p:nvSpPr>
          <p:cNvPr id="26" name="Espace réservé pour une image  19"/>
          <p:cNvSpPr>
            <a:spLocks noGrp="1"/>
          </p:cNvSpPr>
          <p:nvPr>
            <p:ph type="pic" sz="quarter" idx="28"/>
          </p:nvPr>
        </p:nvSpPr>
        <p:spPr>
          <a:xfrm>
            <a:off x="7072344" y="3295649"/>
            <a:ext cx="1643060" cy="1347797"/>
          </a:xfrm>
          <a:prstGeom prst="rect">
            <a:avLst/>
          </a:prstGeom>
        </p:spPr>
        <p:txBody>
          <a:bodyPr/>
          <a:lstStyle>
            <a:lvl1pPr>
              <a:defRPr sz="1400"/>
            </a:lvl1pPr>
          </a:lstStyle>
          <a:p>
            <a:pPr lvl="0"/>
            <a:r>
              <a:rPr lang="en-US" noProof="0" smtClean="0"/>
              <a:t>Click icon to add picture</a:t>
            </a:r>
            <a:endParaRPr lang="fr-CA" noProof="0" dirty="0"/>
          </a:p>
        </p:txBody>
      </p:sp>
      <p:sp>
        <p:nvSpPr>
          <p:cNvPr id="28" name="Espace réservé du texte 27"/>
          <p:cNvSpPr>
            <a:spLocks noGrp="1"/>
          </p:cNvSpPr>
          <p:nvPr>
            <p:ph type="body" sz="quarter" idx="29"/>
          </p:nvPr>
        </p:nvSpPr>
        <p:spPr>
          <a:xfrm>
            <a:off x="235742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2" name="Espace réservé du texte 27"/>
          <p:cNvSpPr>
            <a:spLocks noGrp="1"/>
          </p:cNvSpPr>
          <p:nvPr>
            <p:ph type="body" sz="quarter" idx="30"/>
          </p:nvPr>
        </p:nvSpPr>
        <p:spPr>
          <a:xfrm>
            <a:off x="4429124"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3" name="Espace réservé du texte 27"/>
          <p:cNvSpPr>
            <a:spLocks noGrp="1"/>
          </p:cNvSpPr>
          <p:nvPr>
            <p:ph type="body" sz="quarter" idx="31"/>
          </p:nvPr>
        </p:nvSpPr>
        <p:spPr>
          <a:xfrm>
            <a:off x="642939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4" name="Espace réservé du texte 16"/>
          <p:cNvSpPr>
            <a:spLocks noGrp="1"/>
          </p:cNvSpPr>
          <p:nvPr>
            <p:ph type="body" sz="quarter" idx="32"/>
          </p:nvPr>
        </p:nvSpPr>
        <p:spPr>
          <a:xfrm>
            <a:off x="2928926" y="5000636"/>
            <a:ext cx="1643074"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35" name="Espace réservé du texte 16"/>
          <p:cNvSpPr>
            <a:spLocks noGrp="1"/>
          </p:cNvSpPr>
          <p:nvPr>
            <p:ph type="body" sz="quarter" idx="33"/>
          </p:nvPr>
        </p:nvSpPr>
        <p:spPr>
          <a:xfrm>
            <a:off x="4714876" y="4714884"/>
            <a:ext cx="2071702" cy="714380"/>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31" name="Espace réservé du contenu 30"/>
          <p:cNvSpPr>
            <a:spLocks noGrp="1"/>
          </p:cNvSpPr>
          <p:nvPr>
            <p:ph sz="quarter" idx="34"/>
          </p:nvPr>
        </p:nvSpPr>
        <p:spPr>
          <a:xfrm>
            <a:off x="857224" y="6429396"/>
            <a:ext cx="6000776" cy="214292"/>
          </a:xfrm>
          <a:prstGeom prst="rect">
            <a:avLst/>
          </a:prstGeom>
        </p:spPr>
        <p:txBody>
          <a:bodyPr/>
          <a:lstStyle>
            <a:lvl1pPr>
              <a:buNone/>
              <a:defRPr sz="1300">
                <a:solidFill>
                  <a:schemeClr val="tx1">
                    <a:lumMod val="65000"/>
                    <a:lumOff val="35000"/>
                  </a:schemeClr>
                </a:solidFill>
                <a:latin typeface="Arial" pitchFamily="34" charset="0"/>
                <a:cs typeface="Arial" pitchFamily="34" charset="0"/>
              </a:defRPr>
            </a:lvl1pPr>
          </a:lstStyle>
          <a:p>
            <a:pPr lvl="0"/>
            <a:endParaRPr lang="fr-CA" dirty="0"/>
          </a:p>
        </p:txBody>
      </p:sp>
    </p:spTree>
    <p:extLst>
      <p:ext uri="{BB962C8B-B14F-4D97-AF65-F5344CB8AC3E}">
        <p14:creationId xmlns:p14="http://schemas.microsoft.com/office/powerpoint/2010/main" val="2628034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_titre 2 lignes_imag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5929328" cy="5286376"/>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915725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ORANGE_titre 2 lignes_text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791174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ORANGE_titre 2 lignes_texte_fond">
    <p:spTree>
      <p:nvGrpSpPr>
        <p:cNvPr id="1" name=""/>
        <p:cNvGrpSpPr/>
        <p:nvPr/>
      </p:nvGrpSpPr>
      <p:grpSpPr>
        <a:xfrm>
          <a:off x="0" y="0"/>
          <a:ext cx="0" cy="0"/>
          <a:chOff x="0" y="0"/>
          <a:chExt cx="0" cy="0"/>
        </a:xfrm>
      </p:grpSpPr>
      <p:sp>
        <p:nvSpPr>
          <p:cNvPr id="4" name="Rectangle 3"/>
          <p:cNvSpPr/>
          <p:nvPr userDrawn="1"/>
        </p:nvSpPr>
        <p:spPr>
          <a:xfrm>
            <a:off x="285750" y="2071688"/>
            <a:ext cx="8858250" cy="350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2071678"/>
            <a:ext cx="8286750" cy="335755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625353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RANGE_titre 1 ligne_texte">
    <p:spTree>
      <p:nvGrpSpPr>
        <p:cNvPr id="1" name=""/>
        <p:cNvGrpSpPr/>
        <p:nvPr/>
      </p:nvGrpSpPr>
      <p:grpSpPr>
        <a:xfrm>
          <a:off x="0" y="0"/>
          <a:ext cx="0" cy="0"/>
          <a:chOff x="0" y="0"/>
          <a:chExt cx="0" cy="0"/>
        </a:xfrm>
      </p:grpSpPr>
      <p:pic>
        <p:nvPicPr>
          <p:cNvPr id="4"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9162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761286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500188"/>
            <a:ext cx="8858250" cy="4071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8786941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ORANGE_titre 1 ligne_4 images">
    <p:spTree>
      <p:nvGrpSpPr>
        <p:cNvPr id="1" name=""/>
        <p:cNvGrpSpPr/>
        <p:nvPr/>
      </p:nvGrpSpPr>
      <p:grpSpPr>
        <a:xfrm>
          <a:off x="0" y="0"/>
          <a:ext cx="0" cy="0"/>
          <a:chOff x="0" y="0"/>
          <a:chExt cx="0" cy="0"/>
        </a:xfrm>
      </p:grpSpPr>
      <p:pic>
        <p:nvPicPr>
          <p:cNvPr id="7" name="Image 1"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pour une image  8"/>
          <p:cNvSpPr>
            <a:spLocks noGrp="1"/>
          </p:cNvSpPr>
          <p:nvPr>
            <p:ph type="pic" sz="quarter" idx="13"/>
          </p:nvPr>
        </p:nvSpPr>
        <p:spPr>
          <a:xfrm>
            <a:off x="1000125" y="1500188"/>
            <a:ext cx="3214688" cy="1643062"/>
          </a:xfrm>
          <a:prstGeom prst="rect">
            <a:avLst/>
          </a:prstGeom>
        </p:spPr>
        <p:txBody>
          <a:bodyPr/>
          <a:lstStyle/>
          <a:p>
            <a:pPr lvl="0"/>
            <a:endParaRPr lang="fr-CA" noProof="0"/>
          </a:p>
        </p:txBody>
      </p:sp>
      <p:sp>
        <p:nvSpPr>
          <p:cNvPr id="12" name="Espace réservé pour une image  8"/>
          <p:cNvSpPr>
            <a:spLocks noGrp="1"/>
          </p:cNvSpPr>
          <p:nvPr>
            <p:ph type="pic" sz="quarter" idx="14"/>
          </p:nvPr>
        </p:nvSpPr>
        <p:spPr>
          <a:xfrm>
            <a:off x="1000100" y="3500438"/>
            <a:ext cx="3214688" cy="1643062"/>
          </a:xfrm>
          <a:prstGeom prst="rect">
            <a:avLst/>
          </a:prstGeom>
        </p:spPr>
        <p:txBody>
          <a:bodyPr/>
          <a:lstStyle/>
          <a:p>
            <a:pPr lvl="0"/>
            <a:endParaRPr lang="fr-CA" noProof="0"/>
          </a:p>
        </p:txBody>
      </p:sp>
      <p:sp>
        <p:nvSpPr>
          <p:cNvPr id="13" name="Espace réservé pour une image  8"/>
          <p:cNvSpPr>
            <a:spLocks noGrp="1"/>
          </p:cNvSpPr>
          <p:nvPr>
            <p:ph type="pic" sz="quarter" idx="15"/>
          </p:nvPr>
        </p:nvSpPr>
        <p:spPr>
          <a:xfrm>
            <a:off x="5214964" y="1500174"/>
            <a:ext cx="3214688" cy="1643062"/>
          </a:xfrm>
          <a:prstGeom prst="rect">
            <a:avLst/>
          </a:prstGeom>
        </p:spPr>
        <p:txBody>
          <a:bodyPr/>
          <a:lstStyle/>
          <a:p>
            <a:pPr lvl="0"/>
            <a:endParaRPr lang="fr-CA" noProof="0"/>
          </a:p>
        </p:txBody>
      </p:sp>
      <p:sp>
        <p:nvSpPr>
          <p:cNvPr id="14" name="Espace réservé pour une image  8"/>
          <p:cNvSpPr>
            <a:spLocks noGrp="1"/>
          </p:cNvSpPr>
          <p:nvPr>
            <p:ph type="pic" sz="quarter" idx="16"/>
          </p:nvPr>
        </p:nvSpPr>
        <p:spPr>
          <a:xfrm>
            <a:off x="5214942" y="3500450"/>
            <a:ext cx="3214688" cy="1643062"/>
          </a:xfrm>
          <a:prstGeom prst="rect">
            <a:avLst/>
          </a:prstGeom>
        </p:spPr>
        <p:txBody>
          <a:bodyPr/>
          <a:lstStyle/>
          <a:p>
            <a:pPr lvl="0"/>
            <a:endParaRPr lang="fr-CA" noProof="0"/>
          </a:p>
        </p:txBody>
      </p:sp>
    </p:spTree>
    <p:extLst>
      <p:ext uri="{BB962C8B-B14F-4D97-AF65-F5344CB8AC3E}">
        <p14:creationId xmlns:p14="http://schemas.microsoft.com/office/powerpoint/2010/main" val="1118441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prstGeom prst="rect">
            <a:avLst/>
          </a:prstGeo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a:prstGeom prst="rect">
            <a:avLst/>
          </a:prstGeo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a:defRPr/>
            </a:pPr>
            <a:endParaRPr lang="fr-CA"/>
          </a:p>
        </p:txBody>
      </p:sp>
      <p:sp>
        <p:nvSpPr>
          <p:cNvPr id="5" name="Espace réservé du pied de page 18"/>
          <p:cNvSpPr>
            <a:spLocks noGrp="1"/>
          </p:cNvSpPr>
          <p:nvPr>
            <p:ph type="ftr" sz="quarter" idx="11"/>
          </p:nvPr>
        </p:nvSpPr>
        <p:spPr>
          <a:xfrm>
            <a:off x="2667000" y="6356350"/>
            <a:ext cx="3352800" cy="365125"/>
          </a:xfrm>
          <a:prstGeom prst="rect">
            <a:avLst/>
          </a:prstGeom>
        </p:spPr>
        <p:txBody>
          <a:bodyPr/>
          <a:lstStyle>
            <a:lvl1pPr>
              <a:defRPr>
                <a:latin typeface="Arial" charset="0"/>
                <a:cs typeface="Arial" charset="0"/>
              </a:defRPr>
            </a:lvl1pPr>
          </a:lstStyle>
          <a:p>
            <a:pPr>
              <a:defRPr/>
            </a:pPr>
            <a:endParaRPr lang="fr-CA"/>
          </a:p>
        </p:txBody>
      </p:sp>
      <p:sp>
        <p:nvSpPr>
          <p:cNvPr id="6" name="Espace réservé du numéro de diapositive 26"/>
          <p:cNvSpPr>
            <a:spLocks noGrp="1"/>
          </p:cNvSpPr>
          <p:nvPr>
            <p:ph type="sldNum" sz="quarter" idx="12"/>
          </p:nvPr>
        </p:nvSpPr>
        <p:spPr>
          <a:xfrm>
            <a:off x="7924800" y="6356350"/>
            <a:ext cx="762000" cy="365125"/>
          </a:xfrm>
          <a:prstGeom prst="rect">
            <a:avLst/>
          </a:prstGeom>
        </p:spPr>
        <p:txBody>
          <a:bodyPr/>
          <a:lstStyle>
            <a:lvl1pPr>
              <a:defRPr>
                <a:latin typeface="Arial" charset="0"/>
                <a:cs typeface="Arial" charset="0"/>
              </a:defRPr>
            </a:lvl1pPr>
          </a:lstStyle>
          <a:p>
            <a:pPr>
              <a:defRPr/>
            </a:pPr>
            <a:fld id="{E293E7A3-E581-4A39-8772-FE976AFB8B5E}" type="slidenum">
              <a:rPr lang="fr-CA"/>
              <a:pPr>
                <a:defRPr/>
              </a:pPr>
              <a:t>‹N°›</a:t>
            </a:fld>
            <a:endParaRPr lang="fr-CA"/>
          </a:p>
        </p:txBody>
      </p:sp>
    </p:spTree>
    <p:extLst>
      <p:ext uri="{BB962C8B-B14F-4D97-AF65-F5344CB8AC3E}">
        <p14:creationId xmlns:p14="http://schemas.microsoft.com/office/powerpoint/2010/main" val="1659284515"/>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ORANGE_titre 1 ligne_étapes projet simple">
    <p:spTree>
      <p:nvGrpSpPr>
        <p:cNvPr id="1" name=""/>
        <p:cNvGrpSpPr/>
        <p:nvPr/>
      </p:nvGrpSpPr>
      <p:grpSpPr>
        <a:xfrm>
          <a:off x="0" y="0"/>
          <a:ext cx="0" cy="0"/>
          <a:chOff x="0" y="0"/>
          <a:chExt cx="0" cy="0"/>
        </a:xfrm>
      </p:grpSpPr>
      <p:sp>
        <p:nvSpPr>
          <p:cNvPr id="4" name="Rectangle 3"/>
          <p:cNvSpPr/>
          <p:nvPr userDrawn="1"/>
        </p:nvSpPr>
        <p:spPr>
          <a:xfrm>
            <a:off x="285750" y="1066800"/>
            <a:ext cx="885825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8166231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6124EC62-9A07-40E7-8A7E-9A2336AAE3BC}" type="datetimeFigureOut">
              <a:rPr lang="fr-CA" smtClean="0"/>
              <a:t>2013-03-10</a:t>
            </a:fld>
            <a:endParaRPr lang="fr-CA"/>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fr-CA"/>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a:lstStyle/>
          <a:p>
            <a:fld id="{C9C435DC-DC54-4F4E-9022-8CE7CF3CC906}" type="slidenum">
              <a:rPr lang="fr-CA" smtClean="0"/>
              <a:t>‹N°›</a:t>
            </a:fld>
            <a:endParaRPr lang="fr-CA"/>
          </a:p>
        </p:txBody>
      </p:sp>
    </p:spTree>
    <p:extLst>
      <p:ext uri="{BB962C8B-B14F-4D97-AF65-F5344CB8AC3E}">
        <p14:creationId xmlns:p14="http://schemas.microsoft.com/office/powerpoint/2010/main" val="36181199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CA"/>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6124EC62-9A07-40E7-8A7E-9A2336AAE3BC}" type="datetimeFigureOut">
              <a:rPr lang="fr-CA" smtClean="0"/>
              <a:t>2013-03-10</a:t>
            </a:fld>
            <a:endParaRPr lang="fr-CA"/>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CA"/>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C9C435DC-DC54-4F4E-9022-8CE7CF3CC906}" type="slidenum">
              <a:rPr lang="fr-CA" smtClean="0"/>
              <a:t>‹N°›</a:t>
            </a:fld>
            <a:endParaRPr lang="fr-CA"/>
          </a:p>
        </p:txBody>
      </p:sp>
    </p:spTree>
    <p:extLst>
      <p:ext uri="{BB962C8B-B14F-4D97-AF65-F5344CB8AC3E}">
        <p14:creationId xmlns:p14="http://schemas.microsoft.com/office/powerpoint/2010/main" val="2742759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508722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92465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381992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087567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_titre 2 lignes_image">
    <p:spTree>
      <p:nvGrpSpPr>
        <p:cNvPr id="1" name=""/>
        <p:cNvGrpSpPr/>
        <p:nvPr/>
      </p:nvGrpSpPr>
      <p:grpSpPr>
        <a:xfrm>
          <a:off x="0" y="0"/>
          <a:ext cx="0" cy="0"/>
          <a:chOff x="0" y="0"/>
          <a:chExt cx="0" cy="0"/>
        </a:xfrm>
      </p:grpSpPr>
      <p:pic>
        <p:nvPicPr>
          <p:cNvPr id="4"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86298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ERT_titre 2 lignes_imag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62"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340916439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855" r:id="rId1"/>
    <p:sldLayoutId id="2147487856" r:id="rId2"/>
    <p:sldLayoutId id="2147487857" r:id="rId3"/>
    <p:sldLayoutId id="2147487858" r:id="rId4"/>
    <p:sldLayoutId id="2147487859" r:id="rId5"/>
    <p:sldLayoutId id="2147487860" r:id="rId6"/>
    <p:sldLayoutId id="2147487861" r:id="rId7"/>
    <p:sldLayoutId id="2147487862" r:id="rId8"/>
    <p:sldLayoutId id="2147487863" r:id="rId9"/>
    <p:sldLayoutId id="2147487864" r:id="rId10"/>
    <p:sldLayoutId id="2147487865" r:id="rId11"/>
    <p:sldLayoutId id="2147487866" r:id="rId12"/>
    <p:sldLayoutId id="2147487867" r:id="rId13"/>
    <p:sldLayoutId id="2147487868" r:id="rId14"/>
    <p:sldLayoutId id="2147487869" r:id="rId15"/>
    <p:sldLayoutId id="2147487870" r:id="rId16"/>
    <p:sldLayoutId id="2147487871" r:id="rId17"/>
    <p:sldLayoutId id="2147487872" r:id="rId18"/>
    <p:sldLayoutId id="2147487873" r:id="rId19"/>
    <p:sldLayoutId id="2147487874" r:id="rId20"/>
    <p:sldLayoutId id="2147487875" r:id="rId21"/>
    <p:sldLayoutId id="2147487876" r:id="rId22"/>
    <p:sldLayoutId id="2147487877" r:id="rId23"/>
    <p:sldLayoutId id="2147487878" r:id="rId24"/>
    <p:sldLayoutId id="2147487879" r:id="rId25"/>
    <p:sldLayoutId id="2147487880" r:id="rId26"/>
    <p:sldLayoutId id="2147487881" r:id="rId27"/>
    <p:sldLayoutId id="2147487882" r:id="rId28"/>
    <p:sldLayoutId id="2147487883" r:id="rId29"/>
    <p:sldLayoutId id="2147487884" r:id="rId30"/>
    <p:sldLayoutId id="2147487885" r:id="rId31"/>
    <p:sldLayoutId id="2147487886" r:id="rId32"/>
    <p:sldLayoutId id="2147487921" r:id="rId33"/>
    <p:sldLayoutId id="2147487922" r:id="rId34"/>
    <p:sldLayoutId id="2147487923" r:id="rId35"/>
  </p:sldLayoutIdLst>
  <p:hf sldNum="0" hdr="0" ftr="0"/>
  <p:txStyles>
    <p:titleStyle>
      <a:lvl1pPr algn="ctr" rtl="0" eaLnBrk="0" fontAlgn="base" hangingPunct="0">
        <a:spcBef>
          <a:spcPct val="0"/>
        </a:spcBef>
        <a:spcAft>
          <a:spcPct val="0"/>
        </a:spcAft>
        <a:defRPr sz="4400" kern="1200">
          <a:solidFill>
            <a:schemeClr val="tx1"/>
          </a:solidFill>
          <a:latin typeface="+mj-lt"/>
          <a:ea typeface="ヒラギノ角ゴ Pro W3" pitchFamily="43" charset="-128"/>
          <a:cs typeface="ヒラギノ角ゴ Pro W3" pitchFamily="70" charset="-128"/>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notesSlide" Target="../notesSlides/notesSlide11.xml"/><Relationship Id="rId7" Type="http://schemas.openxmlformats.org/officeDocument/2006/relationships/image" Target="../media/image37.emf"/><Relationship Id="rId2" Type="http://schemas.openxmlformats.org/officeDocument/2006/relationships/slideLayout" Target="../slideLayouts/slideLayout27.xml"/><Relationship Id="rId1" Type="http://schemas.openxmlformats.org/officeDocument/2006/relationships/tags" Target="../tags/tag4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40.emf"/><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39.wmf"/><Relationship Id="rId5" Type="http://schemas.openxmlformats.org/officeDocument/2006/relationships/notesSlide" Target="../notesSlides/notesSlide12.xml"/><Relationship Id="rId4"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42.emf"/><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41.emf"/><Relationship Id="rId5" Type="http://schemas.openxmlformats.org/officeDocument/2006/relationships/image" Target="../media/image39.wmf"/><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44.emf"/><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43.png"/><Relationship Id="rId5" Type="http://schemas.openxmlformats.org/officeDocument/2006/relationships/image" Target="../media/image39.wmf"/><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46.emf"/><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45.png"/><Relationship Id="rId5" Type="http://schemas.openxmlformats.org/officeDocument/2006/relationships/image" Target="../media/image39.wmf"/><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48.pn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47.emf"/><Relationship Id="rId5" Type="http://schemas.openxmlformats.org/officeDocument/2006/relationships/image" Target="../media/image39.wmf"/><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50.emf"/><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49.emf"/><Relationship Id="rId5" Type="http://schemas.openxmlformats.org/officeDocument/2006/relationships/image" Target="../media/image39.wm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52.emf"/><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51.png"/><Relationship Id="rId5" Type="http://schemas.openxmlformats.org/officeDocument/2006/relationships/image" Target="../media/image39.wm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tags" Target="../tags/tag60.xml"/><Relationship Id="rId7" Type="http://schemas.openxmlformats.org/officeDocument/2006/relationships/image" Target="../media/image53.pn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39.wmf"/><Relationship Id="rId5" Type="http://schemas.openxmlformats.org/officeDocument/2006/relationships/notesSlide" Target="../notesSlides/notesSlide19.xml"/><Relationship Id="rId4"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xml"/><Relationship Id="rId7" Type="http://schemas.openxmlformats.org/officeDocument/2006/relationships/diagramColors" Target="../diagrams/colors1.xml"/><Relationship Id="rId2" Type="http://schemas.openxmlformats.org/officeDocument/2006/relationships/slideLayout" Target="../slideLayouts/slideLayout3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26.png"/><Relationship Id="rId4" Type="http://schemas.openxmlformats.org/officeDocument/2006/relationships/diagramData" Target="../diagrams/data1.xml"/><Relationship Id="rId9" Type="http://schemas.openxmlformats.org/officeDocument/2006/relationships/image" Target="../media/image2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61.xml"/></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tags" Target="../tags/tag64.xml"/><Relationship Id="rId7" Type="http://schemas.openxmlformats.org/officeDocument/2006/relationships/image" Target="../media/image39.wmf"/><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55.wmf"/><Relationship Id="rId5" Type="http://schemas.openxmlformats.org/officeDocument/2006/relationships/notesSlide" Target="../notesSlides/notesSlide21.xml"/><Relationship Id="rId4" Type="http://schemas.openxmlformats.org/officeDocument/2006/relationships/slideLayout" Target="../slideLayouts/slideLayout33.xml"/><Relationship Id="rId9"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58.jpe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9.xml"/><Relationship Id="rId1" Type="http://schemas.openxmlformats.org/officeDocument/2006/relationships/tags" Target="../tags/tag4.xml"/><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4.xml"/><Relationship Id="rId1" Type="http://schemas.openxmlformats.org/officeDocument/2006/relationships/tags" Target="../tags/tag5.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9.xml"/><Relationship Id="rId7" Type="http://schemas.openxmlformats.org/officeDocument/2006/relationships/notesSlide" Target="../notesSlides/notesSlide6.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33.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32.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8.xml"/><Relationship Id="rId5" Type="http://schemas.openxmlformats.org/officeDocument/2006/relationships/slideLayout" Target="../slideLayouts/slideLayout29.xml"/><Relationship Id="rId4" Type="http://schemas.openxmlformats.org/officeDocument/2006/relationships/tags" Target="../tags/tag16.xml"/></Relationships>
</file>

<file path=ppt/slides/_rels/slide9.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26" Type="http://schemas.openxmlformats.org/officeDocument/2006/relationships/notesSlide" Target="../notesSlides/notesSlide9.xml"/><Relationship Id="rId3" Type="http://schemas.openxmlformats.org/officeDocument/2006/relationships/tags" Target="../tags/tag19.xml"/><Relationship Id="rId21" Type="http://schemas.openxmlformats.org/officeDocument/2006/relationships/tags" Target="../tags/tag37.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slideLayout" Target="../slideLayouts/slideLayout27.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tags" Target="../tags/tag36.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24" Type="http://schemas.openxmlformats.org/officeDocument/2006/relationships/tags" Target="../tags/tag40.xml"/><Relationship Id="rId5" Type="http://schemas.openxmlformats.org/officeDocument/2006/relationships/tags" Target="../tags/tag21.xml"/><Relationship Id="rId15" Type="http://schemas.openxmlformats.org/officeDocument/2006/relationships/tags" Target="../tags/tag31.xml"/><Relationship Id="rId23" Type="http://schemas.openxmlformats.org/officeDocument/2006/relationships/tags" Target="../tags/tag39.xml"/><Relationship Id="rId28" Type="http://schemas.openxmlformats.org/officeDocument/2006/relationships/image" Target="../media/image33.png"/><Relationship Id="rId10" Type="http://schemas.openxmlformats.org/officeDocument/2006/relationships/tags" Target="../tags/tag26.xml"/><Relationship Id="rId19" Type="http://schemas.openxmlformats.org/officeDocument/2006/relationships/tags" Target="../tags/tag35.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 Id="rId2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u texte 3"/>
          <p:cNvSpPr>
            <a:spLocks noGrp="1"/>
          </p:cNvSpPr>
          <p:nvPr>
            <p:ph type="body" sz="quarter" idx="11"/>
            <p:custDataLst>
              <p:tags r:id="rId1"/>
            </p:custDataLst>
          </p:nvPr>
        </p:nvSpPr>
        <p:spPr bwMode="auto">
          <a:xfrm>
            <a:off x="3581400" y="5257800"/>
            <a:ext cx="5334000" cy="642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0" indent="0" algn="l">
              <a:spcAft>
                <a:spcPct val="0"/>
              </a:spcAft>
              <a:buFont typeface="Arial" pitchFamily="34" charset="0"/>
              <a:buNone/>
            </a:pPr>
            <a:r>
              <a:rPr lang="fr-CA" sz="3200" b="1" dirty="0" smtClean="0">
                <a:solidFill>
                  <a:srgbClr val="595959"/>
                </a:solidFill>
                <a:ea typeface="ヒラギノ角ゴ Pro W3" pitchFamily="16" charset="-128"/>
              </a:rPr>
              <a:t>La </a:t>
            </a:r>
            <a:r>
              <a:rPr lang="fr-CA" sz="3200" b="1" dirty="0" smtClean="0">
                <a:solidFill>
                  <a:srgbClr val="595959"/>
                </a:solidFill>
                <a:ea typeface="ヒラギノ角ゴ Pro W3" pitchFamily="16" charset="-128"/>
              </a:rPr>
              <a:t>Démarche </a:t>
            </a:r>
            <a:r>
              <a:rPr lang="fr-CA" sz="3200" b="1" dirty="0" smtClean="0">
                <a:solidFill>
                  <a:srgbClr val="595959"/>
                </a:solidFill>
                <a:ea typeface="ヒラギノ角ゴ Pro W3" pitchFamily="16" charset="-128"/>
              </a:rPr>
              <a:t>BNQ 21000, étape par étape</a:t>
            </a:r>
          </a:p>
        </p:txBody>
      </p:sp>
      <p:pic>
        <p:nvPicPr>
          <p:cNvPr id="67587" name="Picture 5" descr="BNQ 21000_CMYK.png"/>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413375" y="533400"/>
            <a:ext cx="342582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ag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5791200"/>
            <a:ext cx="2652252" cy="913553"/>
          </a:xfrm>
          <a:prstGeom prst="rect">
            <a:avLst/>
          </a:prstGeom>
        </p:spPr>
      </p:pic>
    </p:spTree>
    <p:extLst>
      <p:ext uri="{BB962C8B-B14F-4D97-AF65-F5344CB8AC3E}">
        <p14:creationId xmlns:p14="http://schemas.microsoft.com/office/powerpoint/2010/main" val="15583009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a:xfrm>
            <a:off x="762000" y="762000"/>
            <a:ext cx="7858179" cy="4572032"/>
          </a:xfrm>
        </p:spPr>
        <p:txBody>
          <a:bodyPr/>
          <a:lstStyle/>
          <a:p>
            <a:pPr algn="ctr"/>
            <a:r>
              <a:rPr lang="fr-CA" dirty="0" smtClean="0">
                <a:solidFill>
                  <a:schemeClr val="tx1">
                    <a:lumMod val="50000"/>
                    <a:lumOff val="50000"/>
                  </a:schemeClr>
                </a:solidFill>
              </a:rPr>
              <a:t>La démarche BNQ 21000, </a:t>
            </a:r>
          </a:p>
          <a:p>
            <a:pPr algn="ctr"/>
            <a:r>
              <a:rPr lang="fr-CA" dirty="0" smtClean="0">
                <a:solidFill>
                  <a:schemeClr val="tx1">
                    <a:lumMod val="50000"/>
                    <a:lumOff val="50000"/>
                  </a:schemeClr>
                </a:solidFill>
              </a:rPr>
              <a:t>étape par étape</a:t>
            </a:r>
            <a:endParaRPr lang="fr-CA" dirty="0">
              <a:solidFill>
                <a:schemeClr val="tx1">
                  <a:lumMod val="50000"/>
                  <a:lumOff val="50000"/>
                </a:schemeClr>
              </a:solidFill>
            </a:endParaRPr>
          </a:p>
        </p:txBody>
      </p:sp>
    </p:spTree>
    <p:extLst>
      <p:ext uri="{BB962C8B-B14F-4D97-AF65-F5344CB8AC3E}">
        <p14:creationId xmlns:p14="http://schemas.microsoft.com/office/powerpoint/2010/main" val="18013886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304800"/>
            <a:ext cx="8610600" cy="796908"/>
          </a:xfrm>
        </p:spPr>
        <p:txBody>
          <a:bodyPr/>
          <a:lstStyle/>
          <a:p>
            <a:r>
              <a:rPr lang="fr-CA" sz="3200" dirty="0" smtClean="0"/>
              <a:t>Processus de la démarche en 7 étapes</a:t>
            </a:r>
            <a:endParaRPr lang="fr-CA" sz="3200"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199" y="1371600"/>
            <a:ext cx="8458201" cy="5188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1300" y="5285332"/>
            <a:ext cx="1028812" cy="53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5302794"/>
            <a:ext cx="101092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5999" y="5320257"/>
            <a:ext cx="97322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51300" y="4647050"/>
            <a:ext cx="106688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557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87148" y="1121455"/>
            <a:ext cx="2841852" cy="796908"/>
          </a:xfrm>
        </p:spPr>
        <p:txBody>
          <a:bodyPr>
            <a:noAutofit/>
          </a:bodyPr>
          <a:lstStyle/>
          <a:p>
            <a:r>
              <a:rPr lang="fr-CA" dirty="0" smtClean="0">
                <a:solidFill>
                  <a:schemeClr val="bg2">
                    <a:lumMod val="75000"/>
                  </a:schemeClr>
                </a:solidFill>
              </a:rPr>
              <a:t>Étape 0 </a:t>
            </a:r>
            <a:r>
              <a:rPr lang="fr-CA" dirty="0">
                <a:solidFill>
                  <a:schemeClr val="bg2">
                    <a:lumMod val="75000"/>
                  </a:schemeClr>
                </a:solidFill>
              </a:rPr>
              <a:t>–</a:t>
            </a:r>
            <a:r>
              <a:rPr lang="fr-CA" dirty="0" smtClean="0">
                <a:solidFill>
                  <a:schemeClr val="bg2">
                    <a:lumMod val="75000"/>
                  </a:schemeClr>
                </a:solidFill>
              </a:rPr>
              <a:t> Planification de la Démarche BNQ 21000</a:t>
            </a:r>
            <a:endParaRPr lang="fr-CA" dirty="0">
              <a:solidFill>
                <a:schemeClr val="bg2">
                  <a:lumMod val="75000"/>
                </a:schemeClr>
              </a:solidFill>
            </a:endParaRPr>
          </a:p>
        </p:txBody>
      </p:sp>
      <p:pic>
        <p:nvPicPr>
          <p:cNvPr id="8"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p:cNvSpPr txBox="1"/>
          <p:nvPr>
            <p:custDataLst>
              <p:tags r:id="rId3"/>
            </p:custDataLst>
          </p:nvPr>
        </p:nvSpPr>
        <p:spPr>
          <a:xfrm>
            <a:off x="794021" y="5798934"/>
            <a:ext cx="1059906" cy="369332"/>
          </a:xfrm>
          <a:prstGeom prst="rect">
            <a:avLst/>
          </a:prstGeom>
          <a:noFill/>
        </p:spPr>
        <p:txBody>
          <a:bodyPr wrap="none" rtlCol="0">
            <a:spAutoFit/>
          </a:bodyPr>
          <a:lstStyle/>
          <a:p>
            <a:r>
              <a:rPr lang="fr-CA" b="1" dirty="0" smtClean="0">
                <a:solidFill>
                  <a:schemeClr val="tx1">
                    <a:lumMod val="50000"/>
                    <a:lumOff val="50000"/>
                  </a:schemeClr>
                </a:solidFill>
              </a:rPr>
              <a:t>1</a:t>
            </a:r>
            <a:r>
              <a:rPr lang="fr-CA" b="1" baseline="30000" dirty="0" smtClean="0">
                <a:solidFill>
                  <a:schemeClr val="tx1">
                    <a:lumMod val="50000"/>
                    <a:lumOff val="50000"/>
                  </a:schemeClr>
                </a:solidFill>
              </a:rPr>
              <a:t>er</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1126898"/>
            <a:ext cx="4811712" cy="454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62313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794021" y="5798934"/>
            <a:ext cx="1059906" cy="369332"/>
          </a:xfrm>
          <a:prstGeom prst="rect">
            <a:avLst/>
          </a:prstGeom>
          <a:noFill/>
        </p:spPr>
        <p:txBody>
          <a:bodyPr wrap="none" rtlCol="0">
            <a:spAutoFit/>
          </a:bodyPr>
          <a:lstStyle/>
          <a:p>
            <a:r>
              <a:rPr lang="fr-CA" b="1" dirty="0" smtClean="0">
                <a:solidFill>
                  <a:schemeClr val="tx1">
                    <a:lumMod val="50000"/>
                    <a:lumOff val="50000"/>
                  </a:schemeClr>
                </a:solidFill>
              </a:rPr>
              <a:t>1</a:t>
            </a:r>
            <a:r>
              <a:rPr lang="fr-CA" b="1" baseline="30000" dirty="0" smtClean="0">
                <a:solidFill>
                  <a:schemeClr val="tx1">
                    <a:lumMod val="50000"/>
                    <a:lumOff val="50000"/>
                  </a:schemeClr>
                </a:solidFill>
              </a:rPr>
              <a:t>er</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1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176" y="1188834"/>
            <a:ext cx="1537855" cy="1467472"/>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1188834"/>
            <a:ext cx="6477000" cy="461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236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896391" y="5673649"/>
            <a:ext cx="1008609" cy="646331"/>
          </a:xfrm>
          <a:prstGeom prst="rect">
            <a:avLst/>
          </a:prstGeom>
          <a:noFill/>
        </p:spPr>
        <p:txBody>
          <a:bodyPr wrap="none" rtlCol="0">
            <a:spAutoFit/>
          </a:bodyPr>
          <a:lstStyle/>
          <a:p>
            <a:pPr algn="ctr"/>
            <a:r>
              <a:rPr lang="fr-CA" b="1" dirty="0" smtClean="0">
                <a:solidFill>
                  <a:schemeClr val="tx1">
                    <a:lumMod val="50000"/>
                    <a:lumOff val="50000"/>
                  </a:schemeClr>
                </a:solidFill>
              </a:rPr>
              <a:t>2</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3</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966" y="1169194"/>
            <a:ext cx="1728544" cy="1271588"/>
          </a:xfrm>
          <a:prstGeom prst="rect">
            <a:avLst/>
          </a:prstGeom>
          <a:noFill/>
          <a:ln>
            <a:noFill/>
          </a:ln>
          <a:effectLs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1398057"/>
            <a:ext cx="5791200"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62879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809389" y="5826436"/>
            <a:ext cx="1000595" cy="369332"/>
          </a:xfrm>
          <a:prstGeom prst="rect">
            <a:avLst/>
          </a:prstGeom>
          <a:noFill/>
        </p:spPr>
        <p:txBody>
          <a:bodyPr wrap="none" rtlCol="0">
            <a:spAutoFit/>
          </a:bodyPr>
          <a:lstStyle/>
          <a:p>
            <a:r>
              <a:rPr lang="fr-CA" b="1" dirty="0" smtClean="0">
                <a:solidFill>
                  <a:schemeClr val="tx1">
                    <a:lumMod val="50000"/>
                    <a:lumOff val="50000"/>
                  </a:schemeClr>
                </a:solidFill>
              </a:rPr>
              <a:t>4</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446" y="1161035"/>
            <a:ext cx="1798583" cy="131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800" y="1114425"/>
            <a:ext cx="5507037" cy="462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18258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805382" y="5689904"/>
            <a:ext cx="1008610" cy="646331"/>
          </a:xfrm>
          <a:prstGeom prst="rect">
            <a:avLst/>
          </a:prstGeom>
          <a:noFill/>
        </p:spPr>
        <p:txBody>
          <a:bodyPr wrap="none" rtlCol="0">
            <a:spAutoFit/>
          </a:bodyPr>
          <a:lstStyle/>
          <a:p>
            <a:pPr algn="ctr"/>
            <a:r>
              <a:rPr lang="fr-CA" b="1" dirty="0" smtClean="0">
                <a:solidFill>
                  <a:schemeClr val="tx1">
                    <a:lumMod val="50000"/>
                    <a:lumOff val="50000"/>
                  </a:schemeClr>
                </a:solidFill>
              </a:rPr>
              <a:t>5</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6</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512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200" y="1132191"/>
            <a:ext cx="6172200" cy="455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776" y="1126748"/>
            <a:ext cx="1647824" cy="150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23929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904405" y="5828404"/>
            <a:ext cx="1000595" cy="369332"/>
          </a:xfrm>
          <a:prstGeom prst="rect">
            <a:avLst/>
          </a:prstGeom>
          <a:noFill/>
        </p:spPr>
        <p:txBody>
          <a:bodyPr wrap="none" rtlCol="0">
            <a:spAutoFit/>
          </a:bodyPr>
          <a:lstStyle/>
          <a:p>
            <a:r>
              <a:rPr lang="fr-CA" b="1" dirty="0" smtClean="0">
                <a:solidFill>
                  <a:schemeClr val="tx1">
                    <a:lumMod val="50000"/>
                    <a:lumOff val="50000"/>
                  </a:schemeClr>
                </a:solidFill>
              </a:rPr>
              <a:t>7</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mois</a:t>
            </a:r>
            <a:endParaRPr lang="fr-CA" b="1" dirty="0">
              <a:solidFill>
                <a:schemeClr val="tx1">
                  <a:lumMod val="50000"/>
                  <a:lumOff val="50000"/>
                </a:schemeClr>
              </a:solidFill>
            </a:endParaRPr>
          </a:p>
        </p:txBody>
      </p:sp>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297" y="1143000"/>
            <a:ext cx="1754780" cy="1676400"/>
          </a:xfrm>
          <a:prstGeom prst="rect">
            <a:avLst/>
          </a:prstGeom>
          <a:ln>
            <a:noFill/>
          </a:ln>
          <a:effectLst/>
          <a:extLst/>
        </p:spPr>
      </p:pic>
      <p:pic>
        <p:nvPicPr>
          <p:cNvPr id="614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199" y="1458307"/>
            <a:ext cx="6637973"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288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C:\Users\CraigF\AppData\Local\Microsoft\Windows\Temporary Internet Files\Content.IE5\NZQ05CAH\MC900349175[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2"/>
            </p:custDataLst>
          </p:nvPr>
        </p:nvSpPr>
        <p:spPr>
          <a:xfrm>
            <a:off x="805382" y="5687936"/>
            <a:ext cx="1008609" cy="646331"/>
          </a:xfrm>
          <a:prstGeom prst="rect">
            <a:avLst/>
          </a:prstGeom>
          <a:noFill/>
        </p:spPr>
        <p:txBody>
          <a:bodyPr wrap="none" rtlCol="0">
            <a:spAutoFit/>
          </a:bodyPr>
          <a:lstStyle/>
          <a:p>
            <a:r>
              <a:rPr lang="fr-CA" b="1" dirty="0" smtClean="0">
                <a:solidFill>
                  <a:schemeClr val="tx1">
                    <a:lumMod val="50000"/>
                    <a:lumOff val="50000"/>
                  </a:schemeClr>
                </a:solidFill>
              </a:rPr>
              <a:t>8</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et 9</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775" y="1137557"/>
            <a:ext cx="1500188"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1137557"/>
            <a:ext cx="64770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74541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Étape 7 </a:t>
            </a:r>
            <a:r>
              <a:rPr lang="fr-CA" sz="3200" dirty="0"/>
              <a:t>–</a:t>
            </a:r>
            <a:r>
              <a:rPr lang="fr-CA" sz="3200" dirty="0" smtClean="0"/>
              <a:t> Agir progressivement</a:t>
            </a:r>
            <a:endParaRPr lang="fr-CA" sz="3200" dirty="0"/>
          </a:p>
        </p:txBody>
      </p:sp>
      <p:pic>
        <p:nvPicPr>
          <p:cNvPr id="5" name="Picture 11" descr="C:\Users\CraigF\AppData\Local\Microsoft\Windows\Temporary Internet Files\Content.IE5\NZQ05CAH\MC900349175[1].wmf"/>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485775" y="5501516"/>
            <a:ext cx="1647825" cy="1023109"/>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3"/>
            </p:custDataLst>
          </p:nvPr>
        </p:nvSpPr>
        <p:spPr>
          <a:xfrm>
            <a:off x="638670" y="5702224"/>
            <a:ext cx="1342034" cy="646331"/>
          </a:xfrm>
          <a:prstGeom prst="rect">
            <a:avLst/>
          </a:prstGeom>
          <a:noFill/>
        </p:spPr>
        <p:txBody>
          <a:bodyPr wrap="none" rtlCol="0">
            <a:spAutoFit/>
          </a:bodyPr>
          <a:lstStyle/>
          <a:p>
            <a:pPr algn="ctr"/>
            <a:r>
              <a:rPr lang="fr-CA" b="1" dirty="0" smtClean="0">
                <a:solidFill>
                  <a:schemeClr val="tx1">
                    <a:lumMod val="50000"/>
                    <a:lumOff val="50000"/>
                  </a:schemeClr>
                </a:solidFill>
              </a:rPr>
              <a:t>10</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ou 15</a:t>
            </a:r>
            <a:r>
              <a:rPr lang="fr-CA" b="1" baseline="30000" dirty="0" smtClean="0">
                <a:solidFill>
                  <a:schemeClr val="tx1">
                    <a:lumMod val="50000"/>
                    <a:lumOff val="50000"/>
                  </a:schemeClr>
                </a:solidFill>
              </a:rPr>
              <a:t>e</a:t>
            </a:r>
            <a:r>
              <a:rPr lang="fr-CA" b="1" dirty="0" smtClean="0">
                <a:solidFill>
                  <a:schemeClr val="tx1">
                    <a:lumMod val="50000"/>
                    <a:lumOff val="50000"/>
                  </a:schemeClr>
                </a:solidFill>
              </a:rPr>
              <a:t> </a:t>
            </a:r>
          </a:p>
          <a:p>
            <a:pPr algn="ctr"/>
            <a:r>
              <a:rPr lang="fr-CA" b="1" dirty="0" smtClean="0">
                <a:solidFill>
                  <a:schemeClr val="tx1">
                    <a:lumMod val="50000"/>
                    <a:lumOff val="50000"/>
                  </a:schemeClr>
                </a:solidFill>
              </a:rPr>
              <a:t>mois</a:t>
            </a:r>
            <a:endParaRPr lang="fr-CA" b="1" dirty="0">
              <a:solidFill>
                <a:schemeClr val="tx1">
                  <a:lumMod val="50000"/>
                  <a:lumOff val="50000"/>
                </a:schemeClr>
              </a:solidFill>
            </a:endParaRPr>
          </a:p>
        </p:txBody>
      </p:sp>
      <p:pic>
        <p:nvPicPr>
          <p:cNvPr id="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377" y="1153464"/>
            <a:ext cx="1641764" cy="172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1260475"/>
            <a:ext cx="6248400" cy="433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22828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extLst>
              <p:ext uri="{D42A27DB-BD31-4B8C-83A1-F6EECF244321}">
                <p14:modId xmlns:p14="http://schemas.microsoft.com/office/powerpoint/2010/main" val="3251919243"/>
              </p:ext>
            </p:extLst>
          </p:nvPr>
        </p:nvGraphicFramePr>
        <p:xfrm>
          <a:off x="1846995" y="1412776"/>
          <a:ext cx="7206952"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ZoneTexte 4"/>
          <p:cNvSpPr txBox="1"/>
          <p:nvPr/>
        </p:nvSpPr>
        <p:spPr>
          <a:xfrm>
            <a:off x="2530287" y="4005064"/>
            <a:ext cx="4876800" cy="523220"/>
          </a:xfrm>
          <a:prstGeom prst="rect">
            <a:avLst/>
          </a:prstGeom>
          <a:noFill/>
        </p:spPr>
        <p:txBody>
          <a:bodyPr wrap="square" rtlCol="0">
            <a:spAutoFit/>
          </a:bodyPr>
          <a:lstStyle/>
          <a:p>
            <a:r>
              <a:rPr lang="fr-CA" sz="2800" i="1" dirty="0" smtClean="0">
                <a:solidFill>
                  <a:schemeClr val="tx1">
                    <a:lumMod val="50000"/>
                    <a:lumOff val="50000"/>
                  </a:schemeClr>
                </a:solidFill>
                <a:effectLst>
                  <a:outerShdw blurRad="38100" dist="38100" dir="2700000" algn="tl">
                    <a:srgbClr val="000000">
                      <a:alpha val="43137"/>
                    </a:srgbClr>
                  </a:outerShdw>
                </a:effectLst>
              </a:rPr>
              <a:t>Culture organisationnelle DD</a:t>
            </a:r>
            <a:endParaRPr lang="fr-CA" sz="2800" i="1" dirty="0">
              <a:solidFill>
                <a:schemeClr val="tx1">
                  <a:lumMod val="50000"/>
                  <a:lumOff val="50000"/>
                </a:schemeClr>
              </a:solidFill>
              <a:effectLst>
                <a:outerShdw blurRad="38100" dist="38100" dir="2700000" algn="tl">
                  <a:srgbClr val="000000">
                    <a:alpha val="43137"/>
                  </a:srgbClr>
                </a:outerShdw>
              </a:effectLst>
            </a:endParaRPr>
          </a:p>
        </p:txBody>
      </p:sp>
      <p:pic>
        <p:nvPicPr>
          <p:cNvPr id="6" name="Picture 2" descr="guide"/>
          <p:cNvPicPr>
            <a:picLocks noChangeAspect="1" noChangeArrowheads="1"/>
          </p:cNvPicPr>
          <p:nvPr/>
        </p:nvPicPr>
        <p:blipFill>
          <a:blip r:embed="rId9" cstate="print">
            <a:extLst>
              <a:ext uri="{28A0092B-C50C-407E-A947-70E740481C1C}">
                <a14:useLocalDpi xmlns:a14="http://schemas.microsoft.com/office/drawing/2010/main" val="0"/>
              </a:ext>
            </a:extLst>
          </a:blip>
          <a:srcRect l="4875" r="3848"/>
          <a:stretch>
            <a:fillRect/>
          </a:stretch>
        </p:blipFill>
        <p:spPr bwMode="auto">
          <a:xfrm>
            <a:off x="428328" y="1112165"/>
            <a:ext cx="1421117" cy="17363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141783" y="3875940"/>
            <a:ext cx="1994209" cy="19649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Croix 7"/>
          <p:cNvSpPr/>
          <p:nvPr/>
        </p:nvSpPr>
        <p:spPr>
          <a:xfrm>
            <a:off x="681687" y="2989696"/>
            <a:ext cx="914400" cy="914400"/>
          </a:xfrm>
          <a:prstGeom prst="plus">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A"/>
          </a:p>
        </p:txBody>
      </p:sp>
      <p:sp>
        <p:nvSpPr>
          <p:cNvPr id="9" name="Titre 1"/>
          <p:cNvSpPr>
            <a:spLocks noGrp="1"/>
          </p:cNvSpPr>
          <p:nvPr>
            <p:ph type="title"/>
          </p:nvPr>
        </p:nvSpPr>
        <p:spPr>
          <a:xfrm>
            <a:off x="251520" y="260648"/>
            <a:ext cx="8640960" cy="562074"/>
          </a:xfrm>
        </p:spPr>
        <p:txBody>
          <a:bodyPr>
            <a:noAutofit/>
          </a:bodyPr>
          <a:lstStyle/>
          <a:p>
            <a:pPr algn="l"/>
            <a:r>
              <a:rPr lang="fr-CA" sz="3200" b="1" dirty="0" smtClean="0">
                <a:solidFill>
                  <a:srgbClr val="F68222"/>
                </a:solidFill>
                <a:latin typeface="Arial" pitchFamily="34" charset="0"/>
                <a:cs typeface="Arial" pitchFamily="34" charset="0"/>
              </a:rPr>
              <a:t>L’Approche BNQ 21000 favorise l’ancrage </a:t>
            </a:r>
            <a:endParaRPr lang="fr-CA" sz="3200" b="1" dirty="0">
              <a:solidFill>
                <a:srgbClr val="F68222"/>
              </a:solidFill>
              <a:latin typeface="Arial" pitchFamily="34" charset="0"/>
              <a:cs typeface="Arial" pitchFamily="34" charset="0"/>
            </a:endParaRPr>
          </a:p>
        </p:txBody>
      </p:sp>
    </p:spTree>
    <p:extLst>
      <p:ext uri="{BB962C8B-B14F-4D97-AF65-F5344CB8AC3E}">
        <p14:creationId xmlns:p14="http://schemas.microsoft.com/office/powerpoint/2010/main" val="36738973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p:txBody>
          <a:bodyPr/>
          <a:lstStyle/>
          <a:p>
            <a:pPr algn="ctr"/>
            <a:r>
              <a:rPr lang="fr-CA" dirty="0" smtClean="0">
                <a:solidFill>
                  <a:schemeClr val="tx1">
                    <a:lumMod val="50000"/>
                    <a:lumOff val="50000"/>
                  </a:schemeClr>
                </a:solidFill>
              </a:rPr>
              <a:t>Le cadre de gouvernance proposé pour implanter la démarche BNQ 21000</a:t>
            </a:r>
          </a:p>
          <a:p>
            <a:pPr algn="ctr"/>
            <a:r>
              <a:rPr lang="fr-CA" dirty="0" smtClean="0">
                <a:solidFill>
                  <a:schemeClr val="tx1">
                    <a:lumMod val="50000"/>
                    <a:lumOff val="50000"/>
                  </a:schemeClr>
                </a:solidFill>
              </a:rPr>
              <a:t>(Volet 3)</a:t>
            </a:r>
          </a:p>
        </p:txBody>
      </p:sp>
    </p:spTree>
    <p:extLst>
      <p:ext uri="{BB962C8B-B14F-4D97-AF65-F5344CB8AC3E}">
        <p14:creationId xmlns:p14="http://schemas.microsoft.com/office/powerpoint/2010/main" val="41494368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9" name="Picture 7" descr="C:\Users\CraigF\AppData\Local\Microsoft\Windows\Temporary Internet Files\Content.IE5\3ZV5X0HJ\MC900441962[1].wmf"/>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4111625" y="2008414"/>
            <a:ext cx="19875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13323" name="Picture 11" descr="C:\Users\CraigF\AppData\Local\Microsoft\Windows\Temporary Internet Files\Content.IE5\NZQ05CAH\MC900349175[1].wmf"/>
          <p:cNvPicPr>
            <a:picLocks noChangeAspect="1" noChangeArrowheads="1"/>
          </p:cNvPicPr>
          <p:nvPr>
            <p:custDataLst>
              <p:tags r:id="rId2"/>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676019" y="4804558"/>
            <a:ext cx="2531269" cy="157162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3"/>
            </p:custDataLst>
          </p:nvPr>
        </p:nvSpPr>
        <p:spPr>
          <a:xfrm>
            <a:off x="1287405" y="5113316"/>
            <a:ext cx="1308496" cy="954107"/>
          </a:xfrm>
          <a:prstGeom prst="rect">
            <a:avLst/>
          </a:prstGeom>
          <a:noFill/>
        </p:spPr>
        <p:txBody>
          <a:bodyPr wrap="square" rtlCol="0">
            <a:spAutoFit/>
          </a:bodyPr>
          <a:lstStyle/>
          <a:p>
            <a:pPr algn="ctr"/>
            <a:r>
              <a:rPr lang="fr-CA" sz="2800" b="1" dirty="0" smtClean="0">
                <a:solidFill>
                  <a:schemeClr val="tx1">
                    <a:lumMod val="50000"/>
                    <a:lumOff val="50000"/>
                  </a:schemeClr>
                </a:solidFill>
              </a:rPr>
              <a:t>1 à 15 mois</a:t>
            </a:r>
            <a:endParaRPr lang="fr-CA" sz="2800" b="1" dirty="0">
              <a:solidFill>
                <a:schemeClr val="tx1">
                  <a:lumMod val="50000"/>
                  <a:lumOff val="50000"/>
                </a:schemeClr>
              </a:solidFill>
            </a:endParaRPr>
          </a:p>
        </p:txBody>
      </p:sp>
      <p:pic>
        <p:nvPicPr>
          <p:cNvPr id="921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487" y="1717963"/>
            <a:ext cx="3383278" cy="2638301"/>
          </a:xfrm>
          <a:prstGeom prst="rect">
            <a:avLst/>
          </a:prstGeom>
          <a:noFill/>
          <a:ln>
            <a:noFill/>
          </a:ln>
          <a:effectLst/>
        </p:spPr>
      </p:pic>
      <p:sp>
        <p:nvSpPr>
          <p:cNvPr id="9" name="Rectangle 8"/>
          <p:cNvSpPr/>
          <p:nvPr/>
        </p:nvSpPr>
        <p:spPr>
          <a:xfrm>
            <a:off x="533400" y="223157"/>
            <a:ext cx="8382000" cy="584775"/>
          </a:xfrm>
          <a:prstGeom prst="rect">
            <a:avLst/>
          </a:prstGeom>
        </p:spPr>
        <p:txBody>
          <a:bodyPr wrap="square">
            <a:spAutoFit/>
          </a:bodyPr>
          <a:lstStyle/>
          <a:p>
            <a:r>
              <a:rPr lang="fr-CA" sz="3200" b="1" dirty="0">
                <a:solidFill>
                  <a:srgbClr val="F68222"/>
                </a:solidFill>
              </a:rPr>
              <a:t>Des </a:t>
            </a:r>
            <a:r>
              <a:rPr lang="fr-CA" sz="3200" b="1" dirty="0" smtClean="0">
                <a:solidFill>
                  <a:srgbClr val="F68222"/>
                </a:solidFill>
              </a:rPr>
              <a:t>« outils facilitateurs » </a:t>
            </a:r>
            <a:endParaRPr lang="fr-CA" sz="3200" b="1" dirty="0">
              <a:solidFill>
                <a:srgbClr val="F68222"/>
              </a:solidFill>
            </a:endParaRPr>
          </a:p>
        </p:txBody>
      </p:sp>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54750" y="1126897"/>
            <a:ext cx="2889250"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7337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idx="4294967295"/>
            <p:custDataLst>
              <p:tags r:id="rId1"/>
            </p:custDataLst>
          </p:nvPr>
        </p:nvSpPr>
        <p:spPr>
          <a:xfrm>
            <a:off x="228600" y="304800"/>
            <a:ext cx="8365504" cy="574675"/>
          </a:xfrm>
          <a:prstGeom prst="rect">
            <a:avLst/>
          </a:prstGeom>
        </p:spPr>
        <p:txBody>
          <a:bodyPr anchor="t">
            <a:noAutofit/>
          </a:bodyPr>
          <a:lstStyle/>
          <a:p>
            <a:pPr defTabSz="898525">
              <a:tabLst>
                <a:tab pos="898525" algn="l"/>
              </a:tabLst>
            </a:pPr>
            <a:r>
              <a:rPr lang="fr-CA" sz="4000" b="1" dirty="0" smtClean="0">
                <a:solidFill>
                  <a:srgbClr val="FF6600"/>
                </a:solidFill>
                <a:latin typeface="Arial" charset="0"/>
                <a:ea typeface="ヒラギノ角ゴ Pro W3"/>
                <a:cs typeface="Arial" charset="0"/>
              </a:rPr>
              <a:t>Des questions ou des commentaires?</a:t>
            </a:r>
          </a:p>
        </p:txBody>
      </p:sp>
      <p:pic>
        <p:nvPicPr>
          <p:cNvPr id="3" name="Image 2" descr="individu.jpg"/>
          <p:cNvPicPr>
            <a:picLocks noChangeAspect="1"/>
          </p:cNvPicPr>
          <p:nvPr>
            <p:custDataLst>
              <p:tags r:id="rId2"/>
            </p:custDataLst>
          </p:nvPr>
        </p:nvPicPr>
        <p:blipFill>
          <a:blip r:embed="rId5" cstate="print"/>
          <a:stretch>
            <a:fillRect/>
          </a:stretch>
        </p:blipFill>
        <p:spPr>
          <a:xfrm>
            <a:off x="1835696" y="1484784"/>
            <a:ext cx="5688632" cy="4260982"/>
          </a:xfrm>
          <a:prstGeom prst="rect">
            <a:avLst/>
          </a:prstGeom>
        </p:spPr>
      </p:pic>
    </p:spTree>
    <p:extLst>
      <p:ext uri="{BB962C8B-B14F-4D97-AF65-F5344CB8AC3E}">
        <p14:creationId xmlns:p14="http://schemas.microsoft.com/office/powerpoint/2010/main" val="16146821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3 volets"/>
          <p:cNvPicPr>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r="2041" b="75039"/>
          <a:stretch/>
        </p:blipFill>
        <p:spPr bwMode="auto">
          <a:xfrm>
            <a:off x="533400" y="137435"/>
            <a:ext cx="8295456" cy="1005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1628800"/>
            <a:ext cx="6048672" cy="4482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6135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34400" t="12456" r="12816" b="16701"/>
          <a:stretch/>
        </p:blipFill>
        <p:spPr bwMode="auto">
          <a:xfrm>
            <a:off x="1676400" y="1600200"/>
            <a:ext cx="55626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73525" y="160946"/>
            <a:ext cx="8458199" cy="1508105"/>
          </a:xfrm>
          <a:prstGeom prst="rect">
            <a:avLst/>
          </a:prstGeom>
        </p:spPr>
        <p:txBody>
          <a:bodyPr wrap="square">
            <a:spAutoFit/>
          </a:bodyPr>
          <a:lstStyle/>
          <a:p>
            <a:pPr lvl="0"/>
            <a:r>
              <a:rPr lang="fr-CA" sz="3200" b="1" dirty="0" smtClean="0">
                <a:solidFill>
                  <a:srgbClr val="F68222"/>
                </a:solidFill>
              </a:rPr>
              <a:t>Les 7 étapes de la démarche BNQ 21000</a:t>
            </a:r>
          </a:p>
          <a:p>
            <a:r>
              <a:rPr lang="fr-CA" sz="2800" b="1" i="1" dirty="0">
                <a:solidFill>
                  <a:srgbClr val="F68222"/>
                </a:solidFill>
              </a:rPr>
              <a:t>Cycle proposé:  15 mois</a:t>
            </a:r>
          </a:p>
          <a:p>
            <a:pPr lvl="0"/>
            <a:endParaRPr lang="fr-CA" sz="3200" b="1" dirty="0">
              <a:solidFill>
                <a:srgbClr val="008000"/>
              </a:solidFill>
            </a:endParaRPr>
          </a:p>
        </p:txBody>
      </p:sp>
      <p:sp>
        <p:nvSpPr>
          <p:cNvPr id="5" name="ZoneTexte 4"/>
          <p:cNvSpPr txBox="1"/>
          <p:nvPr/>
        </p:nvSpPr>
        <p:spPr>
          <a:xfrm rot="19935614">
            <a:off x="4178511" y="1047066"/>
            <a:ext cx="2336341" cy="523220"/>
          </a:xfrm>
          <a:prstGeom prst="rect">
            <a:avLst/>
          </a:prstGeom>
          <a:noFill/>
        </p:spPr>
        <p:txBody>
          <a:bodyPr wrap="square" rtlCol="0">
            <a:spAutoFit/>
          </a:bodyPr>
          <a:lstStyle/>
          <a:p>
            <a:r>
              <a:rPr lang="fr-CA" sz="1400" b="1" dirty="0" smtClean="0">
                <a:solidFill>
                  <a:srgbClr val="FFC000"/>
                </a:solidFill>
              </a:rPr>
              <a:t>Mesurer pour mieux progresser</a:t>
            </a:r>
            <a:endParaRPr lang="fr-CA" sz="1400" b="1" dirty="0">
              <a:solidFill>
                <a:srgbClr val="FFC000"/>
              </a:solidFill>
            </a:endParaRPr>
          </a:p>
        </p:txBody>
      </p:sp>
      <p:sp>
        <p:nvSpPr>
          <p:cNvPr id="6" name="ZoneTexte 5"/>
          <p:cNvSpPr txBox="1"/>
          <p:nvPr/>
        </p:nvSpPr>
        <p:spPr>
          <a:xfrm rot="19748163">
            <a:off x="1769678" y="1677690"/>
            <a:ext cx="2526063" cy="523220"/>
          </a:xfrm>
          <a:prstGeom prst="rect">
            <a:avLst/>
          </a:prstGeom>
          <a:noFill/>
        </p:spPr>
        <p:txBody>
          <a:bodyPr wrap="square" rtlCol="0">
            <a:spAutoFit/>
          </a:bodyPr>
          <a:lstStyle/>
          <a:p>
            <a:r>
              <a:rPr lang="fr-CA" sz="1400" b="1" dirty="0" smtClean="0">
                <a:solidFill>
                  <a:schemeClr val="accent1"/>
                </a:solidFill>
              </a:rPr>
              <a:t>Consensus sur une vision globale DD</a:t>
            </a:r>
            <a:endParaRPr lang="fr-CA" sz="1400" b="1" dirty="0">
              <a:solidFill>
                <a:schemeClr val="accent1"/>
              </a:solidFill>
            </a:endParaRPr>
          </a:p>
        </p:txBody>
      </p:sp>
      <p:sp>
        <p:nvSpPr>
          <p:cNvPr id="7" name="ZoneTexte 6"/>
          <p:cNvSpPr txBox="1"/>
          <p:nvPr/>
        </p:nvSpPr>
        <p:spPr>
          <a:xfrm rot="19885380">
            <a:off x="5852601" y="1451678"/>
            <a:ext cx="2968570" cy="523220"/>
          </a:xfrm>
          <a:prstGeom prst="rect">
            <a:avLst/>
          </a:prstGeom>
          <a:noFill/>
        </p:spPr>
        <p:txBody>
          <a:bodyPr wrap="square" rtlCol="0">
            <a:spAutoFit/>
          </a:bodyPr>
          <a:lstStyle/>
          <a:p>
            <a:r>
              <a:rPr lang="fr-CA" sz="1400" b="1" dirty="0" smtClean="0">
                <a:solidFill>
                  <a:srgbClr val="008000"/>
                </a:solidFill>
              </a:rPr>
              <a:t>Identifier les forces, faibles, menaces, opportunités</a:t>
            </a:r>
            <a:endParaRPr lang="fr-CA" sz="1400" b="1" dirty="0">
              <a:solidFill>
                <a:srgbClr val="008000"/>
              </a:solidFill>
            </a:endParaRPr>
          </a:p>
        </p:txBody>
      </p:sp>
      <p:sp>
        <p:nvSpPr>
          <p:cNvPr id="8" name="ZoneTexte 7"/>
          <p:cNvSpPr txBox="1"/>
          <p:nvPr/>
        </p:nvSpPr>
        <p:spPr>
          <a:xfrm rot="20193582">
            <a:off x="6780575" y="2664023"/>
            <a:ext cx="2235055" cy="1169551"/>
          </a:xfrm>
          <a:prstGeom prst="rect">
            <a:avLst/>
          </a:prstGeom>
          <a:noFill/>
        </p:spPr>
        <p:txBody>
          <a:bodyPr wrap="square" rtlCol="0">
            <a:spAutoFit/>
          </a:bodyPr>
          <a:lstStyle/>
          <a:p>
            <a:r>
              <a:rPr lang="fr-CA" sz="1400" b="1" dirty="0" smtClean="0">
                <a:solidFill>
                  <a:schemeClr val="tx1">
                    <a:lumMod val="50000"/>
                    <a:lumOff val="50000"/>
                  </a:schemeClr>
                </a:solidFill>
              </a:rPr>
              <a:t>Tenir compte l’intérêt des parties prenantes / formaliser ses engagements et se structurer</a:t>
            </a:r>
          </a:p>
        </p:txBody>
      </p:sp>
      <p:sp>
        <p:nvSpPr>
          <p:cNvPr id="9" name="ZoneTexte 8"/>
          <p:cNvSpPr txBox="1"/>
          <p:nvPr/>
        </p:nvSpPr>
        <p:spPr>
          <a:xfrm rot="20349145">
            <a:off x="6051130" y="4798811"/>
            <a:ext cx="2637180" cy="523220"/>
          </a:xfrm>
          <a:prstGeom prst="rect">
            <a:avLst/>
          </a:prstGeom>
          <a:noFill/>
        </p:spPr>
        <p:txBody>
          <a:bodyPr wrap="square" rtlCol="0">
            <a:spAutoFit/>
          </a:bodyPr>
          <a:lstStyle/>
          <a:p>
            <a:r>
              <a:rPr lang="fr-CA" sz="1400" b="1" dirty="0" smtClean="0">
                <a:solidFill>
                  <a:srgbClr val="00B0F0"/>
                </a:solidFill>
              </a:rPr>
              <a:t>Identifier des indicateurs et des actions responsables</a:t>
            </a:r>
            <a:endParaRPr lang="fr-CA" sz="1400" b="1" dirty="0">
              <a:solidFill>
                <a:srgbClr val="00B0F0"/>
              </a:solidFill>
            </a:endParaRPr>
          </a:p>
        </p:txBody>
      </p:sp>
      <p:sp>
        <p:nvSpPr>
          <p:cNvPr id="12" name="ZoneTexte 11"/>
          <p:cNvSpPr txBox="1"/>
          <p:nvPr/>
        </p:nvSpPr>
        <p:spPr>
          <a:xfrm rot="20224274">
            <a:off x="73075" y="5049335"/>
            <a:ext cx="2439296" cy="738664"/>
          </a:xfrm>
          <a:prstGeom prst="rect">
            <a:avLst/>
          </a:prstGeom>
          <a:noFill/>
        </p:spPr>
        <p:txBody>
          <a:bodyPr wrap="square" rtlCol="0">
            <a:spAutoFit/>
          </a:bodyPr>
          <a:lstStyle/>
          <a:p>
            <a:r>
              <a:rPr lang="fr-CA" sz="1400" b="1" dirty="0" smtClean="0">
                <a:solidFill>
                  <a:srgbClr val="FFCC00"/>
                </a:solidFill>
              </a:rPr>
              <a:t>Mettre en œuvre, se mobiliser, constater </a:t>
            </a:r>
            <a:r>
              <a:rPr lang="fr-CA" sz="1400" b="1" smtClean="0">
                <a:solidFill>
                  <a:srgbClr val="FFCC00"/>
                </a:solidFill>
              </a:rPr>
              <a:t>les changements</a:t>
            </a:r>
            <a:endParaRPr lang="fr-CA" sz="1400" b="1" dirty="0">
              <a:solidFill>
                <a:srgbClr val="FFCC00"/>
              </a:solidFill>
            </a:endParaRPr>
          </a:p>
        </p:txBody>
      </p:sp>
      <p:sp>
        <p:nvSpPr>
          <p:cNvPr id="13" name="ZoneTexte 12"/>
          <p:cNvSpPr txBox="1"/>
          <p:nvPr/>
        </p:nvSpPr>
        <p:spPr>
          <a:xfrm>
            <a:off x="152400" y="3632086"/>
            <a:ext cx="1676400" cy="400110"/>
          </a:xfrm>
          <a:prstGeom prst="rect">
            <a:avLst/>
          </a:prstGeom>
          <a:noFill/>
        </p:spPr>
        <p:txBody>
          <a:bodyPr wrap="square" rtlCol="0">
            <a:spAutoFit/>
          </a:bodyPr>
          <a:lstStyle/>
          <a:p>
            <a:pPr algn="ctr"/>
            <a:r>
              <a:rPr lang="fr-CA" sz="2000" b="1" dirty="0" smtClean="0">
                <a:solidFill>
                  <a:srgbClr val="92D050"/>
                </a:solidFill>
              </a:rPr>
              <a:t>Rétroaction</a:t>
            </a:r>
            <a:endParaRPr lang="fr-CA" sz="2000" b="1" dirty="0">
              <a:solidFill>
                <a:srgbClr val="92D050"/>
              </a:solidFill>
            </a:endParaRPr>
          </a:p>
        </p:txBody>
      </p:sp>
      <p:sp>
        <p:nvSpPr>
          <p:cNvPr id="14" name="ZoneTexte 13"/>
          <p:cNvSpPr txBox="1"/>
          <p:nvPr/>
        </p:nvSpPr>
        <p:spPr>
          <a:xfrm rot="20484363">
            <a:off x="2245713" y="5878943"/>
            <a:ext cx="2537371" cy="523220"/>
          </a:xfrm>
          <a:prstGeom prst="rect">
            <a:avLst/>
          </a:prstGeom>
          <a:noFill/>
        </p:spPr>
        <p:txBody>
          <a:bodyPr wrap="square" rtlCol="0">
            <a:spAutoFit/>
          </a:bodyPr>
          <a:lstStyle/>
          <a:p>
            <a:r>
              <a:rPr lang="fr-CA" sz="1400" b="1" dirty="0" smtClean="0">
                <a:solidFill>
                  <a:schemeClr val="accent2">
                    <a:lumMod val="75000"/>
                  </a:schemeClr>
                </a:solidFill>
              </a:rPr>
              <a:t>Utiliser des standards – crédibilité et transparence </a:t>
            </a:r>
            <a:endParaRPr lang="fr-CA" sz="1400" b="1" dirty="0">
              <a:solidFill>
                <a:schemeClr val="accent2">
                  <a:lumMod val="75000"/>
                </a:schemeClr>
              </a:solidFill>
            </a:endParaRPr>
          </a:p>
        </p:txBody>
      </p:sp>
    </p:spTree>
    <p:extLst>
      <p:ext uri="{BB962C8B-B14F-4D97-AF65-F5344CB8AC3E}">
        <p14:creationId xmlns:p14="http://schemas.microsoft.com/office/powerpoint/2010/main" val="1084997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p:txBody>
          <a:bodyPr/>
          <a:lstStyle/>
          <a:p>
            <a:pPr algn="ctr"/>
            <a:r>
              <a:rPr lang="fr-CA" dirty="0" smtClean="0">
                <a:solidFill>
                  <a:schemeClr val="tx1">
                    <a:lumMod val="50000"/>
                    <a:lumOff val="50000"/>
                  </a:schemeClr>
                </a:solidFill>
              </a:rPr>
              <a:t>Qu’est-ce qui distingue la Démarche BNQ 21000?</a:t>
            </a:r>
            <a:endParaRPr lang="fr-CA" dirty="0">
              <a:solidFill>
                <a:schemeClr val="tx1">
                  <a:lumMod val="50000"/>
                  <a:lumOff val="50000"/>
                </a:schemeClr>
              </a:solidFill>
            </a:endParaRPr>
          </a:p>
        </p:txBody>
      </p:sp>
    </p:spTree>
    <p:extLst>
      <p:ext uri="{BB962C8B-B14F-4D97-AF65-F5344CB8AC3E}">
        <p14:creationId xmlns:p14="http://schemas.microsoft.com/office/powerpoint/2010/main" val="3799828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SSIERSFRANCINE\BNQ-21000\1.GESTION DU PROJET GLOBAL\1.6 LANCEMENT-ACTIVITÉS DE COMMUNICATION\VISUELSBNQ21000\IMAGE ZONE C\Schema_Gouv_fond_gris.png"/>
          <p:cNvPicPr>
            <a:picLocks noChangeAspect="1" noChangeArrowheads="1"/>
          </p:cNvPicPr>
          <p:nvPr>
            <p:custDataLst>
              <p:tags r:id="rId1"/>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533400" y="1143000"/>
            <a:ext cx="3397313" cy="26717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tableau entreprise"/>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4543425" y="2971800"/>
            <a:ext cx="4114800" cy="267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custDataLst>
              <p:tags r:id="rId3"/>
            </p:custDataLst>
          </p:nvPr>
        </p:nvSpPr>
        <p:spPr>
          <a:xfrm>
            <a:off x="3429001" y="1371600"/>
            <a:ext cx="5486400" cy="707886"/>
          </a:xfrm>
          <a:prstGeom prst="rect">
            <a:avLst/>
          </a:prstGeom>
          <a:noFill/>
        </p:spPr>
        <p:txBody>
          <a:bodyPr wrap="square" rtlCol="0">
            <a:spAutoFit/>
          </a:bodyPr>
          <a:lstStyle/>
          <a:p>
            <a:r>
              <a:rPr lang="fr-CA" sz="2000" b="1" dirty="0" smtClean="0">
                <a:solidFill>
                  <a:schemeClr val="tx1">
                    <a:lumMod val="50000"/>
                    <a:lumOff val="50000"/>
                  </a:schemeClr>
                </a:solidFill>
              </a:rPr>
              <a:t>Un processus de réflexion qui prend en compte les dimensions extra-financières</a:t>
            </a:r>
            <a:endParaRPr lang="fr-CA" sz="2000" b="1" dirty="0">
              <a:solidFill>
                <a:schemeClr val="tx1">
                  <a:lumMod val="50000"/>
                  <a:lumOff val="50000"/>
                </a:schemeClr>
              </a:solidFill>
            </a:endParaRPr>
          </a:p>
        </p:txBody>
      </p:sp>
      <p:sp>
        <p:nvSpPr>
          <p:cNvPr id="10" name="ZoneTexte 9"/>
          <p:cNvSpPr txBox="1"/>
          <p:nvPr>
            <p:custDataLst>
              <p:tags r:id="rId4"/>
            </p:custDataLst>
          </p:nvPr>
        </p:nvSpPr>
        <p:spPr>
          <a:xfrm>
            <a:off x="1343024" y="5857965"/>
            <a:ext cx="5257801" cy="707886"/>
          </a:xfrm>
          <a:prstGeom prst="rect">
            <a:avLst/>
          </a:prstGeom>
          <a:noFill/>
        </p:spPr>
        <p:txBody>
          <a:bodyPr wrap="square" rtlCol="0">
            <a:spAutoFit/>
          </a:bodyPr>
          <a:lstStyle/>
          <a:p>
            <a:r>
              <a:rPr lang="fr-CA" sz="2000" b="1" dirty="0" smtClean="0">
                <a:solidFill>
                  <a:schemeClr val="tx1">
                    <a:lumMod val="50000"/>
                    <a:lumOff val="50000"/>
                  </a:schemeClr>
                </a:solidFill>
              </a:rPr>
              <a:t>En intégrant les intérêts des parties prenantes (dialogue)</a:t>
            </a:r>
            <a:endParaRPr lang="fr-CA" sz="2000" b="1" dirty="0">
              <a:solidFill>
                <a:schemeClr val="tx1">
                  <a:lumMod val="50000"/>
                  <a:lumOff val="50000"/>
                </a:schemeClr>
              </a:solidFill>
            </a:endParaRPr>
          </a:p>
        </p:txBody>
      </p:sp>
      <p:sp>
        <p:nvSpPr>
          <p:cNvPr id="11" name="Titre 10"/>
          <p:cNvSpPr>
            <a:spLocks noGrp="1"/>
          </p:cNvSpPr>
          <p:nvPr>
            <p:ph type="title"/>
            <p:custDataLst>
              <p:tags r:id="rId5"/>
            </p:custDataLst>
          </p:nvPr>
        </p:nvSpPr>
        <p:spPr>
          <a:xfrm>
            <a:off x="381000" y="152400"/>
            <a:ext cx="8763000" cy="796908"/>
          </a:xfrm>
        </p:spPr>
        <p:txBody>
          <a:bodyPr>
            <a:noAutofit/>
          </a:bodyPr>
          <a:lstStyle/>
          <a:p>
            <a:r>
              <a:rPr lang="fr-CA" sz="3200" dirty="0" smtClean="0"/>
              <a:t>Transforme le processus décisionnel</a:t>
            </a:r>
            <a:endParaRPr lang="fr-CA" sz="3200" dirty="0"/>
          </a:p>
        </p:txBody>
      </p:sp>
    </p:spTree>
    <p:extLst>
      <p:ext uri="{BB962C8B-B14F-4D97-AF65-F5344CB8AC3E}">
        <p14:creationId xmlns:p14="http://schemas.microsoft.com/office/powerpoint/2010/main" val="7798277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a:xfrm>
            <a:off x="762000" y="685800"/>
            <a:ext cx="7858179" cy="4572032"/>
          </a:xfrm>
        </p:spPr>
        <p:txBody>
          <a:bodyPr/>
          <a:lstStyle/>
          <a:p>
            <a:pPr algn="ctr"/>
            <a:r>
              <a:rPr lang="fr-CA" dirty="0" smtClean="0">
                <a:solidFill>
                  <a:schemeClr val="tx1">
                    <a:lumMod val="50000"/>
                    <a:lumOff val="50000"/>
                  </a:schemeClr>
                </a:solidFill>
              </a:rPr>
              <a:t>Quels sont ses mécanismes pour favoriser la progression?</a:t>
            </a:r>
            <a:endParaRPr lang="fr-CA" dirty="0">
              <a:solidFill>
                <a:schemeClr val="tx1">
                  <a:lumMod val="50000"/>
                  <a:lumOff val="50000"/>
                </a:schemeClr>
              </a:solidFill>
            </a:endParaRPr>
          </a:p>
        </p:txBody>
      </p:sp>
    </p:spTree>
    <p:extLst>
      <p:ext uri="{BB962C8B-B14F-4D97-AF65-F5344CB8AC3E}">
        <p14:creationId xmlns:p14="http://schemas.microsoft.com/office/powerpoint/2010/main" val="1404786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custDataLst>
              <p:tags r:id="rId1"/>
            </p:custDataLst>
          </p:nvPr>
        </p:nvSpPr>
        <p:spPr/>
        <p:txBody>
          <a:bodyPr/>
          <a:lstStyle/>
          <a:p>
            <a:endParaRPr lang="fr-CA"/>
          </a:p>
        </p:txBody>
      </p:sp>
      <p:pic>
        <p:nvPicPr>
          <p:cNvPr id="4098" name="Picture 2" descr="C:\Users\CraigF\AppData\Local\Microsoft\Windows\Temporary Internet Files\Low\Content.IE5\CMC36IFF\ModÃ¨le_conceptuel[1].pn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0"/>
            <a:ext cx="872867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CraigF\AppData\Local\Microsoft\Windows\Temporary Internet Files\Low\Content.IE5\CMC36IFF\ModÃ¨le_conceptuel[1].pn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80962"/>
            <a:ext cx="8839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re 1"/>
          <p:cNvSpPr txBox="1">
            <a:spLocks/>
          </p:cNvSpPr>
          <p:nvPr>
            <p:custDataLst>
              <p:tags r:id="rId4"/>
            </p:custDataLst>
          </p:nvPr>
        </p:nvSpPr>
        <p:spPr bwMode="auto">
          <a:xfrm>
            <a:off x="0" y="228600"/>
            <a:ext cx="8915400" cy="796908"/>
          </a:xfrm>
          <a:prstGeom prst="rect">
            <a:avLst/>
          </a:prstGeom>
          <a:solidFill>
            <a:schemeClr val="bg1"/>
          </a:solidFill>
          <a:extLst/>
        </p:spPr>
        <p:txBody>
          <a:bodyPr vert="horz" wrap="square" lIns="91440" tIns="45720" rIns="91440" bIns="45720" numCol="1" anchor="t" anchorCtr="0" compatLnSpc="1">
            <a:prstTxWarp prst="textNoShape">
              <a:avLst/>
            </a:prstTxWarp>
            <a:normAutofit/>
          </a:bodyPr>
          <a:lstStyle>
            <a:lvl1pPr marL="0" indent="0" algn="l" defTabSz="900000" rtl="0" eaLnBrk="0" fontAlgn="base" hangingPunct="0">
              <a:lnSpc>
                <a:spcPts val="3400"/>
              </a:lnSpc>
              <a:spcBef>
                <a:spcPct val="0"/>
              </a:spcBef>
              <a:spcAft>
                <a:spcPct val="0"/>
              </a:spcAft>
              <a:tabLst>
                <a:tab pos="900000" algn="l"/>
              </a:tabLst>
              <a:defRPr sz="2800" b="1" kern="1200" baseline="0">
                <a:solidFill>
                  <a:srgbClr val="F68222"/>
                </a:solidFill>
                <a:latin typeface="Arial" pitchFamily="34" charset="0"/>
                <a:ea typeface="ヒラギノ角ゴ Pro W3" pitchFamily="43" charset="-128"/>
                <a:cs typeface="Arial" pitchFamily="34" charset="0"/>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898525">
              <a:tabLst/>
              <a:defRPr/>
            </a:pPr>
            <a:r>
              <a:rPr lang="fr-CA" sz="3200" dirty="0" smtClean="0">
                <a:ea typeface="ヒラギノ角ゴ Pro W3" pitchFamily="16" charset="-128"/>
              </a:rPr>
              <a:t>   Le modèle de progression BNQ 21000</a:t>
            </a:r>
            <a:endParaRPr lang="fr-CA" sz="32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Tree>
    <p:extLst>
      <p:ext uri="{BB962C8B-B14F-4D97-AF65-F5344CB8AC3E}">
        <p14:creationId xmlns:p14="http://schemas.microsoft.com/office/powerpoint/2010/main" val="614613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re 1"/>
          <p:cNvSpPr>
            <a:spLocks noGrp="1"/>
          </p:cNvSpPr>
          <p:nvPr>
            <p:ph type="title"/>
            <p:custDataLst>
              <p:tags r:id="rId1"/>
            </p:custDataLst>
          </p:nvPr>
        </p:nvSpPr>
        <p:spPr bwMode="auto">
          <a:xfrm>
            <a:off x="433154" y="228600"/>
            <a:ext cx="8329846" cy="796908"/>
          </a:xfrm>
          <a:extLst/>
        </p:spPr>
        <p:txBody>
          <a:bodyPr vert="horz" wrap="square" lIns="91440" tIns="45720" rIns="91440" bIns="45720" numCol="1" anchor="t" anchorCtr="0" compatLnSpc="1">
            <a:prstTxWarp prst="textNoShape">
              <a:avLst/>
            </a:prstTxWarp>
          </a:bodyPr>
          <a:lstStyle/>
          <a:p>
            <a:pPr defTabSz="898525">
              <a:tabLst>
                <a:tab pos="898525" algn="l"/>
              </a:tabLst>
              <a:defRPr/>
            </a:pPr>
            <a:r>
              <a:rPr lang="fr-CA" sz="3200" dirty="0" smtClean="0">
                <a:ea typeface="ヒラギノ角ゴ Pro W3" pitchFamily="16" charset="-128"/>
              </a:rPr>
              <a:t>Une progression sur 21 enjeux DD</a:t>
            </a:r>
            <a:r>
              <a:rPr lang="fr-CA" dirty="0" smtClean="0">
                <a:ea typeface="ヒラギノ角ゴ Pro W3" pitchFamily="16" charset="-128"/>
              </a:rPr>
              <a:t/>
            </a:r>
            <a:br>
              <a:rPr lang="fr-CA" dirty="0" smtClean="0">
                <a:ea typeface="ヒラギノ角ゴ Pro W3" pitchFamily="16" charset="-128"/>
              </a:rPr>
            </a:br>
            <a:r>
              <a:rPr lang="fr-CA" dirty="0" smtClean="0">
                <a:ea typeface="ヒラギノ角ゴ Pro W3" pitchFamily="16" charset="-128"/>
              </a:rPr>
              <a:t>                              </a:t>
            </a:r>
            <a:endParaRPr lang="fr-CA" sz="36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
        <p:nvSpPr>
          <p:cNvPr id="28"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27"/>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46084" name="Picture 3" descr="Schema_Gouv.png"/>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1828800" y="1756056"/>
            <a:ext cx="5827713"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ZoneTexte 8"/>
          <p:cNvSpPr txBox="1">
            <a:spLocks noChangeArrowheads="1"/>
          </p:cNvSpPr>
          <p:nvPr>
            <p:custDataLst>
              <p:tags r:id="rId4"/>
            </p:custDataLst>
          </p:nvPr>
        </p:nvSpPr>
        <p:spPr bwMode="auto">
          <a:xfrm>
            <a:off x="4648200" y="1473200"/>
            <a:ext cx="190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FFC000"/>
                </a:solidFill>
                <a:latin typeface="Calibri" pitchFamily="34" charset="0"/>
                <a:ea typeface="ＭＳ Ｐゴシック" pitchFamily="34" charset="-128"/>
              </a:rPr>
              <a:t>Équité</a:t>
            </a:r>
            <a:endParaRPr lang="fr-CA" sz="1600" b="1">
              <a:solidFill>
                <a:srgbClr val="FFC000"/>
              </a:solidFill>
              <a:latin typeface="Calibri" pitchFamily="34" charset="0"/>
            </a:endParaRPr>
          </a:p>
        </p:txBody>
      </p:sp>
      <p:sp>
        <p:nvSpPr>
          <p:cNvPr id="46086" name="ZoneTexte 9"/>
          <p:cNvSpPr txBox="1">
            <a:spLocks noChangeArrowheads="1"/>
          </p:cNvSpPr>
          <p:nvPr>
            <p:custDataLst>
              <p:tags r:id="rId5"/>
            </p:custDataLst>
          </p:nvPr>
        </p:nvSpPr>
        <p:spPr bwMode="auto">
          <a:xfrm>
            <a:off x="7391400" y="4191000"/>
            <a:ext cx="175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l’énergie</a:t>
            </a:r>
          </a:p>
        </p:txBody>
      </p:sp>
      <p:sp>
        <p:nvSpPr>
          <p:cNvPr id="46087" name="ZoneTexte 10"/>
          <p:cNvSpPr txBox="1">
            <a:spLocks noChangeArrowheads="1"/>
          </p:cNvSpPr>
          <p:nvPr>
            <p:custDataLst>
              <p:tags r:id="rId6"/>
            </p:custDataLst>
          </p:nvPr>
        </p:nvSpPr>
        <p:spPr bwMode="auto">
          <a:xfrm>
            <a:off x="304800" y="4849565"/>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a:t>
            </a:r>
          </a:p>
          <a:p>
            <a:pPr algn="ctr" eaLnBrk="1" hangingPunct="1"/>
            <a:r>
              <a:rPr lang="fr-CA" sz="1600" b="1" dirty="0" smtClean="0">
                <a:solidFill>
                  <a:srgbClr val="33CCFF"/>
                </a:solidFill>
                <a:latin typeface="Calibri" pitchFamily="34" charset="0"/>
                <a:ea typeface="ＭＳ Ｐゴシック" pitchFamily="34" charset="-128"/>
              </a:rPr>
              <a:t>d’investissement</a:t>
            </a:r>
            <a:endParaRPr lang="fr-CA" sz="1600" b="1" dirty="0">
              <a:solidFill>
                <a:srgbClr val="33CCFF"/>
              </a:solidFill>
              <a:latin typeface="Calibri" pitchFamily="34" charset="0"/>
              <a:ea typeface="ＭＳ Ｐゴシック" pitchFamily="34" charset="-128"/>
            </a:endParaRPr>
          </a:p>
        </p:txBody>
      </p:sp>
      <p:sp>
        <p:nvSpPr>
          <p:cNvPr id="46089" name="ZoneTexte 12"/>
          <p:cNvSpPr txBox="1">
            <a:spLocks noChangeArrowheads="1"/>
          </p:cNvSpPr>
          <p:nvPr>
            <p:custDataLst>
              <p:tags r:id="rId7"/>
            </p:custDataLst>
          </p:nvPr>
        </p:nvSpPr>
        <p:spPr bwMode="auto">
          <a:xfrm>
            <a:off x="6781800" y="3835400"/>
            <a:ext cx="2114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92D050"/>
                </a:solidFill>
                <a:latin typeface="Calibri" pitchFamily="34" charset="0"/>
                <a:ea typeface="ＭＳ Ｐゴシック" pitchFamily="34" charset="-128"/>
              </a:rPr>
              <a:t>Gestion des PGMR</a:t>
            </a:r>
          </a:p>
        </p:txBody>
      </p:sp>
      <p:sp>
        <p:nvSpPr>
          <p:cNvPr id="35" name="ZoneTexte 13"/>
          <p:cNvSpPr txBox="1">
            <a:spLocks noChangeArrowheads="1"/>
          </p:cNvSpPr>
          <p:nvPr>
            <p:custDataLst>
              <p:tags r:id="rId8"/>
            </p:custDataLst>
          </p:nvPr>
        </p:nvSpPr>
        <p:spPr bwMode="auto">
          <a:xfrm>
            <a:off x="6096000" y="3395663"/>
            <a:ext cx="2667000" cy="338137"/>
          </a:xfrm>
          <a:prstGeom prst="rect">
            <a:avLst/>
          </a:prstGeom>
          <a:noFill/>
          <a:ln w="9525">
            <a:noFill/>
            <a:miter lim="800000"/>
            <a:headEnd/>
            <a:tailEnd/>
          </a:ln>
        </p:spPr>
        <p:txBody>
          <a:bodyPr>
            <a:spAutoFit/>
          </a:bodyPr>
          <a:lstStyle/>
          <a:p>
            <a:pPr>
              <a:defRPr/>
            </a:pPr>
            <a:r>
              <a:rPr lang="fr-CA" sz="1600" b="1" dirty="0">
                <a:solidFill>
                  <a:schemeClr val="tx1">
                    <a:lumMod val="50000"/>
                    <a:lumOff val="50000"/>
                  </a:schemeClr>
                </a:solidFill>
                <a:latin typeface="Calibri" pitchFamily="34" charset="0"/>
                <a:cs typeface="Arial" charset="0"/>
              </a:rPr>
              <a:t>Mission, vision, valeurs</a:t>
            </a:r>
          </a:p>
        </p:txBody>
      </p:sp>
      <p:sp>
        <p:nvSpPr>
          <p:cNvPr id="46091" name="ZoneTexte 14"/>
          <p:cNvSpPr txBox="1">
            <a:spLocks noChangeArrowheads="1"/>
          </p:cNvSpPr>
          <p:nvPr>
            <p:custDataLst>
              <p:tags r:id="rId9"/>
            </p:custDataLst>
          </p:nvPr>
        </p:nvSpPr>
        <p:spPr bwMode="auto">
          <a:xfrm>
            <a:off x="12954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a:solidFill>
                  <a:srgbClr val="FFC000"/>
                </a:solidFill>
                <a:latin typeface="Calibri" pitchFamily="34" charset="0"/>
                <a:ea typeface="ＭＳ Ｐゴシック" pitchFamily="34" charset="-128"/>
              </a:rPr>
              <a:t>Conditions de travail</a:t>
            </a:r>
          </a:p>
        </p:txBody>
      </p:sp>
      <p:sp>
        <p:nvSpPr>
          <p:cNvPr id="37" name="ZoneTexte 16"/>
          <p:cNvSpPr txBox="1">
            <a:spLocks noChangeArrowheads="1"/>
          </p:cNvSpPr>
          <p:nvPr>
            <p:custDataLst>
              <p:tags r:id="rId10"/>
            </p:custDataLst>
          </p:nvPr>
        </p:nvSpPr>
        <p:spPr bwMode="auto">
          <a:xfrm>
            <a:off x="1524000" y="3073400"/>
            <a:ext cx="1905000" cy="584775"/>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Stratégie </a:t>
            </a:r>
            <a:r>
              <a:rPr lang="fr-CA" sz="1600" b="1" dirty="0" smtClean="0">
                <a:solidFill>
                  <a:schemeClr val="tx1">
                    <a:lumMod val="50000"/>
                    <a:lumOff val="50000"/>
                  </a:schemeClr>
                </a:solidFill>
                <a:latin typeface="Calibri" pitchFamily="34" charset="0"/>
                <a:ea typeface="ＭＳ Ｐゴシック" pitchFamily="34" charset="-128"/>
                <a:cs typeface="Arial" charset="0"/>
              </a:rPr>
              <a:t>de l’organisation</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
        <p:nvSpPr>
          <p:cNvPr id="46093" name="ZoneTexte 8"/>
          <p:cNvSpPr txBox="1">
            <a:spLocks noChangeArrowheads="1"/>
          </p:cNvSpPr>
          <p:nvPr>
            <p:custDataLst>
              <p:tags r:id="rId11"/>
            </p:custDataLst>
          </p:nvPr>
        </p:nvSpPr>
        <p:spPr bwMode="auto">
          <a:xfrm>
            <a:off x="2971800" y="5884014"/>
            <a:ext cx="2160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smtClean="0">
                <a:solidFill>
                  <a:srgbClr val="92D050"/>
                </a:solidFill>
                <a:latin typeface="Calibri" pitchFamily="34" charset="0"/>
              </a:rPr>
              <a:t>Gestion de l’impact environnemental </a:t>
            </a:r>
            <a:r>
              <a:rPr lang="fr-CA" sz="1600" b="1" dirty="0">
                <a:solidFill>
                  <a:srgbClr val="92D050"/>
                </a:solidFill>
                <a:latin typeface="Calibri" pitchFamily="34" charset="0"/>
              </a:rPr>
              <a:t>local</a:t>
            </a:r>
          </a:p>
        </p:txBody>
      </p:sp>
      <p:sp>
        <p:nvSpPr>
          <p:cNvPr id="46094" name="ZoneTexte 14"/>
          <p:cNvSpPr txBox="1">
            <a:spLocks noChangeArrowheads="1"/>
          </p:cNvSpPr>
          <p:nvPr>
            <p:custDataLst>
              <p:tags r:id="rId12"/>
            </p:custDataLst>
          </p:nvPr>
        </p:nvSpPr>
        <p:spPr bwMode="auto">
          <a:xfrm>
            <a:off x="2209800" y="22352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FFC000"/>
                </a:solidFill>
                <a:latin typeface="Calibri" pitchFamily="34" charset="0"/>
                <a:ea typeface="ＭＳ Ｐゴシック" pitchFamily="34" charset="-128"/>
              </a:rPr>
              <a:t>Santé et </a:t>
            </a:r>
            <a:r>
              <a:rPr lang="fr-CA" sz="1600" b="1" dirty="0">
                <a:solidFill>
                  <a:srgbClr val="FFC000"/>
                </a:solidFill>
                <a:latin typeface="Calibri" pitchFamily="34" charset="0"/>
                <a:ea typeface="ＭＳ Ｐゴシック" pitchFamily="34" charset="-128"/>
              </a:rPr>
              <a:t>s</a:t>
            </a:r>
            <a:r>
              <a:rPr lang="fr-CA" sz="1600" b="1" dirty="0" smtClean="0">
                <a:solidFill>
                  <a:srgbClr val="FFC000"/>
                </a:solidFill>
                <a:latin typeface="Calibri" pitchFamily="34" charset="0"/>
                <a:ea typeface="ＭＳ Ｐゴシック" pitchFamily="34" charset="-128"/>
              </a:rPr>
              <a:t>écurité </a:t>
            </a:r>
            <a:r>
              <a:rPr lang="fr-CA" sz="1600" b="1" dirty="0">
                <a:solidFill>
                  <a:srgbClr val="FFC000"/>
                </a:solidFill>
                <a:latin typeface="Calibri" pitchFamily="34" charset="0"/>
                <a:ea typeface="ＭＳ Ｐゴシック" pitchFamily="34" charset="-128"/>
              </a:rPr>
              <a:t>au travail</a:t>
            </a:r>
          </a:p>
        </p:txBody>
      </p:sp>
      <p:sp>
        <p:nvSpPr>
          <p:cNvPr id="46095" name="ZoneTexte 10"/>
          <p:cNvSpPr txBox="1">
            <a:spLocks noChangeArrowheads="1"/>
          </p:cNvSpPr>
          <p:nvPr>
            <p:custDataLst>
              <p:tags r:id="rId13"/>
            </p:custDataLst>
          </p:nvPr>
        </p:nvSpPr>
        <p:spPr bwMode="auto">
          <a:xfrm>
            <a:off x="1234281" y="6196401"/>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Effet sur le développement </a:t>
            </a:r>
            <a:r>
              <a:rPr lang="fr-CA" sz="1600" b="1" dirty="0">
                <a:solidFill>
                  <a:srgbClr val="33CCFF"/>
                </a:solidFill>
                <a:latin typeface="Calibri" pitchFamily="34" charset="0"/>
                <a:ea typeface="ＭＳ Ｐゴシック" pitchFamily="34" charset="-128"/>
              </a:rPr>
              <a:t>local</a:t>
            </a:r>
          </a:p>
        </p:txBody>
      </p:sp>
      <p:sp>
        <p:nvSpPr>
          <p:cNvPr id="41" name="ZoneTexte 40"/>
          <p:cNvSpPr txBox="1">
            <a:spLocks noChangeArrowheads="1"/>
          </p:cNvSpPr>
          <p:nvPr>
            <p:custDataLst>
              <p:tags r:id="rId14"/>
            </p:custDataLst>
          </p:nvPr>
        </p:nvSpPr>
        <p:spPr bwMode="auto">
          <a:xfrm>
            <a:off x="533400" y="2692400"/>
            <a:ext cx="1905000" cy="338138"/>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Éthique des affaires</a:t>
            </a:r>
          </a:p>
        </p:txBody>
      </p:sp>
      <p:sp>
        <p:nvSpPr>
          <p:cNvPr id="42" name="ZoneTexte 41"/>
          <p:cNvSpPr txBox="1">
            <a:spLocks noChangeArrowheads="1"/>
          </p:cNvSpPr>
          <p:nvPr>
            <p:custDataLst>
              <p:tags r:id="rId15"/>
            </p:custDataLst>
          </p:nvPr>
        </p:nvSpPr>
        <p:spPr bwMode="auto">
          <a:xfrm>
            <a:off x="6441141" y="2811463"/>
            <a:ext cx="2286000" cy="584200"/>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Responsabilité sur les produits et services</a:t>
            </a:r>
          </a:p>
        </p:txBody>
      </p:sp>
      <p:sp>
        <p:nvSpPr>
          <p:cNvPr id="46098" name="ZoneTexte 18"/>
          <p:cNvSpPr txBox="1">
            <a:spLocks noChangeArrowheads="1"/>
          </p:cNvSpPr>
          <p:nvPr>
            <p:custDataLst>
              <p:tags r:id="rId16"/>
            </p:custDataLst>
          </p:nvPr>
        </p:nvSpPr>
        <p:spPr bwMode="auto">
          <a:xfrm>
            <a:off x="381000" y="41402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Contrôle de la rentabilité</a:t>
            </a:r>
          </a:p>
        </p:txBody>
      </p:sp>
      <p:sp>
        <p:nvSpPr>
          <p:cNvPr id="46099" name="ZoneTexte 19"/>
          <p:cNvSpPr txBox="1">
            <a:spLocks noChangeArrowheads="1"/>
          </p:cNvSpPr>
          <p:nvPr>
            <p:custDataLst>
              <p:tags r:id="rId17"/>
            </p:custDataLst>
          </p:nvPr>
        </p:nvSpPr>
        <p:spPr bwMode="auto">
          <a:xfrm>
            <a:off x="228600" y="35306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Pérennité de l’organisation</a:t>
            </a:r>
          </a:p>
        </p:txBody>
      </p:sp>
      <p:sp>
        <p:nvSpPr>
          <p:cNvPr id="46100" name="ZoneTexte 10"/>
          <p:cNvSpPr txBox="1">
            <a:spLocks noChangeArrowheads="1"/>
          </p:cNvSpPr>
          <p:nvPr>
            <p:custDataLst>
              <p:tags r:id="rId18"/>
            </p:custDataLst>
          </p:nvPr>
        </p:nvSpPr>
        <p:spPr bwMode="auto">
          <a:xfrm>
            <a:off x="448235" y="5616108"/>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 d’achat ou </a:t>
            </a:r>
          </a:p>
          <a:p>
            <a:pPr algn="ctr" eaLnBrk="1" hangingPunct="1"/>
            <a:r>
              <a:rPr lang="fr-CA" sz="1600" b="1" dirty="0">
                <a:solidFill>
                  <a:srgbClr val="33CCFF"/>
                </a:solidFill>
                <a:latin typeface="Calibri" pitchFamily="34" charset="0"/>
                <a:ea typeface="ＭＳ Ｐゴシック" pitchFamily="34" charset="-128"/>
              </a:rPr>
              <a:t>d</a:t>
            </a:r>
            <a:r>
              <a:rPr lang="fr-CA" sz="1600" b="1" dirty="0" smtClean="0">
                <a:solidFill>
                  <a:srgbClr val="33CCFF"/>
                </a:solidFill>
                <a:latin typeface="Calibri" pitchFamily="34" charset="0"/>
                <a:ea typeface="ＭＳ Ｐゴシック" pitchFamily="34" charset="-128"/>
              </a:rPr>
              <a:t>’approvisionnement </a:t>
            </a:r>
            <a:endParaRPr lang="fr-CA" sz="1600" b="1" dirty="0">
              <a:solidFill>
                <a:srgbClr val="33CCFF"/>
              </a:solidFill>
              <a:latin typeface="Calibri" pitchFamily="34" charset="0"/>
              <a:ea typeface="ＭＳ Ｐゴシック" pitchFamily="34" charset="-128"/>
            </a:endParaRPr>
          </a:p>
        </p:txBody>
      </p:sp>
      <p:sp>
        <p:nvSpPr>
          <p:cNvPr id="46101" name="ZoneTexte 14"/>
          <p:cNvSpPr txBox="1">
            <a:spLocks noChangeArrowheads="1"/>
          </p:cNvSpPr>
          <p:nvPr>
            <p:custDataLst>
              <p:tags r:id="rId19"/>
            </p:custDataLst>
          </p:nvPr>
        </p:nvSpPr>
        <p:spPr bwMode="auto">
          <a:xfrm>
            <a:off x="67056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FFC000"/>
                </a:solidFill>
                <a:latin typeface="Calibri" pitchFamily="34" charset="0"/>
                <a:ea typeface="ＭＳ Ｐゴシック" pitchFamily="34" charset="-128"/>
              </a:rPr>
              <a:t>Développement des compétences</a:t>
            </a:r>
          </a:p>
        </p:txBody>
      </p:sp>
      <p:sp>
        <p:nvSpPr>
          <p:cNvPr id="46102" name="ZoneTexte 8"/>
          <p:cNvSpPr txBox="1">
            <a:spLocks noChangeArrowheads="1"/>
          </p:cNvSpPr>
          <p:nvPr>
            <p:custDataLst>
              <p:tags r:id="rId20"/>
            </p:custDataLst>
          </p:nvPr>
        </p:nvSpPr>
        <p:spPr bwMode="auto">
          <a:xfrm>
            <a:off x="6291543" y="2183825"/>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FFC000"/>
                </a:solidFill>
                <a:latin typeface="Calibri" pitchFamily="34" charset="0"/>
              </a:rPr>
              <a:t>Participation et </a:t>
            </a:r>
            <a:endParaRPr lang="fr-CA" sz="1600" b="1" dirty="0" smtClean="0">
              <a:solidFill>
                <a:srgbClr val="FFC000"/>
              </a:solidFill>
              <a:latin typeface="Calibri" pitchFamily="34" charset="0"/>
            </a:endParaRPr>
          </a:p>
          <a:p>
            <a:pPr eaLnBrk="1" hangingPunct="1"/>
            <a:r>
              <a:rPr lang="fr-CA" sz="1600" b="1" dirty="0" smtClean="0">
                <a:solidFill>
                  <a:srgbClr val="FFC000"/>
                </a:solidFill>
                <a:latin typeface="Calibri" pitchFamily="34" charset="0"/>
              </a:rPr>
              <a:t>relations </a:t>
            </a:r>
            <a:r>
              <a:rPr lang="fr-CA" sz="1600" b="1" dirty="0">
                <a:solidFill>
                  <a:srgbClr val="FFC000"/>
                </a:solidFill>
                <a:latin typeface="Calibri" pitchFamily="34" charset="0"/>
              </a:rPr>
              <a:t>de travail</a:t>
            </a:r>
          </a:p>
        </p:txBody>
      </p:sp>
      <p:sp>
        <p:nvSpPr>
          <p:cNvPr id="46103" name="ZoneTexte 9"/>
          <p:cNvSpPr txBox="1">
            <a:spLocks noChangeArrowheads="1"/>
          </p:cNvSpPr>
          <p:nvPr>
            <p:custDataLst>
              <p:tags r:id="rId21"/>
            </p:custDataLst>
          </p:nvPr>
        </p:nvSpPr>
        <p:spPr bwMode="auto">
          <a:xfrm>
            <a:off x="7391400" y="4876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l’eau</a:t>
            </a:r>
          </a:p>
        </p:txBody>
      </p:sp>
      <p:sp>
        <p:nvSpPr>
          <p:cNvPr id="46104" name="ZoneTexte 9"/>
          <p:cNvSpPr txBox="1">
            <a:spLocks noChangeArrowheads="1"/>
          </p:cNvSpPr>
          <p:nvPr>
            <p:custDataLst>
              <p:tags r:id="rId22"/>
            </p:custDataLst>
          </p:nvPr>
        </p:nvSpPr>
        <p:spPr bwMode="auto">
          <a:xfrm>
            <a:off x="7315200" y="5257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des GES</a:t>
            </a:r>
          </a:p>
        </p:txBody>
      </p:sp>
      <p:sp>
        <p:nvSpPr>
          <p:cNvPr id="46105" name="ZoneTexte 8"/>
          <p:cNvSpPr txBox="1">
            <a:spLocks noChangeArrowheads="1"/>
          </p:cNvSpPr>
          <p:nvPr>
            <p:custDataLst>
              <p:tags r:id="rId23"/>
            </p:custDataLst>
          </p:nvPr>
        </p:nvSpPr>
        <p:spPr bwMode="auto">
          <a:xfrm>
            <a:off x="5255465" y="5762625"/>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autres types de pollution</a:t>
            </a:r>
          </a:p>
        </p:txBody>
      </p:sp>
      <p:sp>
        <p:nvSpPr>
          <p:cNvPr id="26" name="ZoneTexte 25"/>
          <p:cNvSpPr txBox="1">
            <a:spLocks noChangeArrowheads="1"/>
          </p:cNvSpPr>
          <p:nvPr>
            <p:custDataLst>
              <p:tags r:id="rId24"/>
            </p:custDataLst>
          </p:nvPr>
        </p:nvSpPr>
        <p:spPr bwMode="auto">
          <a:xfrm>
            <a:off x="404019" y="2235200"/>
            <a:ext cx="1905000" cy="338138"/>
          </a:xfrm>
          <a:prstGeom prst="rect">
            <a:avLst/>
          </a:prstGeom>
          <a:noFill/>
          <a:ln w="9525">
            <a:noFill/>
            <a:miter lim="800000"/>
            <a:headEnd/>
            <a:tailEnd/>
          </a:ln>
        </p:spPr>
        <p:txBody>
          <a:bodyPr>
            <a:spAutoFit/>
          </a:bodyPr>
          <a:lstStyle/>
          <a:p>
            <a:pPr indent="1588" algn="ctr">
              <a:defRPr/>
            </a:pPr>
            <a:r>
              <a:rPr lang="fr-CA" sz="1600" b="1" dirty="0" smtClean="0">
                <a:solidFill>
                  <a:schemeClr val="tx1">
                    <a:lumMod val="50000"/>
                    <a:lumOff val="50000"/>
                  </a:schemeClr>
                </a:solidFill>
                <a:latin typeface="Calibri" pitchFamily="34" charset="0"/>
                <a:ea typeface="ＭＳ Ｐゴシック" pitchFamily="34" charset="-128"/>
              </a:rPr>
              <a:t>Gouvernance</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Tree>
    <p:extLst>
      <p:ext uri="{BB962C8B-B14F-4D97-AF65-F5344CB8AC3E}">
        <p14:creationId xmlns:p14="http://schemas.microsoft.com/office/powerpoint/2010/main" val="35607614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4"/>
</p:tagLst>
</file>

<file path=ppt/tags/tag11.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4"/>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4"/>
</p:tagLst>
</file>

<file path=ppt/tags/tag21.xml><?xml version="1.0" encoding="utf-8"?>
<p:tagLst xmlns:a="http://schemas.openxmlformats.org/drawingml/2006/main" xmlns:r="http://schemas.openxmlformats.org/officeDocument/2006/relationships" xmlns:p="http://schemas.openxmlformats.org/presentationml/2006/main">
  <p:tag name="NUM" val="5"/>
</p:tagLst>
</file>

<file path=ppt/tags/tag22.xml><?xml version="1.0" encoding="utf-8"?>
<p:tagLst xmlns:a="http://schemas.openxmlformats.org/drawingml/2006/main" xmlns:r="http://schemas.openxmlformats.org/officeDocument/2006/relationships" xmlns:p="http://schemas.openxmlformats.org/presentationml/2006/main">
  <p:tag name="NUM" val="6"/>
</p:tagLst>
</file>

<file path=ppt/tags/tag23.xml><?xml version="1.0" encoding="utf-8"?>
<p:tagLst xmlns:a="http://schemas.openxmlformats.org/drawingml/2006/main" xmlns:r="http://schemas.openxmlformats.org/officeDocument/2006/relationships" xmlns:p="http://schemas.openxmlformats.org/presentationml/2006/main">
  <p:tag name="NUM" val="7"/>
</p:tagLst>
</file>

<file path=ppt/tags/tag24.xml><?xml version="1.0" encoding="utf-8"?>
<p:tagLst xmlns:a="http://schemas.openxmlformats.org/drawingml/2006/main" xmlns:r="http://schemas.openxmlformats.org/officeDocument/2006/relationships" xmlns:p="http://schemas.openxmlformats.org/presentationml/2006/main">
  <p:tag name="NUM" val="8"/>
</p:tagLst>
</file>

<file path=ppt/tags/tag25.xml><?xml version="1.0" encoding="utf-8"?>
<p:tagLst xmlns:a="http://schemas.openxmlformats.org/drawingml/2006/main" xmlns:r="http://schemas.openxmlformats.org/officeDocument/2006/relationships" xmlns:p="http://schemas.openxmlformats.org/presentationml/2006/main">
  <p:tag name="NUM" val="9"/>
</p:tagLst>
</file>

<file path=ppt/tags/tag26.xml><?xml version="1.0" encoding="utf-8"?>
<p:tagLst xmlns:a="http://schemas.openxmlformats.org/drawingml/2006/main" xmlns:r="http://schemas.openxmlformats.org/officeDocument/2006/relationships" xmlns:p="http://schemas.openxmlformats.org/presentationml/2006/main">
  <p:tag name="NUM" val="10"/>
</p:tagLst>
</file>

<file path=ppt/tags/tag27.xml><?xml version="1.0" encoding="utf-8"?>
<p:tagLst xmlns:a="http://schemas.openxmlformats.org/drawingml/2006/main" xmlns:r="http://schemas.openxmlformats.org/officeDocument/2006/relationships" xmlns:p="http://schemas.openxmlformats.org/presentationml/2006/main">
  <p:tag name="NUM" val="11"/>
</p:tagLst>
</file>

<file path=ppt/tags/tag28.xml><?xml version="1.0" encoding="utf-8"?>
<p:tagLst xmlns:a="http://schemas.openxmlformats.org/drawingml/2006/main" xmlns:r="http://schemas.openxmlformats.org/officeDocument/2006/relationships" xmlns:p="http://schemas.openxmlformats.org/presentationml/2006/main">
  <p:tag name="NUM" val="12"/>
</p:tagLst>
</file>

<file path=ppt/tags/tag29.xml><?xml version="1.0" encoding="utf-8"?>
<p:tagLst xmlns:a="http://schemas.openxmlformats.org/drawingml/2006/main" xmlns:r="http://schemas.openxmlformats.org/officeDocument/2006/relationships" xmlns:p="http://schemas.openxmlformats.org/presentationml/2006/main">
  <p:tag name="NUM" val="13"/>
</p:tagLst>
</file>

<file path=ppt/tags/tag3.xml><?xml version="1.0" encoding="utf-8"?>
<p:tagLst xmlns:a="http://schemas.openxmlformats.org/drawingml/2006/main" xmlns:r="http://schemas.openxmlformats.org/officeDocument/2006/relationships" xmlns:p="http://schemas.openxmlformats.org/presentationml/2006/main">
  <p:tag name="NUM" val="11"/>
</p:tagLst>
</file>

<file path=ppt/tags/tag30.xml><?xml version="1.0" encoding="utf-8"?>
<p:tagLst xmlns:a="http://schemas.openxmlformats.org/drawingml/2006/main" xmlns:r="http://schemas.openxmlformats.org/officeDocument/2006/relationships" xmlns:p="http://schemas.openxmlformats.org/presentationml/2006/main">
  <p:tag name="NUM" val="14"/>
</p:tagLst>
</file>

<file path=ppt/tags/tag31.xml><?xml version="1.0" encoding="utf-8"?>
<p:tagLst xmlns:a="http://schemas.openxmlformats.org/drawingml/2006/main" xmlns:r="http://schemas.openxmlformats.org/officeDocument/2006/relationships" xmlns:p="http://schemas.openxmlformats.org/presentationml/2006/main">
  <p:tag name="NUM" val="15"/>
</p:tagLst>
</file>

<file path=ppt/tags/tag32.xml><?xml version="1.0" encoding="utf-8"?>
<p:tagLst xmlns:a="http://schemas.openxmlformats.org/drawingml/2006/main" xmlns:r="http://schemas.openxmlformats.org/officeDocument/2006/relationships" xmlns:p="http://schemas.openxmlformats.org/presentationml/2006/main">
  <p:tag name="NUM" val="16"/>
</p:tagLst>
</file>

<file path=ppt/tags/tag33.xml><?xml version="1.0" encoding="utf-8"?>
<p:tagLst xmlns:a="http://schemas.openxmlformats.org/drawingml/2006/main" xmlns:r="http://schemas.openxmlformats.org/officeDocument/2006/relationships" xmlns:p="http://schemas.openxmlformats.org/presentationml/2006/main">
  <p:tag name="NUM" val="17"/>
</p:tagLst>
</file>

<file path=ppt/tags/tag34.xml><?xml version="1.0" encoding="utf-8"?>
<p:tagLst xmlns:a="http://schemas.openxmlformats.org/drawingml/2006/main" xmlns:r="http://schemas.openxmlformats.org/officeDocument/2006/relationships" xmlns:p="http://schemas.openxmlformats.org/presentationml/2006/main">
  <p:tag name="NUM" val="18"/>
</p:tagLst>
</file>

<file path=ppt/tags/tag35.xml><?xml version="1.0" encoding="utf-8"?>
<p:tagLst xmlns:a="http://schemas.openxmlformats.org/drawingml/2006/main" xmlns:r="http://schemas.openxmlformats.org/officeDocument/2006/relationships" xmlns:p="http://schemas.openxmlformats.org/presentationml/2006/main">
  <p:tag name="NUM" val="19"/>
</p:tagLst>
</file>

<file path=ppt/tags/tag36.xml><?xml version="1.0" encoding="utf-8"?>
<p:tagLst xmlns:a="http://schemas.openxmlformats.org/drawingml/2006/main" xmlns:r="http://schemas.openxmlformats.org/officeDocument/2006/relationships" xmlns:p="http://schemas.openxmlformats.org/presentationml/2006/main">
  <p:tag name="NUM" val="20"/>
</p:tagLst>
</file>

<file path=ppt/tags/tag37.xml><?xml version="1.0" encoding="utf-8"?>
<p:tagLst xmlns:a="http://schemas.openxmlformats.org/drawingml/2006/main" xmlns:r="http://schemas.openxmlformats.org/officeDocument/2006/relationships" xmlns:p="http://schemas.openxmlformats.org/presentationml/2006/main">
  <p:tag name="NUM" val="21"/>
</p:tagLst>
</file>

<file path=ppt/tags/tag38.xml><?xml version="1.0" encoding="utf-8"?>
<p:tagLst xmlns:a="http://schemas.openxmlformats.org/drawingml/2006/main" xmlns:r="http://schemas.openxmlformats.org/officeDocument/2006/relationships" xmlns:p="http://schemas.openxmlformats.org/presentationml/2006/main">
  <p:tag name="NUM" val="22"/>
</p:tagLst>
</file>

<file path=ppt/tags/tag39.xml><?xml version="1.0" encoding="utf-8"?>
<p:tagLst xmlns:a="http://schemas.openxmlformats.org/drawingml/2006/main" xmlns:r="http://schemas.openxmlformats.org/officeDocument/2006/relationships" xmlns:p="http://schemas.openxmlformats.org/presentationml/2006/main">
  <p:tag name="NUM" val="23"/>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24"/>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3"/>
</p:tagLst>
</file>

<file path=ppt/tags/tag48.xml><?xml version="1.0" encoding="utf-8"?>
<p:tagLst xmlns:a="http://schemas.openxmlformats.org/drawingml/2006/main" xmlns:r="http://schemas.openxmlformats.org/officeDocument/2006/relationships" xmlns:p="http://schemas.openxmlformats.org/presentationml/2006/main">
  <p:tag name="NUM" val="3"/>
</p:tagLst>
</file>

<file path=ppt/tags/tag49.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3"/>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4"/>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3"/>
</p:tagLst>
</file>

<file path=ppt/tags/tag63.xml><?xml version="1.0" encoding="utf-8"?>
<p:tagLst xmlns:a="http://schemas.openxmlformats.org/drawingml/2006/main" xmlns:r="http://schemas.openxmlformats.org/officeDocument/2006/relationships" xmlns:p="http://schemas.openxmlformats.org/presentationml/2006/main">
  <p:tag name="NUM" val="5"/>
</p:tagLst>
</file>

<file path=ppt/tags/tag64.xml><?xml version="1.0" encoding="utf-8"?>
<p:tagLst xmlns:a="http://schemas.openxmlformats.org/drawingml/2006/main" xmlns:r="http://schemas.openxmlformats.org/officeDocument/2006/relationships" xmlns:p="http://schemas.openxmlformats.org/presentationml/2006/main">
  <p:tag name="NUM" val="6"/>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7501</TotalTime>
  <Words>1256</Words>
  <Application>Microsoft Office PowerPoint</Application>
  <PresentationFormat>Affichage à l'écran (4:3)</PresentationFormat>
  <Paragraphs>316</Paragraphs>
  <Slides>22</Slides>
  <Notes>22</Notes>
  <HiddenSlides>0</HiddenSlides>
  <MMClips>0</MMClips>
  <ScaleCrop>false</ScaleCrop>
  <HeadingPairs>
    <vt:vector size="4" baseType="variant">
      <vt:variant>
        <vt:lpstr>Thème</vt:lpstr>
      </vt:variant>
      <vt:variant>
        <vt:i4>1</vt:i4>
      </vt:variant>
      <vt:variant>
        <vt:lpstr>Titres des diapositives</vt:lpstr>
      </vt:variant>
      <vt:variant>
        <vt:i4>22</vt:i4>
      </vt:variant>
    </vt:vector>
  </HeadingPairs>
  <TitlesOfParts>
    <vt:vector size="23" baseType="lpstr">
      <vt:lpstr>Thème Office</vt:lpstr>
      <vt:lpstr>Présentation PowerPoint</vt:lpstr>
      <vt:lpstr>L’Approche BNQ 21000 favorise l’ancrage </vt:lpstr>
      <vt:lpstr>Présentation PowerPoint</vt:lpstr>
      <vt:lpstr>Présentation PowerPoint</vt:lpstr>
      <vt:lpstr>Présentation PowerPoint</vt:lpstr>
      <vt:lpstr>Transforme le processus décisionnel</vt:lpstr>
      <vt:lpstr>Présentation PowerPoint</vt:lpstr>
      <vt:lpstr>Présentation PowerPoint</vt:lpstr>
      <vt:lpstr>Une progression sur 21 enjeux DD                               </vt:lpstr>
      <vt:lpstr>Présentation PowerPoint</vt:lpstr>
      <vt:lpstr>Processus de la démarche en 7 étapes</vt:lpstr>
      <vt:lpstr>Étape 0 – Planification de la Démarche BNQ 21000</vt:lpstr>
      <vt:lpstr>Présentation PowerPoint</vt:lpstr>
      <vt:lpstr>Présentation PowerPoint</vt:lpstr>
      <vt:lpstr>Présentation PowerPoint</vt:lpstr>
      <vt:lpstr>Présentation PowerPoint</vt:lpstr>
      <vt:lpstr>Présentation PowerPoint</vt:lpstr>
      <vt:lpstr>Présentation PowerPoint</vt:lpstr>
      <vt:lpstr>Étape 7 – Agir progressivement</vt:lpstr>
      <vt:lpstr>Présentation PowerPoint</vt:lpstr>
      <vt:lpstr>Présentation PowerPoint</vt:lpstr>
      <vt:lpstr>Des questions ou des commentaires?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emilie lapierre</dc:creator>
  <cp:lastModifiedBy>Charles Duchesne</cp:lastModifiedBy>
  <cp:revision>1087</cp:revision>
  <cp:lastPrinted>2012-11-02T10:57:30Z</cp:lastPrinted>
  <dcterms:created xsi:type="dcterms:W3CDTF">2010-04-19T20:22:23Z</dcterms:created>
  <dcterms:modified xsi:type="dcterms:W3CDTF">2013-03-10T23:17:42Z</dcterms:modified>
</cp:coreProperties>
</file>