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9.xml" ContentType="application/vnd.openxmlformats-officedocument.presentationml.notesSlide+xml"/>
  <Override PartName="/ppt/tags/tag57.xml" ContentType="application/vnd.openxmlformats-officedocument.presentationml.tags+xml"/>
  <Override PartName="/ppt/notesSlides/notesSlide10.xml" ContentType="application/vnd.openxmlformats-officedocument.presentationml.notesSlide+xml"/>
  <Override PartName="/ppt/tags/tag58.xml" ContentType="application/vnd.openxmlformats-officedocument.presentationml.tags+xml"/>
  <Override PartName="/ppt/notesSlides/notesSlide11.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12.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13.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14.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5.xml" ContentType="application/vnd.openxmlformats-officedocument.presentationml.notesSlide+xml"/>
  <Override PartName="/ppt/tags/tag69.xml" ContentType="application/vnd.openxmlformats-officedocument.presentationml.tags+xml"/>
  <Override PartName="/ppt/notesSlides/notesSlide16.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7.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notesSlides/notesSlide18.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9.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20.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21.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2.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23.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24.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25.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26.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7.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2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29.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30.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31.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32.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33.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34.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35.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36.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37.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38.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39.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40.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notesSlides/notesSlide41.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42.xml" ContentType="application/vnd.openxmlformats-officedocument.presentationml.notesSlide+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43.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44.xml" ContentType="application/vnd.openxmlformats-officedocument.presentationml.notesSlide+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notesSlides/notesSlide45.xml" ContentType="application/vnd.openxmlformats-officedocument.presentationml.notesSlide+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46.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47.xml" ContentType="application/vnd.openxmlformats-officedocument.presentationml.notesSlide+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48.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49.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50.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51.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notesSlides/notesSlide52.xml" ContentType="application/vnd.openxmlformats-officedocument.presentationml.notesSlide+xml"/>
  <Override PartName="/ppt/tags/tag234.xml" ContentType="application/vnd.openxmlformats-officedocument.presentationml.tags+xml"/>
  <Override PartName="/ppt/notesSlides/notesSlide53.xml" ContentType="application/vnd.openxmlformats-officedocument.presentationml.notesSlide+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notesSlides/notesSlide54.xml" ContentType="application/vnd.openxmlformats-officedocument.presentationml.notesSlide+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55.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notesSlides/notesSlide56.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notesSlides/notesSlide57.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notesSlides/notesSlide58.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notesSlides/notesSlide59.xml" ContentType="application/vnd.openxmlformats-officedocument.presentationml.notesSlide+xml"/>
  <Override PartName="/ppt/tags/tag256.xml" ContentType="application/vnd.openxmlformats-officedocument.presentationml.tags+xml"/>
  <Override PartName="/ppt/notesSlides/notesSlide60.xml" ContentType="application/vnd.openxmlformats-officedocument.presentationml.notesSlide+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61.xml" ContentType="application/vnd.openxmlformats-officedocument.presentationml.notesSlid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62.xml" ContentType="application/vnd.openxmlformats-officedocument.presentationml.notesSlide+xml"/>
  <Override PartName="/ppt/tags/tag263.xml" ContentType="application/vnd.openxmlformats-officedocument.presentationml.tags+xml"/>
  <Override PartName="/ppt/notesSlides/notesSlide63.xml" ContentType="application/vnd.openxmlformats-officedocument.presentationml.notesSlide+xml"/>
  <Override PartName="/ppt/tags/tag264.xml" ContentType="application/vnd.openxmlformats-officedocument.presentationml.tags+xml"/>
  <Override PartName="/ppt/tags/tag265.xml" ContentType="application/vnd.openxmlformats-officedocument.presentationml.tags+xml"/>
  <Override PartName="/ppt/notesSlides/notesSlide64.xml" ContentType="application/vnd.openxmlformats-officedocument.presentationml.notesSlide+xml"/>
  <Override PartName="/ppt/tags/tag266.xml" ContentType="application/vnd.openxmlformats-officedocument.presentationml.tags+xml"/>
  <Override PartName="/ppt/notesSlides/notesSlide65.xml" ContentType="application/vnd.openxmlformats-officedocument.presentationml.notesSlide+xml"/>
  <Override PartName="/ppt/tags/tag267.xml" ContentType="application/vnd.openxmlformats-officedocument.presentationml.tags+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8376" r:id="rId2"/>
    <p:sldMasterId id="2147488418" r:id="rId3"/>
    <p:sldMasterId id="2147488439" r:id="rId4"/>
    <p:sldMasterId id="2147488460" r:id="rId5"/>
  </p:sldMasterIdLst>
  <p:notesMasterIdLst>
    <p:notesMasterId r:id="rId72"/>
  </p:notesMasterIdLst>
  <p:handoutMasterIdLst>
    <p:handoutMasterId r:id="rId73"/>
  </p:handoutMasterIdLst>
  <p:sldIdLst>
    <p:sldId id="279" r:id="rId6"/>
    <p:sldId id="548" r:id="rId7"/>
    <p:sldId id="550" r:id="rId8"/>
    <p:sldId id="389" r:id="rId9"/>
    <p:sldId id="494" r:id="rId10"/>
    <p:sldId id="505" r:id="rId11"/>
    <p:sldId id="503" r:id="rId12"/>
    <p:sldId id="504" r:id="rId13"/>
    <p:sldId id="507" r:id="rId14"/>
    <p:sldId id="511" r:id="rId15"/>
    <p:sldId id="392" r:id="rId16"/>
    <p:sldId id="397" r:id="rId17"/>
    <p:sldId id="508" r:id="rId18"/>
    <p:sldId id="398" r:id="rId19"/>
    <p:sldId id="509" r:id="rId20"/>
    <p:sldId id="510" r:id="rId21"/>
    <p:sldId id="512" r:id="rId22"/>
    <p:sldId id="551" r:id="rId23"/>
    <p:sldId id="459" r:id="rId24"/>
    <p:sldId id="460" r:id="rId25"/>
    <p:sldId id="515" r:id="rId26"/>
    <p:sldId id="516" r:id="rId27"/>
    <p:sldId id="518" r:id="rId28"/>
    <p:sldId id="552" r:id="rId29"/>
    <p:sldId id="553" r:id="rId30"/>
    <p:sldId id="554" r:id="rId31"/>
    <p:sldId id="517" r:id="rId32"/>
    <p:sldId id="469" r:id="rId33"/>
    <p:sldId id="470" r:id="rId34"/>
    <p:sldId id="471" r:id="rId35"/>
    <p:sldId id="472" r:id="rId36"/>
    <p:sldId id="473" r:id="rId37"/>
    <p:sldId id="474" r:id="rId38"/>
    <p:sldId id="475" r:id="rId39"/>
    <p:sldId id="476" r:id="rId40"/>
    <p:sldId id="477" r:id="rId41"/>
    <p:sldId id="478" r:id="rId42"/>
    <p:sldId id="479" r:id="rId43"/>
    <p:sldId id="480" r:id="rId44"/>
    <p:sldId id="523" r:id="rId45"/>
    <p:sldId id="524" r:id="rId46"/>
    <p:sldId id="525" r:id="rId47"/>
    <p:sldId id="526" r:id="rId48"/>
    <p:sldId id="527" r:id="rId49"/>
    <p:sldId id="528" r:id="rId50"/>
    <p:sldId id="529" r:id="rId51"/>
    <p:sldId id="530" r:id="rId52"/>
    <p:sldId id="532" r:id="rId53"/>
    <p:sldId id="534" r:id="rId54"/>
    <p:sldId id="535" r:id="rId55"/>
    <p:sldId id="536" r:id="rId56"/>
    <p:sldId id="531" r:id="rId57"/>
    <p:sldId id="537" r:id="rId58"/>
    <p:sldId id="538" r:id="rId59"/>
    <p:sldId id="539" r:id="rId60"/>
    <p:sldId id="540" r:id="rId61"/>
    <p:sldId id="541" r:id="rId62"/>
    <p:sldId id="542" r:id="rId63"/>
    <p:sldId id="543" r:id="rId64"/>
    <p:sldId id="545" r:id="rId65"/>
    <p:sldId id="433" r:id="rId66"/>
    <p:sldId id="434" r:id="rId67"/>
    <p:sldId id="546" r:id="rId68"/>
    <p:sldId id="556" r:id="rId69"/>
    <p:sldId id="557" r:id="rId70"/>
    <p:sldId id="547" r:id="rId71"/>
  </p:sldIdLst>
  <p:sldSz cx="9144000" cy="6858000" type="screen4x3"/>
  <p:notesSz cx="7010400" cy="11979275"/>
  <p:defaultTextStyle>
    <a:defPPr>
      <a:defRPr lang="fr-FR"/>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an Cadieux" initials="JC" lastIdx="1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68222"/>
    <a:srgbClr val="FF66CC"/>
    <a:srgbClr val="FDB813"/>
    <a:srgbClr val="003300"/>
    <a:srgbClr val="FEF0CE"/>
    <a:srgbClr val="FEE7AC"/>
    <a:srgbClr val="009A00"/>
    <a:srgbClr val="00A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6" autoAdjust="0"/>
    <p:restoredTop sz="82437" autoAdjust="0"/>
  </p:normalViewPr>
  <p:slideViewPr>
    <p:cSldViewPr>
      <p:cViewPr>
        <p:scale>
          <a:sx n="98" d="100"/>
          <a:sy n="98" d="100"/>
        </p:scale>
        <p:origin x="-114" y="510"/>
      </p:cViewPr>
      <p:guideLst>
        <p:guide orient="horz" pos="2160"/>
        <p:guide pos="2880"/>
      </p:guideLst>
    </p:cSldViewPr>
  </p:slideViewPr>
  <p:outlineViewPr>
    <p:cViewPr>
      <p:scale>
        <a:sx n="33" d="100"/>
        <a:sy n="33" d="100"/>
      </p:scale>
      <p:origin x="0" y="4088"/>
    </p:cViewPr>
  </p:outlineViewPr>
  <p:notesTextViewPr>
    <p:cViewPr>
      <p:scale>
        <a:sx n="100" d="100"/>
        <a:sy n="100" d="100"/>
      </p:scale>
      <p:origin x="0" y="0"/>
    </p:cViewPr>
  </p:notesTextViewPr>
  <p:sorterViewPr>
    <p:cViewPr>
      <p:scale>
        <a:sx n="66" d="100"/>
        <a:sy n="66" d="100"/>
      </p:scale>
      <p:origin x="0" y="931"/>
    </p:cViewPr>
  </p:sorterViewPr>
  <p:notesViewPr>
    <p:cSldViewPr>
      <p:cViewPr>
        <p:scale>
          <a:sx n="100" d="100"/>
          <a:sy n="100" d="100"/>
        </p:scale>
        <p:origin x="-2772" y="2538"/>
      </p:cViewPr>
      <p:guideLst>
        <p:guide orient="horz" pos="3773"/>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95315A-B5B9-459A-9CE5-5189A4029E72}" type="doc">
      <dgm:prSet loTypeId="urn:microsoft.com/office/officeart/2005/8/layout/hProcess9" loCatId="process" qsTypeId="urn:microsoft.com/office/officeart/2005/8/quickstyle/simple1" qsCatId="simple" csTypeId="urn:microsoft.com/office/officeart/2005/8/colors/colorful3" csCatId="colorful" phldr="1"/>
      <dgm:spPr/>
      <dgm:t>
        <a:bodyPr/>
        <a:lstStyle/>
        <a:p>
          <a:endParaRPr lang="fr-CA"/>
        </a:p>
      </dgm:t>
    </dgm:pt>
    <dgm:pt modelId="{4DE847F8-7DD2-4775-8E5F-39CCD7A93F6E}">
      <dgm:prSet phldrT="[Texte]" custT="1"/>
      <dgm:spPr/>
      <dgm:t>
        <a:bodyPr/>
        <a:lstStyle/>
        <a:p>
          <a:r>
            <a:rPr lang="fr-CA" sz="1100" b="1" dirty="0" smtClean="0">
              <a:latin typeface="Arial" pitchFamily="34" charset="0"/>
              <a:cs typeface="Arial" pitchFamily="34" charset="0"/>
            </a:rPr>
            <a:t>Sensibilisation et formation DD</a:t>
          </a:r>
          <a:endParaRPr lang="fr-CA" sz="1100" b="1" dirty="0">
            <a:latin typeface="Arial" pitchFamily="34" charset="0"/>
            <a:cs typeface="Arial" pitchFamily="34" charset="0"/>
          </a:endParaRPr>
        </a:p>
      </dgm:t>
    </dgm:pt>
    <dgm:pt modelId="{50EE8285-FED2-4503-88F3-A00F669684F1}" type="parTrans" cxnId="{D9A62316-2524-4F9D-AB58-97499FD4429A}">
      <dgm:prSet/>
      <dgm:spPr/>
      <dgm:t>
        <a:bodyPr/>
        <a:lstStyle/>
        <a:p>
          <a:endParaRPr lang="fr-CA" sz="1100">
            <a:latin typeface="Arial" pitchFamily="34" charset="0"/>
            <a:cs typeface="Arial" pitchFamily="34" charset="0"/>
          </a:endParaRPr>
        </a:p>
      </dgm:t>
    </dgm:pt>
    <dgm:pt modelId="{A55AE374-E995-428F-9B69-B2BCB508C7B9}" type="sibTrans" cxnId="{D9A62316-2524-4F9D-AB58-97499FD4429A}">
      <dgm:prSet/>
      <dgm:spPr/>
      <dgm:t>
        <a:bodyPr/>
        <a:lstStyle/>
        <a:p>
          <a:endParaRPr lang="fr-CA" sz="1100">
            <a:latin typeface="Arial" pitchFamily="34" charset="0"/>
            <a:cs typeface="Arial" pitchFamily="34" charset="0"/>
          </a:endParaRPr>
        </a:p>
      </dgm:t>
    </dgm:pt>
    <dgm:pt modelId="{8341AACA-F9B2-412C-B52A-5B72CD47F2EA}">
      <dgm:prSet custT="1"/>
      <dgm:spPr/>
      <dgm:t>
        <a:bodyPr/>
        <a:lstStyle/>
        <a:p>
          <a:r>
            <a:rPr lang="fr-CA" sz="1100" b="1" dirty="0" smtClean="0">
              <a:latin typeface="Arial" pitchFamily="34" charset="0"/>
              <a:cs typeface="Arial" pitchFamily="34" charset="0"/>
            </a:rPr>
            <a:t>Positionnement stratégique</a:t>
          </a:r>
        </a:p>
        <a:p>
          <a:r>
            <a:rPr lang="fr-CA" sz="1100" b="1" dirty="0" smtClean="0">
              <a:latin typeface="Arial" pitchFamily="34" charset="0"/>
              <a:cs typeface="Arial" pitchFamily="34" charset="0"/>
            </a:rPr>
            <a:t>(modèle d’affaires)</a:t>
          </a:r>
          <a:endParaRPr lang="fr-CA" sz="1100" b="1" dirty="0">
            <a:latin typeface="Arial" pitchFamily="34" charset="0"/>
            <a:cs typeface="Arial" pitchFamily="34" charset="0"/>
          </a:endParaRPr>
        </a:p>
      </dgm:t>
    </dgm:pt>
    <dgm:pt modelId="{A9942850-50BD-4DB0-83B5-885B1F0C9950}" type="parTrans" cxnId="{1DF3FB7F-B493-4CA2-9BD7-D7DBA5782F3C}">
      <dgm:prSet/>
      <dgm:spPr/>
      <dgm:t>
        <a:bodyPr/>
        <a:lstStyle/>
        <a:p>
          <a:endParaRPr lang="fr-CA" sz="1100">
            <a:latin typeface="Arial" pitchFamily="34" charset="0"/>
            <a:cs typeface="Arial" pitchFamily="34" charset="0"/>
          </a:endParaRPr>
        </a:p>
      </dgm:t>
    </dgm:pt>
    <dgm:pt modelId="{2AB1FF8C-79AD-4D7C-923E-B0CD3CEF6242}" type="sibTrans" cxnId="{1DF3FB7F-B493-4CA2-9BD7-D7DBA5782F3C}">
      <dgm:prSet/>
      <dgm:spPr/>
      <dgm:t>
        <a:bodyPr/>
        <a:lstStyle/>
        <a:p>
          <a:endParaRPr lang="fr-CA" sz="1100">
            <a:latin typeface="Arial" pitchFamily="34" charset="0"/>
            <a:cs typeface="Arial" pitchFamily="34" charset="0"/>
          </a:endParaRPr>
        </a:p>
      </dgm:t>
    </dgm:pt>
    <dgm:pt modelId="{6B1095D8-C78C-44BC-B700-DE8C8E2E80C9}">
      <dgm:prSet custT="1"/>
      <dgm:spPr>
        <a:solidFill>
          <a:srgbClr val="009999"/>
        </a:solidFill>
      </dgm:spPr>
      <dgm:t>
        <a:bodyPr/>
        <a:lstStyle/>
        <a:p>
          <a:r>
            <a:rPr lang="fr-CA" sz="1100" b="1" dirty="0" smtClean="0">
              <a:latin typeface="Arial" pitchFamily="34" charset="0"/>
              <a:cs typeface="Arial" pitchFamily="34" charset="0"/>
            </a:rPr>
            <a:t>Actions innovantes et responsables</a:t>
          </a:r>
          <a:endParaRPr lang="fr-CA" sz="1100" b="1" dirty="0">
            <a:latin typeface="Arial" pitchFamily="34" charset="0"/>
            <a:cs typeface="Arial" pitchFamily="34" charset="0"/>
          </a:endParaRPr>
        </a:p>
      </dgm:t>
    </dgm:pt>
    <dgm:pt modelId="{F5C2A88C-649A-4D78-945C-824F482459C6}" type="parTrans" cxnId="{B431F028-9CFF-4934-8F4C-88008592540D}">
      <dgm:prSet/>
      <dgm:spPr/>
      <dgm:t>
        <a:bodyPr/>
        <a:lstStyle/>
        <a:p>
          <a:endParaRPr lang="fr-CA" sz="1100">
            <a:latin typeface="Arial" pitchFamily="34" charset="0"/>
            <a:cs typeface="Arial" pitchFamily="34" charset="0"/>
          </a:endParaRPr>
        </a:p>
      </dgm:t>
    </dgm:pt>
    <dgm:pt modelId="{7FA44F42-CE01-46AB-B434-A637ED89B75C}" type="sibTrans" cxnId="{B431F028-9CFF-4934-8F4C-88008592540D}">
      <dgm:prSet/>
      <dgm:spPr/>
      <dgm:t>
        <a:bodyPr/>
        <a:lstStyle/>
        <a:p>
          <a:endParaRPr lang="fr-CA" sz="1100">
            <a:latin typeface="Arial" pitchFamily="34" charset="0"/>
            <a:cs typeface="Arial" pitchFamily="34" charset="0"/>
          </a:endParaRPr>
        </a:p>
      </dgm:t>
    </dgm:pt>
    <dgm:pt modelId="{419B8A61-EF35-45A7-B287-44064171D700}">
      <dgm:prSet custT="1"/>
      <dgm:spPr>
        <a:solidFill>
          <a:srgbClr val="0070C0"/>
        </a:solidFill>
      </dgm:spPr>
      <dgm:t>
        <a:bodyPr/>
        <a:lstStyle/>
        <a:p>
          <a:r>
            <a:rPr lang="fr-CA" sz="1100" b="1" dirty="0" smtClean="0">
              <a:latin typeface="Arial" pitchFamily="34" charset="0"/>
              <a:cs typeface="Arial" pitchFamily="34" charset="0"/>
            </a:rPr>
            <a:t>Reddition de comptes</a:t>
          </a:r>
          <a:endParaRPr lang="fr-CA" sz="1100" b="1" dirty="0">
            <a:latin typeface="Arial" pitchFamily="34" charset="0"/>
            <a:cs typeface="Arial" pitchFamily="34" charset="0"/>
          </a:endParaRPr>
        </a:p>
      </dgm:t>
    </dgm:pt>
    <dgm:pt modelId="{63C49C61-61CA-440C-A41C-D93BC402E9A1}" type="parTrans" cxnId="{C105F276-2F9B-45D9-9061-06115EFAF1A0}">
      <dgm:prSet/>
      <dgm:spPr/>
      <dgm:t>
        <a:bodyPr/>
        <a:lstStyle/>
        <a:p>
          <a:endParaRPr lang="fr-CA" sz="1100">
            <a:latin typeface="Arial" pitchFamily="34" charset="0"/>
            <a:cs typeface="Arial" pitchFamily="34" charset="0"/>
          </a:endParaRPr>
        </a:p>
      </dgm:t>
    </dgm:pt>
    <dgm:pt modelId="{8C0A4946-FF63-4BFA-90EB-24F15BEAE89A}" type="sibTrans" cxnId="{C105F276-2F9B-45D9-9061-06115EFAF1A0}">
      <dgm:prSet/>
      <dgm:spPr/>
      <dgm:t>
        <a:bodyPr/>
        <a:lstStyle/>
        <a:p>
          <a:endParaRPr lang="fr-CA" sz="1100">
            <a:latin typeface="Arial" pitchFamily="34" charset="0"/>
            <a:cs typeface="Arial" pitchFamily="34" charset="0"/>
          </a:endParaRPr>
        </a:p>
      </dgm:t>
    </dgm:pt>
    <dgm:pt modelId="{0602DB31-1872-4AFD-9AEF-2E1423821655}">
      <dgm:prSet custT="1"/>
      <dgm:spPr>
        <a:solidFill>
          <a:srgbClr val="006699"/>
        </a:solidFill>
      </dgm:spPr>
      <dgm:t>
        <a:bodyPr/>
        <a:lstStyle/>
        <a:p>
          <a:r>
            <a:rPr lang="fr-CA" sz="1100" b="1" dirty="0" smtClean="0">
              <a:latin typeface="Arial" pitchFamily="34" charset="0"/>
              <a:cs typeface="Arial" pitchFamily="34" charset="0"/>
            </a:rPr>
            <a:t>RSE/RSO</a:t>
          </a:r>
        </a:p>
        <a:p>
          <a:r>
            <a:rPr lang="fr-CA" sz="1100" dirty="0" smtClean="0">
              <a:latin typeface="Arial" pitchFamily="34" charset="0"/>
              <a:cs typeface="Arial" pitchFamily="34" charset="0"/>
            </a:rPr>
            <a:t>Retombées positives pour  l’entreprise et la société</a:t>
          </a:r>
          <a:endParaRPr lang="fr-CA" sz="1100" dirty="0">
            <a:latin typeface="Arial" pitchFamily="34" charset="0"/>
            <a:cs typeface="Arial" pitchFamily="34" charset="0"/>
          </a:endParaRPr>
        </a:p>
      </dgm:t>
    </dgm:pt>
    <dgm:pt modelId="{D586CB8C-3FDB-4626-8B5D-B3297D0CF0A0}" type="parTrans" cxnId="{98B494AB-AF11-473F-8E2C-4B47823B9D2C}">
      <dgm:prSet/>
      <dgm:spPr/>
      <dgm:t>
        <a:bodyPr/>
        <a:lstStyle/>
        <a:p>
          <a:endParaRPr lang="fr-CA" sz="1100">
            <a:latin typeface="Arial" pitchFamily="34" charset="0"/>
            <a:cs typeface="Arial" pitchFamily="34" charset="0"/>
          </a:endParaRPr>
        </a:p>
      </dgm:t>
    </dgm:pt>
    <dgm:pt modelId="{B6EE7AB3-3E06-4E53-B406-6BD283DA1FC6}" type="sibTrans" cxnId="{98B494AB-AF11-473F-8E2C-4B47823B9D2C}">
      <dgm:prSet/>
      <dgm:spPr/>
      <dgm:t>
        <a:bodyPr/>
        <a:lstStyle/>
        <a:p>
          <a:endParaRPr lang="fr-CA" sz="1100">
            <a:latin typeface="Arial" pitchFamily="34" charset="0"/>
            <a:cs typeface="Arial" pitchFamily="34" charset="0"/>
          </a:endParaRPr>
        </a:p>
      </dgm:t>
    </dgm:pt>
    <dgm:pt modelId="{99482D1D-4345-4B03-93E7-D3CA5662DAB2}">
      <dgm:prSet custT="1"/>
      <dgm:spPr/>
      <dgm:t>
        <a:bodyPr/>
        <a:lstStyle/>
        <a:p>
          <a:endParaRPr lang="fr-CA" sz="1100">
            <a:latin typeface="Arial" pitchFamily="34" charset="0"/>
            <a:cs typeface="Arial" pitchFamily="34" charset="0"/>
          </a:endParaRPr>
        </a:p>
      </dgm:t>
    </dgm:pt>
    <dgm:pt modelId="{B4A12E30-F0D5-4360-9280-9CC0C7F74270}" type="sibTrans" cxnId="{D2BFDCF7-05B7-4271-9BAD-D3A332EBD0D0}">
      <dgm:prSet/>
      <dgm:spPr/>
      <dgm:t>
        <a:bodyPr/>
        <a:lstStyle/>
        <a:p>
          <a:endParaRPr lang="fr-CA" sz="1100">
            <a:latin typeface="Arial" pitchFamily="34" charset="0"/>
            <a:cs typeface="Arial" pitchFamily="34" charset="0"/>
          </a:endParaRPr>
        </a:p>
      </dgm:t>
    </dgm:pt>
    <dgm:pt modelId="{0BF9B109-FE72-418D-BCD3-F71AF98314FA}" type="parTrans" cxnId="{D2BFDCF7-05B7-4271-9BAD-D3A332EBD0D0}">
      <dgm:prSet/>
      <dgm:spPr/>
      <dgm:t>
        <a:bodyPr/>
        <a:lstStyle/>
        <a:p>
          <a:endParaRPr lang="fr-CA" sz="1100">
            <a:latin typeface="Arial" pitchFamily="34" charset="0"/>
            <a:cs typeface="Arial" pitchFamily="34" charset="0"/>
          </a:endParaRPr>
        </a:p>
      </dgm:t>
    </dgm:pt>
    <dgm:pt modelId="{0CD39C9E-03C5-449A-9469-837FC7FBEA63}" type="pres">
      <dgm:prSet presAssocID="{4995315A-B5B9-459A-9CE5-5189A4029E72}" presName="CompostProcess" presStyleCnt="0">
        <dgm:presLayoutVars>
          <dgm:dir/>
          <dgm:resizeHandles val="exact"/>
        </dgm:presLayoutVars>
      </dgm:prSet>
      <dgm:spPr/>
      <dgm:t>
        <a:bodyPr/>
        <a:lstStyle/>
        <a:p>
          <a:endParaRPr lang="fr-CA"/>
        </a:p>
      </dgm:t>
    </dgm:pt>
    <dgm:pt modelId="{C9D45521-A88E-4664-80C4-55A9D0A7B91F}" type="pres">
      <dgm:prSet presAssocID="{4995315A-B5B9-459A-9CE5-5189A4029E72}" presName="arrow" presStyleLbl="bgShp" presStyleIdx="0" presStyleCnt="1" custLinFactNeighborX="580" custLinFactNeighborY="-1740"/>
      <dgm:spPr/>
      <dgm:t>
        <a:bodyPr/>
        <a:lstStyle/>
        <a:p>
          <a:endParaRPr lang="fr-CA"/>
        </a:p>
      </dgm:t>
    </dgm:pt>
    <dgm:pt modelId="{CB660527-4B83-4215-A844-609C0D9E89A6}" type="pres">
      <dgm:prSet presAssocID="{4995315A-B5B9-459A-9CE5-5189A4029E72}" presName="linearProcess" presStyleCnt="0"/>
      <dgm:spPr/>
      <dgm:t>
        <a:bodyPr/>
        <a:lstStyle/>
        <a:p>
          <a:endParaRPr lang="fr-CA"/>
        </a:p>
      </dgm:t>
    </dgm:pt>
    <dgm:pt modelId="{13A91E6C-1C8B-4869-8A45-F69C5FFDB6EE}" type="pres">
      <dgm:prSet presAssocID="{99482D1D-4345-4B03-93E7-D3CA5662DAB2}" presName="textNode" presStyleLbl="node1" presStyleIdx="0" presStyleCnt="6" custScaleX="84957" custScaleY="37461" custLinFactNeighborX="65813" custLinFactNeighborY="1563">
        <dgm:presLayoutVars>
          <dgm:bulletEnabled val="1"/>
        </dgm:presLayoutVars>
      </dgm:prSet>
      <dgm:spPr>
        <a:prstGeom prst="rightArrow">
          <a:avLst/>
        </a:prstGeom>
      </dgm:spPr>
      <dgm:t>
        <a:bodyPr/>
        <a:lstStyle/>
        <a:p>
          <a:endParaRPr lang="fr-CA"/>
        </a:p>
      </dgm:t>
    </dgm:pt>
    <dgm:pt modelId="{9A81BB64-33C9-4731-A313-E2471523DA87}" type="pres">
      <dgm:prSet presAssocID="{B4A12E30-F0D5-4360-9280-9CC0C7F74270}" presName="sibTrans" presStyleCnt="0"/>
      <dgm:spPr/>
      <dgm:t>
        <a:bodyPr/>
        <a:lstStyle/>
        <a:p>
          <a:endParaRPr lang="fr-CA"/>
        </a:p>
      </dgm:t>
    </dgm:pt>
    <dgm:pt modelId="{32B69B07-E0EA-4C95-BFC0-02D24E93B30A}" type="pres">
      <dgm:prSet presAssocID="{4DE847F8-7DD2-4775-8E5F-39CCD7A93F6E}" presName="textNode" presStyleLbl="node1" presStyleIdx="1" presStyleCnt="6" custScaleX="160204" custScaleY="54257">
        <dgm:presLayoutVars>
          <dgm:bulletEnabled val="1"/>
        </dgm:presLayoutVars>
      </dgm:prSet>
      <dgm:spPr/>
      <dgm:t>
        <a:bodyPr/>
        <a:lstStyle/>
        <a:p>
          <a:endParaRPr lang="fr-CA"/>
        </a:p>
      </dgm:t>
    </dgm:pt>
    <dgm:pt modelId="{DC3FF799-044F-4D14-AE9E-30458A123E01}" type="pres">
      <dgm:prSet presAssocID="{A55AE374-E995-428F-9B69-B2BCB508C7B9}" presName="sibTrans" presStyleCnt="0"/>
      <dgm:spPr/>
      <dgm:t>
        <a:bodyPr/>
        <a:lstStyle/>
        <a:p>
          <a:endParaRPr lang="fr-CA"/>
        </a:p>
      </dgm:t>
    </dgm:pt>
    <dgm:pt modelId="{976B7F28-39F0-4736-8909-F071208AFEF7}" type="pres">
      <dgm:prSet presAssocID="{8341AACA-F9B2-412C-B52A-5B72CD47F2EA}" presName="textNode" presStyleLbl="node1" presStyleIdx="2" presStyleCnt="6" custScaleX="151408" custScaleY="63116">
        <dgm:presLayoutVars>
          <dgm:bulletEnabled val="1"/>
        </dgm:presLayoutVars>
      </dgm:prSet>
      <dgm:spPr/>
      <dgm:t>
        <a:bodyPr/>
        <a:lstStyle/>
        <a:p>
          <a:endParaRPr lang="fr-CA"/>
        </a:p>
      </dgm:t>
    </dgm:pt>
    <dgm:pt modelId="{BBE3B5C7-F122-402F-B753-E9A2EA1492F2}" type="pres">
      <dgm:prSet presAssocID="{2AB1FF8C-79AD-4D7C-923E-B0CD3CEF6242}" presName="sibTrans" presStyleCnt="0"/>
      <dgm:spPr/>
      <dgm:t>
        <a:bodyPr/>
        <a:lstStyle/>
        <a:p>
          <a:endParaRPr lang="fr-CA"/>
        </a:p>
      </dgm:t>
    </dgm:pt>
    <dgm:pt modelId="{26852911-A086-488B-9A7B-108903384AFC}" type="pres">
      <dgm:prSet presAssocID="{6B1095D8-C78C-44BC-B700-DE8C8E2E80C9}" presName="textNode" presStyleLbl="node1" presStyleIdx="3" presStyleCnt="6" custScaleX="129363" custScaleY="71976">
        <dgm:presLayoutVars>
          <dgm:bulletEnabled val="1"/>
        </dgm:presLayoutVars>
      </dgm:prSet>
      <dgm:spPr/>
      <dgm:t>
        <a:bodyPr/>
        <a:lstStyle/>
        <a:p>
          <a:endParaRPr lang="fr-CA"/>
        </a:p>
      </dgm:t>
    </dgm:pt>
    <dgm:pt modelId="{BB06F32B-6655-4F42-9BEE-DC92580F8A67}" type="pres">
      <dgm:prSet presAssocID="{7FA44F42-CE01-46AB-B434-A637ED89B75C}" presName="sibTrans" presStyleCnt="0"/>
      <dgm:spPr/>
      <dgm:t>
        <a:bodyPr/>
        <a:lstStyle/>
        <a:p>
          <a:endParaRPr lang="fr-CA"/>
        </a:p>
      </dgm:t>
    </dgm:pt>
    <dgm:pt modelId="{CD55C69D-E413-4CD9-B549-4BFDC8F9939C}" type="pres">
      <dgm:prSet presAssocID="{419B8A61-EF35-45A7-B287-44064171D700}" presName="textNode" presStyleLbl="node1" presStyleIdx="4" presStyleCnt="6" custScaleY="71976">
        <dgm:presLayoutVars>
          <dgm:bulletEnabled val="1"/>
        </dgm:presLayoutVars>
      </dgm:prSet>
      <dgm:spPr/>
      <dgm:t>
        <a:bodyPr/>
        <a:lstStyle/>
        <a:p>
          <a:endParaRPr lang="fr-CA"/>
        </a:p>
      </dgm:t>
    </dgm:pt>
    <dgm:pt modelId="{7B61E398-2186-4F76-8BBD-180A463F2B25}" type="pres">
      <dgm:prSet presAssocID="{8C0A4946-FF63-4BFA-90EB-24F15BEAE89A}" presName="sibTrans" presStyleCnt="0"/>
      <dgm:spPr/>
      <dgm:t>
        <a:bodyPr/>
        <a:lstStyle/>
        <a:p>
          <a:endParaRPr lang="fr-CA"/>
        </a:p>
      </dgm:t>
    </dgm:pt>
    <dgm:pt modelId="{C09E045A-8639-43AA-ACB3-BCE6501965C2}" type="pres">
      <dgm:prSet presAssocID="{0602DB31-1872-4AFD-9AEF-2E1423821655}" presName="textNode" presStyleLbl="node1" presStyleIdx="5" presStyleCnt="6" custScaleX="116674">
        <dgm:presLayoutVars>
          <dgm:bulletEnabled val="1"/>
        </dgm:presLayoutVars>
      </dgm:prSet>
      <dgm:spPr/>
      <dgm:t>
        <a:bodyPr/>
        <a:lstStyle/>
        <a:p>
          <a:endParaRPr lang="fr-CA"/>
        </a:p>
      </dgm:t>
    </dgm:pt>
  </dgm:ptLst>
  <dgm:cxnLst>
    <dgm:cxn modelId="{30AACFA1-0464-411F-9B07-B62E49CA0C6E}" type="presOf" srcId="{6B1095D8-C78C-44BC-B700-DE8C8E2E80C9}" destId="{26852911-A086-488B-9A7B-108903384AFC}" srcOrd="0" destOrd="0" presId="urn:microsoft.com/office/officeart/2005/8/layout/hProcess9"/>
    <dgm:cxn modelId="{53990162-55A7-4C53-AC43-B105B77F36F8}" type="presOf" srcId="{419B8A61-EF35-45A7-B287-44064171D700}" destId="{CD55C69D-E413-4CD9-B549-4BFDC8F9939C}" srcOrd="0" destOrd="0" presId="urn:microsoft.com/office/officeart/2005/8/layout/hProcess9"/>
    <dgm:cxn modelId="{7B0F2790-E4B5-4C09-AA19-730C32C52A52}" type="presOf" srcId="{4995315A-B5B9-459A-9CE5-5189A4029E72}" destId="{0CD39C9E-03C5-449A-9469-837FC7FBEA63}" srcOrd="0" destOrd="0" presId="urn:microsoft.com/office/officeart/2005/8/layout/hProcess9"/>
    <dgm:cxn modelId="{C105F276-2F9B-45D9-9061-06115EFAF1A0}" srcId="{4995315A-B5B9-459A-9CE5-5189A4029E72}" destId="{419B8A61-EF35-45A7-B287-44064171D700}" srcOrd="4" destOrd="0" parTransId="{63C49C61-61CA-440C-A41C-D93BC402E9A1}" sibTransId="{8C0A4946-FF63-4BFA-90EB-24F15BEAE89A}"/>
    <dgm:cxn modelId="{D2BFDCF7-05B7-4271-9BAD-D3A332EBD0D0}" srcId="{4995315A-B5B9-459A-9CE5-5189A4029E72}" destId="{99482D1D-4345-4B03-93E7-D3CA5662DAB2}" srcOrd="0" destOrd="0" parTransId="{0BF9B109-FE72-418D-BCD3-F71AF98314FA}" sibTransId="{B4A12E30-F0D5-4360-9280-9CC0C7F74270}"/>
    <dgm:cxn modelId="{15F3B75A-8EF0-4EF9-BBF2-E2DE0F539E02}" type="presOf" srcId="{8341AACA-F9B2-412C-B52A-5B72CD47F2EA}" destId="{976B7F28-39F0-4736-8909-F071208AFEF7}" srcOrd="0" destOrd="0" presId="urn:microsoft.com/office/officeart/2005/8/layout/hProcess9"/>
    <dgm:cxn modelId="{1DF3FB7F-B493-4CA2-9BD7-D7DBA5782F3C}" srcId="{4995315A-B5B9-459A-9CE5-5189A4029E72}" destId="{8341AACA-F9B2-412C-B52A-5B72CD47F2EA}" srcOrd="2" destOrd="0" parTransId="{A9942850-50BD-4DB0-83B5-885B1F0C9950}" sibTransId="{2AB1FF8C-79AD-4D7C-923E-B0CD3CEF6242}"/>
    <dgm:cxn modelId="{98B494AB-AF11-473F-8E2C-4B47823B9D2C}" srcId="{4995315A-B5B9-459A-9CE5-5189A4029E72}" destId="{0602DB31-1872-4AFD-9AEF-2E1423821655}" srcOrd="5" destOrd="0" parTransId="{D586CB8C-3FDB-4626-8B5D-B3297D0CF0A0}" sibTransId="{B6EE7AB3-3E06-4E53-B406-6BD283DA1FC6}"/>
    <dgm:cxn modelId="{0BA8C8B9-6EF6-45F9-B22D-53C7C03E3DEA}" type="presOf" srcId="{0602DB31-1872-4AFD-9AEF-2E1423821655}" destId="{C09E045A-8639-43AA-ACB3-BCE6501965C2}" srcOrd="0" destOrd="0" presId="urn:microsoft.com/office/officeart/2005/8/layout/hProcess9"/>
    <dgm:cxn modelId="{35B371B3-288C-4AFA-AA08-4958473EFF86}" type="presOf" srcId="{99482D1D-4345-4B03-93E7-D3CA5662DAB2}" destId="{13A91E6C-1C8B-4869-8A45-F69C5FFDB6EE}" srcOrd="0" destOrd="0" presId="urn:microsoft.com/office/officeart/2005/8/layout/hProcess9"/>
    <dgm:cxn modelId="{B431F028-9CFF-4934-8F4C-88008592540D}" srcId="{4995315A-B5B9-459A-9CE5-5189A4029E72}" destId="{6B1095D8-C78C-44BC-B700-DE8C8E2E80C9}" srcOrd="3" destOrd="0" parTransId="{F5C2A88C-649A-4D78-945C-824F482459C6}" sibTransId="{7FA44F42-CE01-46AB-B434-A637ED89B75C}"/>
    <dgm:cxn modelId="{826269D2-80F2-488F-AD0E-D0E85A6C15EC}" type="presOf" srcId="{4DE847F8-7DD2-4775-8E5F-39CCD7A93F6E}" destId="{32B69B07-E0EA-4C95-BFC0-02D24E93B30A}" srcOrd="0" destOrd="0" presId="urn:microsoft.com/office/officeart/2005/8/layout/hProcess9"/>
    <dgm:cxn modelId="{D9A62316-2524-4F9D-AB58-97499FD4429A}" srcId="{4995315A-B5B9-459A-9CE5-5189A4029E72}" destId="{4DE847F8-7DD2-4775-8E5F-39CCD7A93F6E}" srcOrd="1" destOrd="0" parTransId="{50EE8285-FED2-4503-88F3-A00F669684F1}" sibTransId="{A55AE374-E995-428F-9B69-B2BCB508C7B9}"/>
    <dgm:cxn modelId="{DFCD7B2E-0134-4C39-914A-E0EB19DA0E98}" type="presParOf" srcId="{0CD39C9E-03C5-449A-9469-837FC7FBEA63}" destId="{C9D45521-A88E-4664-80C4-55A9D0A7B91F}" srcOrd="0" destOrd="0" presId="urn:microsoft.com/office/officeart/2005/8/layout/hProcess9"/>
    <dgm:cxn modelId="{DA0D2690-CE7F-42B9-9AA5-7A83EECD690F}" type="presParOf" srcId="{0CD39C9E-03C5-449A-9469-837FC7FBEA63}" destId="{CB660527-4B83-4215-A844-609C0D9E89A6}" srcOrd="1" destOrd="0" presId="urn:microsoft.com/office/officeart/2005/8/layout/hProcess9"/>
    <dgm:cxn modelId="{2FCAE03C-1665-4254-A8D5-1CF55A82DF00}" type="presParOf" srcId="{CB660527-4B83-4215-A844-609C0D9E89A6}" destId="{13A91E6C-1C8B-4869-8A45-F69C5FFDB6EE}" srcOrd="0" destOrd="0" presId="urn:microsoft.com/office/officeart/2005/8/layout/hProcess9"/>
    <dgm:cxn modelId="{8FA4596A-1A65-4007-866B-074E33C88A77}" type="presParOf" srcId="{CB660527-4B83-4215-A844-609C0D9E89A6}" destId="{9A81BB64-33C9-4731-A313-E2471523DA87}" srcOrd="1" destOrd="0" presId="urn:microsoft.com/office/officeart/2005/8/layout/hProcess9"/>
    <dgm:cxn modelId="{604A77E5-1225-465A-85C6-25DBF2BF7C18}" type="presParOf" srcId="{CB660527-4B83-4215-A844-609C0D9E89A6}" destId="{32B69B07-E0EA-4C95-BFC0-02D24E93B30A}" srcOrd="2" destOrd="0" presId="urn:microsoft.com/office/officeart/2005/8/layout/hProcess9"/>
    <dgm:cxn modelId="{EFE467A4-6A25-4266-B1D5-AB43CE28B238}" type="presParOf" srcId="{CB660527-4B83-4215-A844-609C0D9E89A6}" destId="{DC3FF799-044F-4D14-AE9E-30458A123E01}" srcOrd="3" destOrd="0" presId="urn:microsoft.com/office/officeart/2005/8/layout/hProcess9"/>
    <dgm:cxn modelId="{298C3D42-D4F8-4150-8B06-428B15CE0F43}" type="presParOf" srcId="{CB660527-4B83-4215-A844-609C0D9E89A6}" destId="{976B7F28-39F0-4736-8909-F071208AFEF7}" srcOrd="4" destOrd="0" presId="urn:microsoft.com/office/officeart/2005/8/layout/hProcess9"/>
    <dgm:cxn modelId="{D22DB011-BDE6-45A3-9F06-FCBB3B043FEC}" type="presParOf" srcId="{CB660527-4B83-4215-A844-609C0D9E89A6}" destId="{BBE3B5C7-F122-402F-B753-E9A2EA1492F2}" srcOrd="5" destOrd="0" presId="urn:microsoft.com/office/officeart/2005/8/layout/hProcess9"/>
    <dgm:cxn modelId="{1F55634B-2C78-4B04-9C2D-BAE04FDEC1F6}" type="presParOf" srcId="{CB660527-4B83-4215-A844-609C0D9E89A6}" destId="{26852911-A086-488B-9A7B-108903384AFC}" srcOrd="6" destOrd="0" presId="urn:microsoft.com/office/officeart/2005/8/layout/hProcess9"/>
    <dgm:cxn modelId="{AD684C0D-0944-4FEE-A51C-0AC85869BAB9}" type="presParOf" srcId="{CB660527-4B83-4215-A844-609C0D9E89A6}" destId="{BB06F32B-6655-4F42-9BEE-DC92580F8A67}" srcOrd="7" destOrd="0" presId="urn:microsoft.com/office/officeart/2005/8/layout/hProcess9"/>
    <dgm:cxn modelId="{EF10E4E1-2680-4522-9E85-E05C4A8BE604}" type="presParOf" srcId="{CB660527-4B83-4215-A844-609C0D9E89A6}" destId="{CD55C69D-E413-4CD9-B549-4BFDC8F9939C}" srcOrd="8" destOrd="0" presId="urn:microsoft.com/office/officeart/2005/8/layout/hProcess9"/>
    <dgm:cxn modelId="{3C096438-B65B-4FA5-A997-EE08C770F20E}" type="presParOf" srcId="{CB660527-4B83-4215-A844-609C0D9E89A6}" destId="{7B61E398-2186-4F76-8BBD-180A463F2B25}" srcOrd="9" destOrd="0" presId="urn:microsoft.com/office/officeart/2005/8/layout/hProcess9"/>
    <dgm:cxn modelId="{03DD5934-5B9F-41C0-9C59-AC3E4A4C6592}" type="presParOf" srcId="{CB660527-4B83-4215-A844-609C0D9E89A6}" destId="{C09E045A-8639-43AA-ACB3-BCE6501965C2}" srcOrd="10" destOrd="0" presId="urn:microsoft.com/office/officeart/2005/8/layout/hProcess9"/>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D45521-A88E-4664-80C4-55A9D0A7B91F}">
      <dsp:nvSpPr>
        <dsp:cNvPr id="0" name=""/>
        <dsp:cNvSpPr/>
      </dsp:nvSpPr>
      <dsp:spPr>
        <a:xfrm>
          <a:off x="576051" y="0"/>
          <a:ext cx="6125909" cy="4064000"/>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A91E6C-1C8B-4869-8A45-F69C5FFDB6EE}">
      <dsp:nvSpPr>
        <dsp:cNvPr id="0" name=""/>
        <dsp:cNvSpPr/>
      </dsp:nvSpPr>
      <dsp:spPr>
        <a:xfrm>
          <a:off x="85303" y="1752925"/>
          <a:ext cx="751272" cy="608966"/>
        </a:xfrm>
        <a:prstGeom prst="rightArrow">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endParaRPr lang="fr-CA" sz="1100" kern="1200">
            <a:latin typeface="Arial" pitchFamily="34" charset="0"/>
            <a:cs typeface="Arial" pitchFamily="34" charset="0"/>
          </a:endParaRPr>
        </a:p>
      </dsp:txBody>
      <dsp:txXfrm>
        <a:off x="85303" y="1905167"/>
        <a:ext cx="599031" cy="304483"/>
      </dsp:txXfrm>
    </dsp:sp>
    <dsp:sp modelId="{32B69B07-E0EA-4C95-BFC0-02D24E93B30A}">
      <dsp:nvSpPr>
        <dsp:cNvPr id="0" name=""/>
        <dsp:cNvSpPr/>
      </dsp:nvSpPr>
      <dsp:spPr>
        <a:xfrm>
          <a:off x="880147" y="1590999"/>
          <a:ext cx="1416679" cy="882001"/>
        </a:xfrm>
        <a:prstGeom prst="roundRect">
          <a:avLst/>
        </a:prstGeom>
        <a:solidFill>
          <a:schemeClr val="accent3">
            <a:hueOff val="2250053"/>
            <a:satOff val="-3376"/>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Sensibilisation et formation DD</a:t>
          </a:r>
          <a:endParaRPr lang="fr-CA" sz="1100" b="1" kern="1200" dirty="0">
            <a:latin typeface="Arial" pitchFamily="34" charset="0"/>
            <a:cs typeface="Arial" pitchFamily="34" charset="0"/>
          </a:endParaRPr>
        </a:p>
      </dsp:txBody>
      <dsp:txXfrm>
        <a:off x="923203" y="1634055"/>
        <a:ext cx="1330567" cy="795889"/>
      </dsp:txXfrm>
    </dsp:sp>
    <dsp:sp modelId="{976B7F28-39F0-4736-8909-F071208AFEF7}">
      <dsp:nvSpPr>
        <dsp:cNvPr id="0" name=""/>
        <dsp:cNvSpPr/>
      </dsp:nvSpPr>
      <dsp:spPr>
        <a:xfrm>
          <a:off x="2424279" y="1518993"/>
          <a:ext cx="1338896" cy="1026013"/>
        </a:xfrm>
        <a:prstGeom prst="roundRect">
          <a:avLst/>
        </a:prstGeom>
        <a:solidFill>
          <a:schemeClr val="accent3">
            <a:hueOff val="4500106"/>
            <a:satOff val="-6752"/>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Positionnement stratégique</a:t>
          </a:r>
        </a:p>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(modèle d’affaires)</a:t>
          </a:r>
          <a:endParaRPr lang="fr-CA" sz="1100" b="1" kern="1200" dirty="0">
            <a:latin typeface="Arial" pitchFamily="34" charset="0"/>
            <a:cs typeface="Arial" pitchFamily="34" charset="0"/>
          </a:endParaRPr>
        </a:p>
      </dsp:txBody>
      <dsp:txXfrm>
        <a:off x="2474365" y="1569079"/>
        <a:ext cx="1238724" cy="925841"/>
      </dsp:txXfrm>
    </dsp:sp>
    <dsp:sp modelId="{26852911-A086-488B-9A7B-108903384AFC}">
      <dsp:nvSpPr>
        <dsp:cNvPr id="0" name=""/>
        <dsp:cNvSpPr/>
      </dsp:nvSpPr>
      <dsp:spPr>
        <a:xfrm>
          <a:off x="3890628" y="1446979"/>
          <a:ext cx="1143953" cy="1170041"/>
        </a:xfrm>
        <a:prstGeom prst="roundRect">
          <a:avLst/>
        </a:prstGeom>
        <a:solidFill>
          <a:srgbClr val="00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Actions innovantes et responsables</a:t>
          </a:r>
          <a:endParaRPr lang="fr-CA" sz="1100" b="1" kern="1200" dirty="0">
            <a:latin typeface="Arial" pitchFamily="34" charset="0"/>
            <a:cs typeface="Arial" pitchFamily="34" charset="0"/>
          </a:endParaRPr>
        </a:p>
      </dsp:txBody>
      <dsp:txXfrm>
        <a:off x="3946471" y="1502822"/>
        <a:ext cx="1032267" cy="1058355"/>
      </dsp:txXfrm>
    </dsp:sp>
    <dsp:sp modelId="{CD55C69D-E413-4CD9-B549-4BFDC8F9939C}">
      <dsp:nvSpPr>
        <dsp:cNvPr id="0" name=""/>
        <dsp:cNvSpPr/>
      </dsp:nvSpPr>
      <dsp:spPr>
        <a:xfrm>
          <a:off x="5162034" y="1446979"/>
          <a:ext cx="884297" cy="1170041"/>
        </a:xfrm>
        <a:prstGeom prst="roundRect">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Reddition de comptes</a:t>
          </a:r>
          <a:endParaRPr lang="fr-CA" sz="1100" b="1" kern="1200" dirty="0">
            <a:latin typeface="Arial" pitchFamily="34" charset="0"/>
            <a:cs typeface="Arial" pitchFamily="34" charset="0"/>
          </a:endParaRPr>
        </a:p>
      </dsp:txBody>
      <dsp:txXfrm>
        <a:off x="5205202" y="1490147"/>
        <a:ext cx="797961" cy="1083705"/>
      </dsp:txXfrm>
    </dsp:sp>
    <dsp:sp modelId="{C09E045A-8639-43AA-ACB3-BCE6501965C2}">
      <dsp:nvSpPr>
        <dsp:cNvPr id="0" name=""/>
        <dsp:cNvSpPr/>
      </dsp:nvSpPr>
      <dsp:spPr>
        <a:xfrm>
          <a:off x="6173784" y="1219199"/>
          <a:ext cx="1031744" cy="1625600"/>
        </a:xfrm>
        <a:prstGeom prst="roundRect">
          <a:avLst/>
        </a:prstGeom>
        <a:solidFill>
          <a:srgbClr val="0066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fr-CA" sz="1100" b="1" kern="1200" dirty="0" smtClean="0">
              <a:latin typeface="Arial" pitchFamily="34" charset="0"/>
              <a:cs typeface="Arial" pitchFamily="34" charset="0"/>
            </a:rPr>
            <a:t>RSE/RSO</a:t>
          </a:r>
        </a:p>
        <a:p>
          <a:pPr lvl="0" algn="ctr" defTabSz="488950">
            <a:lnSpc>
              <a:spcPct val="90000"/>
            </a:lnSpc>
            <a:spcBef>
              <a:spcPct val="0"/>
            </a:spcBef>
            <a:spcAft>
              <a:spcPct val="35000"/>
            </a:spcAft>
          </a:pPr>
          <a:r>
            <a:rPr lang="fr-CA" sz="1100" kern="1200" dirty="0" smtClean="0">
              <a:latin typeface="Arial" pitchFamily="34" charset="0"/>
              <a:cs typeface="Arial" pitchFamily="34" charset="0"/>
            </a:rPr>
            <a:t>Retombées positives pour  l’entreprise et la société</a:t>
          </a:r>
          <a:endParaRPr lang="fr-CA" sz="1100" kern="1200" dirty="0">
            <a:latin typeface="Arial" pitchFamily="34" charset="0"/>
            <a:cs typeface="Arial" pitchFamily="34" charset="0"/>
          </a:endParaRPr>
        </a:p>
      </dsp:txBody>
      <dsp:txXfrm>
        <a:off x="6224150" y="1269565"/>
        <a:ext cx="931012" cy="152486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598964"/>
          </a:xfrm>
          <a:prstGeom prst="rect">
            <a:avLst/>
          </a:prstGeom>
        </p:spPr>
        <p:txBody>
          <a:bodyPr vert="horz" lIns="108512" tIns="54256" rIns="108512" bIns="54256" rtlCol="0"/>
          <a:lstStyle>
            <a:lvl1pPr algn="l">
              <a:defRPr sz="1400">
                <a:latin typeface="Arial" charset="0"/>
                <a:ea typeface="+mn-ea"/>
                <a:cs typeface="Arial" charset="0"/>
              </a:defRPr>
            </a:lvl1pPr>
          </a:lstStyle>
          <a:p>
            <a:pPr>
              <a:defRPr/>
            </a:pPr>
            <a:endParaRPr lang="fr-CA"/>
          </a:p>
        </p:txBody>
      </p:sp>
      <p:sp>
        <p:nvSpPr>
          <p:cNvPr id="3" name="Date Placeholder 2"/>
          <p:cNvSpPr>
            <a:spLocks noGrp="1"/>
          </p:cNvSpPr>
          <p:nvPr>
            <p:ph type="dt" sz="quarter" idx="1"/>
          </p:nvPr>
        </p:nvSpPr>
        <p:spPr>
          <a:xfrm>
            <a:off x="3970938" y="0"/>
            <a:ext cx="3037840" cy="598964"/>
          </a:xfrm>
          <a:prstGeom prst="rect">
            <a:avLst/>
          </a:prstGeom>
        </p:spPr>
        <p:txBody>
          <a:bodyPr vert="horz" wrap="square" lIns="108512" tIns="54256" rIns="108512" bIns="54256" numCol="1" anchor="t" anchorCtr="0" compatLnSpc="1">
            <a:prstTxWarp prst="textNoShape">
              <a:avLst/>
            </a:prstTxWarp>
          </a:bodyPr>
          <a:lstStyle>
            <a:lvl1pPr algn="r">
              <a:defRPr sz="1400"/>
            </a:lvl1pPr>
          </a:lstStyle>
          <a:p>
            <a:fld id="{6ED479A5-1BCD-48BE-A0AA-09843E3D1FDE}" type="datetime1">
              <a:rPr lang="fr-FR"/>
              <a:pPr/>
              <a:t>12/03/2013</a:t>
            </a:fld>
            <a:endParaRPr lang="fr-CA"/>
          </a:p>
        </p:txBody>
      </p:sp>
      <p:sp>
        <p:nvSpPr>
          <p:cNvPr id="4" name="Footer Placeholder 3"/>
          <p:cNvSpPr>
            <a:spLocks noGrp="1"/>
          </p:cNvSpPr>
          <p:nvPr>
            <p:ph type="ftr" sz="quarter" idx="2"/>
          </p:nvPr>
        </p:nvSpPr>
        <p:spPr>
          <a:xfrm>
            <a:off x="0" y="11378232"/>
            <a:ext cx="3037840" cy="598964"/>
          </a:xfrm>
          <a:prstGeom prst="rect">
            <a:avLst/>
          </a:prstGeom>
        </p:spPr>
        <p:txBody>
          <a:bodyPr vert="horz" lIns="108512" tIns="54256" rIns="108512" bIns="54256" rtlCol="0" anchor="b"/>
          <a:lstStyle>
            <a:lvl1pPr algn="l">
              <a:defRPr sz="1400">
                <a:latin typeface="Arial" charset="0"/>
                <a:ea typeface="+mn-ea"/>
                <a:cs typeface="Arial" charset="0"/>
              </a:defRPr>
            </a:lvl1pPr>
          </a:lstStyle>
          <a:p>
            <a:pPr>
              <a:defRPr/>
            </a:pPr>
            <a:endParaRPr lang="fr-CA"/>
          </a:p>
        </p:txBody>
      </p:sp>
      <p:sp>
        <p:nvSpPr>
          <p:cNvPr id="5" name="Slide Number Placeholder 4"/>
          <p:cNvSpPr>
            <a:spLocks noGrp="1"/>
          </p:cNvSpPr>
          <p:nvPr>
            <p:ph type="sldNum" sz="quarter" idx="3"/>
          </p:nvPr>
        </p:nvSpPr>
        <p:spPr>
          <a:xfrm>
            <a:off x="3970938" y="11378232"/>
            <a:ext cx="3037840" cy="598964"/>
          </a:xfrm>
          <a:prstGeom prst="rect">
            <a:avLst/>
          </a:prstGeom>
        </p:spPr>
        <p:txBody>
          <a:bodyPr vert="horz" wrap="square" lIns="108512" tIns="54256" rIns="108512" bIns="54256" numCol="1" anchor="b" anchorCtr="0" compatLnSpc="1">
            <a:prstTxWarp prst="textNoShape">
              <a:avLst/>
            </a:prstTxWarp>
          </a:bodyPr>
          <a:lstStyle>
            <a:lvl1pPr algn="r">
              <a:defRPr sz="1400"/>
            </a:lvl1pPr>
          </a:lstStyle>
          <a:p>
            <a:fld id="{98A5A23C-BF2A-4D58-AD3B-52FDD29AED49}" type="slidenum">
              <a:rPr lang="fr-CA"/>
              <a:pPr/>
              <a:t>‹N°›</a:t>
            </a:fld>
            <a:endParaRPr lang="fr-CA"/>
          </a:p>
        </p:txBody>
      </p:sp>
    </p:spTree>
    <p:extLst>
      <p:ext uri="{BB962C8B-B14F-4D97-AF65-F5344CB8AC3E}">
        <p14:creationId xmlns:p14="http://schemas.microsoft.com/office/powerpoint/2010/main" val="3828775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37840" cy="598964"/>
          </a:xfrm>
          <a:prstGeom prst="rect">
            <a:avLst/>
          </a:prstGeom>
        </p:spPr>
        <p:txBody>
          <a:bodyPr vert="horz" wrap="square" lIns="108512" tIns="54256" rIns="108512" bIns="54256" numCol="1" anchor="t" anchorCtr="0" compatLnSpc="1">
            <a:prstTxWarp prst="textNoShape">
              <a:avLst/>
            </a:prstTxWarp>
          </a:bodyPr>
          <a:lstStyle>
            <a:lvl1pPr>
              <a:defRPr sz="1400">
                <a:latin typeface="Arial" charset="0"/>
                <a:ea typeface="+mn-ea"/>
                <a:cs typeface="Arial" charset="0"/>
              </a:defRPr>
            </a:lvl1pPr>
          </a:lstStyle>
          <a:p>
            <a:pPr>
              <a:defRPr/>
            </a:pPr>
            <a:endParaRPr lang="fr-CA"/>
          </a:p>
        </p:txBody>
      </p:sp>
      <p:sp>
        <p:nvSpPr>
          <p:cNvPr id="3" name="Espace réservé de la date 2"/>
          <p:cNvSpPr>
            <a:spLocks noGrp="1"/>
          </p:cNvSpPr>
          <p:nvPr>
            <p:ph type="dt" idx="1"/>
          </p:nvPr>
        </p:nvSpPr>
        <p:spPr>
          <a:xfrm>
            <a:off x="3970938" y="0"/>
            <a:ext cx="3037840" cy="598964"/>
          </a:xfrm>
          <a:prstGeom prst="rect">
            <a:avLst/>
          </a:prstGeom>
        </p:spPr>
        <p:txBody>
          <a:bodyPr vert="horz" wrap="square" lIns="108512" tIns="54256" rIns="108512" bIns="54256" numCol="1" anchor="t" anchorCtr="0" compatLnSpc="1">
            <a:prstTxWarp prst="textNoShape">
              <a:avLst/>
            </a:prstTxWarp>
          </a:bodyPr>
          <a:lstStyle>
            <a:lvl1pPr algn="r">
              <a:defRPr sz="1400"/>
            </a:lvl1pPr>
          </a:lstStyle>
          <a:p>
            <a:fld id="{352FB77E-961A-4A7F-937A-A8DEFE9AEBC8}" type="datetime1">
              <a:rPr lang="fr-FR"/>
              <a:pPr/>
              <a:t>12/03/2013</a:t>
            </a:fld>
            <a:endParaRPr lang="fr-CA"/>
          </a:p>
        </p:txBody>
      </p:sp>
      <p:sp>
        <p:nvSpPr>
          <p:cNvPr id="4" name="Espace réservé de l'image des diapositives 3"/>
          <p:cNvSpPr>
            <a:spLocks noGrp="1" noRot="1" noChangeAspect="1"/>
          </p:cNvSpPr>
          <p:nvPr>
            <p:ph type="sldImg" idx="2"/>
          </p:nvPr>
        </p:nvSpPr>
        <p:spPr>
          <a:xfrm>
            <a:off x="511175" y="898525"/>
            <a:ext cx="5988050" cy="4492625"/>
          </a:xfrm>
          <a:prstGeom prst="rect">
            <a:avLst/>
          </a:prstGeom>
          <a:noFill/>
          <a:ln w="12700">
            <a:solidFill>
              <a:prstClr val="black"/>
            </a:solidFill>
          </a:ln>
        </p:spPr>
        <p:txBody>
          <a:bodyPr vert="horz" wrap="square" lIns="108512" tIns="54256" rIns="108512" bIns="54256" numCol="1" anchor="ctr" anchorCtr="0" compatLnSpc="1">
            <a:prstTxWarp prst="textNoShape">
              <a:avLst/>
            </a:prstTxWarp>
          </a:bodyPr>
          <a:lstStyle/>
          <a:p>
            <a:pPr lvl="0"/>
            <a:endParaRPr lang="fr-CA" noProof="0" smtClean="0"/>
          </a:p>
        </p:txBody>
      </p:sp>
      <p:sp>
        <p:nvSpPr>
          <p:cNvPr id="5" name="Espace réservé des commentaires 4"/>
          <p:cNvSpPr>
            <a:spLocks noGrp="1"/>
          </p:cNvSpPr>
          <p:nvPr>
            <p:ph type="body" sz="quarter" idx="3"/>
          </p:nvPr>
        </p:nvSpPr>
        <p:spPr>
          <a:xfrm>
            <a:off x="701040" y="5690155"/>
            <a:ext cx="5608320" cy="5390674"/>
          </a:xfrm>
          <a:prstGeom prst="rect">
            <a:avLst/>
          </a:prstGeom>
        </p:spPr>
        <p:txBody>
          <a:bodyPr vert="horz" wrap="square" lIns="108512" tIns="54256" rIns="108512" bIns="54256" numCol="1" anchor="t" anchorCtr="0" compatLnSpc="1">
            <a:prstTxWarp prst="textNoShape">
              <a:avLst/>
            </a:prstTxWarp>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6" name="Espace réservé du pied de page 5"/>
          <p:cNvSpPr>
            <a:spLocks noGrp="1"/>
          </p:cNvSpPr>
          <p:nvPr>
            <p:ph type="ftr" sz="quarter" idx="4"/>
          </p:nvPr>
        </p:nvSpPr>
        <p:spPr>
          <a:xfrm>
            <a:off x="0" y="11378232"/>
            <a:ext cx="3037840" cy="598964"/>
          </a:xfrm>
          <a:prstGeom prst="rect">
            <a:avLst/>
          </a:prstGeom>
        </p:spPr>
        <p:txBody>
          <a:bodyPr vert="horz" wrap="square" lIns="108512" tIns="54256" rIns="108512" bIns="54256" numCol="1" anchor="b" anchorCtr="0" compatLnSpc="1">
            <a:prstTxWarp prst="textNoShape">
              <a:avLst/>
            </a:prstTxWarp>
          </a:bodyPr>
          <a:lstStyle>
            <a:lvl1pPr>
              <a:defRPr sz="1400">
                <a:latin typeface="Arial" charset="0"/>
                <a:ea typeface="+mn-ea"/>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970938" y="11378232"/>
            <a:ext cx="3037840" cy="598964"/>
          </a:xfrm>
          <a:prstGeom prst="rect">
            <a:avLst/>
          </a:prstGeom>
        </p:spPr>
        <p:txBody>
          <a:bodyPr vert="horz" wrap="square" lIns="108512" tIns="54256" rIns="108512" bIns="54256" numCol="1" anchor="b" anchorCtr="0" compatLnSpc="1">
            <a:prstTxWarp prst="textNoShape">
              <a:avLst/>
            </a:prstTxWarp>
          </a:bodyPr>
          <a:lstStyle>
            <a:lvl1pPr algn="r">
              <a:defRPr sz="1400"/>
            </a:lvl1pPr>
          </a:lstStyle>
          <a:p>
            <a:fld id="{A73F428A-2618-4293-AD67-F65BBCC45DE7}" type="slidenum">
              <a:rPr lang="fr-CA"/>
              <a:pPr/>
              <a:t>‹N°›</a:t>
            </a:fld>
            <a:endParaRPr lang="fr-CA"/>
          </a:p>
        </p:txBody>
      </p:sp>
    </p:spTree>
    <p:extLst>
      <p:ext uri="{BB962C8B-B14F-4D97-AF65-F5344CB8AC3E}">
        <p14:creationId xmlns:p14="http://schemas.microsoft.com/office/powerpoint/2010/main" val="1146209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s/slide1.xml"/><Relationship Id="rId1" Type="http://schemas.openxmlformats.org/officeDocument/2006/relationships/notesMaster" Target="../notesMasters/notesMaster1.xml"/><Relationship Id="rId5" Type="http://schemas.openxmlformats.org/officeDocument/2006/relationships/image" Target="../media/image28.png"/><Relationship Id="rId4" Type="http://schemas.openxmlformats.org/officeDocument/2006/relationships/image" Target="../media/image27.png"/></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anteom-consulting.fr/"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zenbusiness.fr/" TargetMode="External"/><Relationship Id="rId2" Type="http://schemas.openxmlformats.org/officeDocument/2006/relationships/slide" Target="../slides/slide64.xml"/><Relationship Id="rId1" Type="http://schemas.openxmlformats.org/officeDocument/2006/relationships/notesMaster" Target="../notesMasters/notesMaster1.xml"/><Relationship Id="rId5" Type="http://schemas.openxmlformats.org/officeDocument/2006/relationships/hyperlink" Target="http://www.switchthebook.com/" TargetMode="External"/><Relationship Id="rId4" Type="http://schemas.openxmlformats.org/officeDocument/2006/relationships/hyperlink" Target="http://www.amazon.ca/Switch-osez-changement-Chip-Heath/dp/2848995262" TargetMode="Externa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a:ea typeface="ヒラギノ角ゴ Pro W3" pitchFamily="16" charset="-128"/>
              </a:rPr>
              <a:t>La formation s’inspire principalement de l’approche </a:t>
            </a:r>
            <a:r>
              <a:rPr lang="fr-CA" dirty="0" smtClean="0">
                <a:ea typeface="ヒラギノ角ゴ Pro W3" pitchFamily="16" charset="-128"/>
              </a:rPr>
              <a:t>tiré </a:t>
            </a:r>
            <a:r>
              <a:rPr lang="fr-CA" dirty="0">
                <a:ea typeface="ヒラギノ角ゴ Pro W3" pitchFamily="16" charset="-128"/>
              </a:rPr>
              <a:t>du livre </a:t>
            </a:r>
            <a:r>
              <a:rPr lang="fr-CA" i="1" dirty="0" smtClean="0">
                <a:ea typeface="ヒラギノ角ゴ Pro W3" pitchFamily="16" charset="-128"/>
              </a:rPr>
              <a:t>Switch, osez</a:t>
            </a:r>
            <a:r>
              <a:rPr lang="fr-CA" i="1" baseline="0" dirty="0" smtClean="0">
                <a:ea typeface="ヒラギノ角ゴ Pro W3" pitchFamily="16" charset="-128"/>
              </a:rPr>
              <a:t> le changement</a:t>
            </a:r>
            <a:r>
              <a:rPr lang="fr-CA" dirty="0" smtClean="0">
                <a:ea typeface="ヒラギノ角ゴ Pro W3" pitchFamily="16" charset="-128"/>
              </a:rPr>
              <a:t>, </a:t>
            </a:r>
            <a:r>
              <a:rPr lang="fr-CA" dirty="0">
                <a:ea typeface="ヒラギノ角ゴ Pro W3" pitchFamily="16" charset="-128"/>
              </a:rPr>
              <a:t>de </a:t>
            </a:r>
            <a:r>
              <a:rPr lang="fr-CA" dirty="0" smtClean="0">
                <a:ea typeface="ヒラギノ角ゴ Pro W3" pitchFamily="16" charset="-128"/>
              </a:rPr>
              <a:t>Chip </a:t>
            </a:r>
            <a:r>
              <a:rPr lang="fr-CA" dirty="0">
                <a:ea typeface="ヒラギノ角ゴ Pro W3" pitchFamily="16" charset="-128"/>
              </a:rPr>
              <a:t>et Dan </a:t>
            </a:r>
            <a:r>
              <a:rPr lang="fr-CA" dirty="0" smtClean="0">
                <a:ea typeface="ヒラギノ角ゴ Pro W3" pitchFamily="16" charset="-128"/>
              </a:rPr>
              <a:t>Heath (Éditions </a:t>
            </a:r>
            <a:r>
              <a:rPr lang="fr-CA" dirty="0" err="1" smtClean="0">
                <a:ea typeface="ヒラギノ角ゴ Pro W3" pitchFamily="16" charset="-128"/>
              </a:rPr>
              <a:t>Leduc.s</a:t>
            </a:r>
            <a:r>
              <a:rPr lang="fr-CA" dirty="0" smtClean="0">
                <a:ea typeface="ヒラギノ角ゴ Pro W3" pitchFamily="16" charset="-128"/>
              </a:rPr>
              <a:t>, 2012) et du livre de Collerette, Delisle et Perron (2005) </a:t>
            </a:r>
            <a:r>
              <a:rPr lang="fr-CA" i="1" dirty="0" smtClean="0">
                <a:ea typeface="ヒラギノ角ゴ Pro W3" pitchFamily="16" charset="-128"/>
              </a:rPr>
              <a:t>Changement organisationnel, théorie et pratique</a:t>
            </a:r>
            <a:r>
              <a:rPr lang="fr-CA" i="0" baseline="0" dirty="0" smtClean="0">
                <a:ea typeface="ヒラギノ角ゴ Pro W3" pitchFamily="16" charset="-128"/>
              </a:rPr>
              <a:t> (</a:t>
            </a:r>
            <a:r>
              <a:rPr lang="fr-CA" dirty="0" smtClean="0">
                <a:ea typeface="ヒラギノ角ゴ Pro W3" pitchFamily="16" charset="-128"/>
              </a:rPr>
              <a:t>ISBN 2-7605-0908-7).</a:t>
            </a:r>
          </a:p>
          <a:p>
            <a:endParaRPr lang="fr-CA" dirty="0" smtClean="0">
              <a:ea typeface="ヒラギノ角ゴ Pro W3" pitchFamily="16" charset="-128"/>
            </a:endParaRPr>
          </a:p>
          <a:p>
            <a:r>
              <a:rPr lang="fr-CA" dirty="0" smtClean="0">
                <a:ea typeface="ヒラギノ角ゴ Pro W3" pitchFamily="16" charset="-128"/>
              </a:rPr>
              <a:t>Il est fortement recommandé que l’animateur s’appuie sur la lecture du livre </a:t>
            </a:r>
            <a:r>
              <a:rPr lang="fr-CA" i="1" dirty="0" smtClean="0">
                <a:ea typeface="ヒラギノ角ゴ Pro W3" pitchFamily="16" charset="-128"/>
              </a:rPr>
              <a:t>Switch, osez</a:t>
            </a:r>
            <a:r>
              <a:rPr lang="fr-CA" i="1" baseline="0" dirty="0" smtClean="0">
                <a:ea typeface="ヒラギノ角ゴ Pro W3" pitchFamily="16" charset="-128"/>
              </a:rPr>
              <a:t> le changement</a:t>
            </a:r>
            <a:r>
              <a:rPr lang="fr-CA" dirty="0" smtClean="0">
                <a:ea typeface="ヒラギノ角ゴ Pro W3" pitchFamily="16" charset="-128"/>
              </a:rPr>
              <a:t> pour se préparer et pour réaliser l’atelier sur la gestion du changement. Les deux autres livres mentionnés</a:t>
            </a:r>
            <a:r>
              <a:rPr lang="fr-CA" baseline="0" dirty="0" smtClean="0">
                <a:ea typeface="ヒラギノ角ゴ Pro W3" pitchFamily="16" charset="-128"/>
              </a:rPr>
              <a:t> </a:t>
            </a:r>
            <a:r>
              <a:rPr lang="fr-CA" dirty="0" smtClean="0">
                <a:ea typeface="ヒラギノ角ゴ Pro W3" pitchFamily="16" charset="-128"/>
              </a:rPr>
              <a:t>plus loin (en</a:t>
            </a:r>
            <a:r>
              <a:rPr lang="fr-CA" baseline="0" dirty="0" smtClean="0">
                <a:ea typeface="ヒラギノ角ゴ Pro W3" pitchFamily="16" charset="-128"/>
              </a:rPr>
              <a:t> </a:t>
            </a:r>
            <a:r>
              <a:rPr lang="fr-CA" dirty="0" smtClean="0">
                <a:ea typeface="ヒラギノ角ゴ Pro W3" pitchFamily="16" charset="-128"/>
              </a:rPr>
              <a:t>complément de la Méthode BNQ 21000 en ligne) sont d’excellents compléments à</a:t>
            </a:r>
            <a:r>
              <a:rPr lang="fr-CA" baseline="0" dirty="0" smtClean="0">
                <a:ea typeface="ヒラギノ角ゴ Pro W3" pitchFamily="16" charset="-128"/>
              </a:rPr>
              <a:t> cette lecture</a:t>
            </a:r>
            <a:r>
              <a:rPr lang="fr-CA" dirty="0" smtClean="0">
                <a:ea typeface="ヒラギノ角ゴ Pro W3" pitchFamily="16" charset="-128"/>
              </a:rPr>
              <a:t>.</a:t>
            </a:r>
          </a:p>
          <a:p>
            <a:endParaRPr lang="fr-CA" dirty="0" smtClean="0">
              <a:ea typeface="ヒラギノ角ゴ Pro W3" pitchFamily="16" charset="-128"/>
            </a:endParaRPr>
          </a:p>
          <a:p>
            <a:endParaRPr lang="fr-CA" dirty="0">
              <a:ea typeface="ヒラギノ角ゴ Pro W3" pitchFamily="16" charset="-128"/>
            </a:endParaRPr>
          </a:p>
          <a:p>
            <a:r>
              <a:rPr lang="fr-CA" dirty="0" smtClean="0">
                <a:ea typeface="ヒラギノ角ゴ Pro W3" pitchFamily="16" charset="-128"/>
              </a:rPr>
              <a:t> </a:t>
            </a:r>
          </a:p>
          <a:p>
            <a:endParaRPr lang="fr-CA" dirty="0" smtClean="0">
              <a:ea typeface="ヒラギノ角ゴ Pro W3" pitchFamily="16" charset="-128"/>
            </a:endParaRPr>
          </a:p>
          <a:p>
            <a:endParaRPr lang="fr-CA" dirty="0" smtClean="0">
              <a:ea typeface="ヒラギノ角ゴ Pro W3" pitchFamily="16" charset="-128"/>
            </a:endParaRP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E44DE36C-A4C0-4F82-963C-42100381DE19}" type="slidenum">
              <a:rPr lang="fr-CA" sz="1400"/>
              <a:pPr eaLnBrk="1" hangingPunct="1"/>
              <a:t>1</a:t>
            </a:fld>
            <a:endParaRPr lang="fr-CA" sz="1400"/>
          </a:p>
        </p:txBody>
      </p:sp>
      <p:pic>
        <p:nvPicPr>
          <p:cNvPr id="219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7435" y="7818437"/>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6092" y="10256837"/>
            <a:ext cx="1301210" cy="15738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8b8d3d46-49d1-49e4-8878-c6c1dc918d46" descr="9165A087-C399-4108-9CBC-214900AA3D48@no-domain-s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10256837"/>
            <a:ext cx="1615991" cy="1624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smtClean="0">
                <a:latin typeface="Arial" pitchFamily="34" charset="0"/>
                <a:ea typeface="ヒラギノ角ゴ Pro W3" pitchFamily="16" charset="-128"/>
                <a:cs typeface="Arial" pitchFamily="34" charset="0"/>
              </a:rPr>
              <a:t>La vie de groupe des abeilles : un des systèmes les plus performants au monde. Une abeille ne peut vivre seule, elle est intimement reliée au groupe. Tout changement</a:t>
            </a:r>
            <a:r>
              <a:rPr lang="fr-CA" baseline="0" dirty="0" smtClean="0">
                <a:latin typeface="Arial" pitchFamily="34" charset="0"/>
                <a:ea typeface="ヒラギノ角ゴ Pro W3" pitchFamily="16" charset="-128"/>
                <a:cs typeface="Arial" pitchFamily="34" charset="0"/>
              </a:rPr>
              <a:t> dans</a:t>
            </a:r>
            <a:r>
              <a:rPr lang="fr-CA" dirty="0" smtClean="0">
                <a:latin typeface="Arial" pitchFamily="34" charset="0"/>
                <a:ea typeface="ヒラギノ角ゴ Pro W3" pitchFamily="16" charset="-128"/>
                <a:cs typeface="Arial" pitchFamily="34" charset="0"/>
              </a:rPr>
              <a:t> le comportement d’une abeille aura des répercussions sur le reste du groupe.</a:t>
            </a:r>
          </a:p>
          <a:p>
            <a:endParaRPr lang="fr-CA" dirty="0">
              <a:latin typeface="Arial" pitchFamily="34" charset="0"/>
              <a:ea typeface="ヒラギノ角ゴ Pro W3" pitchFamily="16" charset="-128"/>
              <a:cs typeface="Arial" pitchFamily="34" charset="0"/>
            </a:endParaRPr>
          </a:p>
          <a:p>
            <a:r>
              <a:rPr lang="fr-CA" b="1" dirty="0">
                <a:latin typeface="Arial" pitchFamily="34" charset="0"/>
                <a:cs typeface="Arial" pitchFamily="34" charset="0"/>
              </a:rPr>
              <a:t>En </a:t>
            </a:r>
            <a:r>
              <a:rPr lang="fr-CA" b="1" dirty="0" smtClean="0">
                <a:latin typeface="Arial" pitchFamily="34" charset="0"/>
                <a:cs typeface="Arial" pitchFamily="34" charset="0"/>
              </a:rPr>
              <a:t>somme, </a:t>
            </a:r>
            <a:r>
              <a:rPr lang="fr-CA" b="1" dirty="0">
                <a:latin typeface="Arial" pitchFamily="34" charset="0"/>
                <a:cs typeface="Arial" pitchFamily="34" charset="0"/>
              </a:rPr>
              <a:t>il faut penser aux relations et aux rétroactions positives et </a:t>
            </a:r>
            <a:r>
              <a:rPr lang="fr-CA" b="1" dirty="0" smtClean="0">
                <a:latin typeface="Arial" pitchFamily="34" charset="0"/>
                <a:cs typeface="Arial" pitchFamily="34" charset="0"/>
              </a:rPr>
              <a:t>négatives. Il </a:t>
            </a:r>
            <a:r>
              <a:rPr lang="fr-CA" b="1" dirty="0">
                <a:latin typeface="Arial" pitchFamily="34" charset="0"/>
                <a:cs typeface="Arial" pitchFamily="34" charset="0"/>
              </a:rPr>
              <a:t>faut noter que toute </a:t>
            </a:r>
            <a:r>
              <a:rPr lang="fr-CA" b="1" dirty="0" smtClean="0">
                <a:latin typeface="Arial" pitchFamily="34" charset="0"/>
                <a:cs typeface="Arial" pitchFamily="34" charset="0"/>
              </a:rPr>
              <a:t>chose a </a:t>
            </a:r>
            <a:r>
              <a:rPr lang="fr-CA" b="1" dirty="0">
                <a:latin typeface="Arial" pitchFamily="34" charset="0"/>
                <a:cs typeface="Arial" pitchFamily="34" charset="0"/>
              </a:rPr>
              <a:t>une importance dans un système et qu’il faut réfléchir de manière globale par une approche </a:t>
            </a:r>
            <a:r>
              <a:rPr lang="fr-CA" b="1" dirty="0" smtClean="0">
                <a:latin typeface="Arial" pitchFamily="34" charset="0"/>
                <a:cs typeface="Arial" pitchFamily="34" charset="0"/>
              </a:rPr>
              <a:t>dite </a:t>
            </a:r>
            <a:r>
              <a:rPr lang="fr-CA" b="1" dirty="0">
                <a:latin typeface="Arial" pitchFamily="34" charset="0"/>
                <a:cs typeface="Arial" pitchFamily="34" charset="0"/>
              </a:rPr>
              <a:t>systémique.</a:t>
            </a:r>
          </a:p>
          <a:p>
            <a:endParaRPr lang="fr-CA" b="1" dirty="0">
              <a:latin typeface="Arial" pitchFamily="34" charset="0"/>
              <a:cs typeface="Arial" pitchFamily="34" charset="0"/>
            </a:endParaRPr>
          </a:p>
          <a:p>
            <a:r>
              <a:rPr lang="fr-CA" b="1" dirty="0">
                <a:latin typeface="Arial" pitchFamily="34" charset="0"/>
                <a:cs typeface="Arial" pitchFamily="34" charset="0"/>
              </a:rPr>
              <a:t>L’entreprise </a:t>
            </a:r>
            <a:r>
              <a:rPr lang="fr-CA" b="1" dirty="0" smtClean="0">
                <a:latin typeface="Arial" pitchFamily="34" charset="0"/>
                <a:cs typeface="Arial" pitchFamily="34" charset="0"/>
              </a:rPr>
              <a:t>est un sous-système à l’intérieur d’un </a:t>
            </a:r>
            <a:r>
              <a:rPr lang="fr-CA" dirty="0" smtClean="0">
                <a:latin typeface="Arial" pitchFamily="34" charset="0"/>
                <a:cs typeface="Arial" pitchFamily="34" charset="0"/>
              </a:rPr>
              <a:t>système </a:t>
            </a:r>
            <a:r>
              <a:rPr lang="fr-CA" dirty="0">
                <a:latin typeface="Arial" pitchFamily="34" charset="0"/>
                <a:cs typeface="Arial" pitchFamily="34" charset="0"/>
              </a:rPr>
              <a:t>défini comme </a:t>
            </a:r>
            <a:r>
              <a:rPr lang="fr-CA" b="1" dirty="0">
                <a:latin typeface="Arial" pitchFamily="34" charset="0"/>
                <a:cs typeface="Arial" pitchFamily="34" charset="0"/>
              </a:rPr>
              <a:t>un ensemble composé d’éléments en interaction permanente</a:t>
            </a:r>
            <a:r>
              <a:rPr lang="fr-CA" dirty="0">
                <a:latin typeface="Arial" pitchFamily="34" charset="0"/>
                <a:cs typeface="Arial" pitchFamily="34" charset="0"/>
              </a:rPr>
              <a:t>, organisé et </a:t>
            </a:r>
            <a:r>
              <a:rPr lang="fr-CA" dirty="0" smtClean="0">
                <a:latin typeface="Arial" pitchFamily="34" charset="0"/>
                <a:cs typeface="Arial" pitchFamily="34" charset="0"/>
              </a:rPr>
              <a:t>attentif à </a:t>
            </a:r>
            <a:r>
              <a:rPr lang="fr-CA" dirty="0">
                <a:latin typeface="Arial" pitchFamily="34" charset="0"/>
                <a:cs typeface="Arial" pitchFamily="34" charset="0"/>
              </a:rPr>
              <a:t>son environnement auquel il doit s’adapter en permanence pour sa survie. Envisager une entreprise en tant que sous-système consiste à la considérer comme un ensemble organisé, composé de différentes fonctions, </a:t>
            </a:r>
            <a:r>
              <a:rPr lang="fr-CA" dirty="0" smtClean="0">
                <a:latin typeface="Arial" pitchFamily="34" charset="0"/>
                <a:cs typeface="Arial" pitchFamily="34" charset="0"/>
              </a:rPr>
              <a:t>de</a:t>
            </a:r>
            <a:r>
              <a:rPr lang="fr-CA" baseline="0" dirty="0" smtClean="0">
                <a:latin typeface="Arial" pitchFamily="34" charset="0"/>
                <a:cs typeface="Arial" pitchFamily="34" charset="0"/>
              </a:rPr>
              <a:t> </a:t>
            </a:r>
            <a:r>
              <a:rPr lang="fr-CA" dirty="0" smtClean="0">
                <a:latin typeface="Arial" pitchFamily="34" charset="0"/>
                <a:cs typeface="Arial" pitchFamily="34" charset="0"/>
              </a:rPr>
              <a:t>services </a:t>
            </a:r>
            <a:r>
              <a:rPr lang="fr-CA" dirty="0">
                <a:latin typeface="Arial" pitchFamily="34" charset="0"/>
                <a:cs typeface="Arial" pitchFamily="34" charset="0"/>
              </a:rPr>
              <a:t>et </a:t>
            </a:r>
            <a:r>
              <a:rPr lang="fr-CA" dirty="0" smtClean="0">
                <a:latin typeface="Arial" pitchFamily="34" charset="0"/>
                <a:cs typeface="Arial" pitchFamily="34" charset="0"/>
              </a:rPr>
              <a:t>d’individus</a:t>
            </a:r>
            <a:r>
              <a:rPr lang="fr-CA" dirty="0">
                <a:latin typeface="Arial" pitchFamily="34" charset="0"/>
                <a:cs typeface="Arial" pitchFamily="34" charset="0"/>
              </a:rPr>
              <a:t> en </a:t>
            </a:r>
            <a:r>
              <a:rPr lang="fr-CA" dirty="0" smtClean="0">
                <a:latin typeface="Arial" pitchFamily="34" charset="0"/>
                <a:cs typeface="Arial" pitchFamily="34" charset="0"/>
              </a:rPr>
              <a:t>interaction permanente</a:t>
            </a:r>
            <a:r>
              <a:rPr lang="fr-CA" dirty="0">
                <a:latin typeface="Arial" pitchFamily="34" charset="0"/>
                <a:cs typeface="Arial" pitchFamily="34" charset="0"/>
              </a:rPr>
              <a:t>.</a:t>
            </a:r>
            <a:endParaRPr lang="fr-CA" dirty="0" smtClean="0">
              <a:latin typeface="Arial" pitchFamily="34" charset="0"/>
              <a:cs typeface="Arial" pitchFamily="34" charset="0"/>
            </a:endParaRPr>
          </a:p>
          <a:p>
            <a:endParaRPr lang="fr-CA" dirty="0">
              <a:latin typeface="Arial" pitchFamily="34" charset="0"/>
              <a:cs typeface="Arial" pitchFamily="34" charset="0"/>
            </a:endParaRPr>
          </a:p>
          <a:p>
            <a:r>
              <a:rPr lang="fr-CA" dirty="0" smtClean="0">
                <a:latin typeface="Arial" pitchFamily="34" charset="0"/>
                <a:cs typeface="Arial" pitchFamily="34" charset="0"/>
              </a:rPr>
              <a:t>L’entreprise, </a:t>
            </a:r>
            <a:r>
              <a:rPr lang="fr-CA" dirty="0">
                <a:latin typeface="Arial" pitchFamily="34" charset="0"/>
                <a:cs typeface="Arial" pitchFamily="34" charset="0"/>
              </a:rPr>
              <a:t>en tant que </a:t>
            </a:r>
            <a:r>
              <a:rPr lang="fr-CA" dirty="0" smtClean="0">
                <a:latin typeface="Arial" pitchFamily="34" charset="0"/>
                <a:cs typeface="Arial" pitchFamily="34" charset="0"/>
              </a:rPr>
              <a:t>sous-système, </a:t>
            </a:r>
            <a:r>
              <a:rPr lang="fr-CA" dirty="0">
                <a:latin typeface="Arial" pitchFamily="34" charset="0"/>
                <a:cs typeface="Arial" pitchFamily="34" charset="0"/>
              </a:rPr>
              <a:t>est </a:t>
            </a:r>
            <a:r>
              <a:rPr lang="fr-CA" dirty="0" smtClean="0">
                <a:latin typeface="Arial" pitchFamily="34" charset="0"/>
                <a:cs typeface="Arial" pitchFamily="34" charset="0"/>
              </a:rPr>
              <a:t>attentive à </a:t>
            </a:r>
            <a:r>
              <a:rPr lang="fr-CA" dirty="0">
                <a:latin typeface="Arial" pitchFamily="34" charset="0"/>
                <a:cs typeface="Arial" pitchFamily="34" charset="0"/>
              </a:rPr>
              <a:t>son environnement externe, source de menaces à </a:t>
            </a:r>
            <a:r>
              <a:rPr lang="fr-CA" dirty="0" smtClean="0">
                <a:latin typeface="Arial" pitchFamily="34" charset="0"/>
                <a:cs typeface="Arial" pitchFamily="34" charset="0"/>
              </a:rPr>
              <a:t>appréhender </a:t>
            </a:r>
            <a:r>
              <a:rPr lang="fr-CA" dirty="0">
                <a:latin typeface="Arial" pitchFamily="34" charset="0"/>
                <a:cs typeface="Arial" pitchFamily="34" charset="0"/>
              </a:rPr>
              <a:t>mais aussi </a:t>
            </a:r>
            <a:r>
              <a:rPr lang="fr-CA" dirty="0" smtClean="0">
                <a:latin typeface="Arial" pitchFamily="34" charset="0"/>
                <a:cs typeface="Arial" pitchFamily="34" charset="0"/>
              </a:rPr>
              <a:t>d’occasions </a:t>
            </a:r>
            <a:r>
              <a:rPr lang="fr-CA" dirty="0">
                <a:latin typeface="Arial" pitchFamily="34" charset="0"/>
                <a:cs typeface="Arial" pitchFamily="34" charset="0"/>
              </a:rPr>
              <a:t>à saisir. L’entreprise doit s’y adapter en permanence pour sa survie et son développement. </a:t>
            </a:r>
            <a:endParaRPr lang="fr-CA" dirty="0" smtClean="0">
              <a:latin typeface="Arial" pitchFamily="34" charset="0"/>
              <a:cs typeface="Arial" pitchFamily="34" charset="0"/>
            </a:endParaRPr>
          </a:p>
          <a:p>
            <a:r>
              <a:rPr lang="fr-CA" dirty="0" smtClean="0">
                <a:latin typeface="Arial" pitchFamily="34" charset="0"/>
                <a:cs typeface="Arial" pitchFamily="34" charset="0"/>
              </a:rPr>
              <a:t>Les </a:t>
            </a:r>
            <a:r>
              <a:rPr lang="fr-CA" dirty="0">
                <a:latin typeface="Arial" pitchFamily="34" charset="0"/>
                <a:cs typeface="Arial" pitchFamily="34" charset="0"/>
              </a:rPr>
              <a:t>composantes de l’environnement sont très diversifiées : </a:t>
            </a:r>
            <a:r>
              <a:rPr lang="fr-CA" dirty="0" smtClean="0">
                <a:latin typeface="Arial" pitchFamily="34" charset="0"/>
                <a:cs typeface="Arial" pitchFamily="34" charset="0"/>
              </a:rPr>
              <a:t>technologiques, sociales, culturelles, juridiques, économiques, politiques</a:t>
            </a:r>
            <a:r>
              <a:rPr lang="fr-CA" baseline="0" dirty="0" smtClean="0">
                <a:latin typeface="Arial" pitchFamily="34" charset="0"/>
                <a:cs typeface="Arial" pitchFamily="34" charset="0"/>
              </a:rPr>
              <a:t> et</a:t>
            </a:r>
            <a:r>
              <a:rPr lang="fr-CA" dirty="0" smtClean="0">
                <a:latin typeface="Arial" pitchFamily="34" charset="0"/>
                <a:cs typeface="Arial" pitchFamily="34" charset="0"/>
              </a:rPr>
              <a:t> écologiques. Il y a aussi la concurrence</a:t>
            </a:r>
            <a:r>
              <a:rPr lang="fr-CA" dirty="0">
                <a:latin typeface="Arial" pitchFamily="34" charset="0"/>
                <a:cs typeface="Arial" pitchFamily="34" charset="0"/>
              </a:rPr>
              <a:t>, </a:t>
            </a:r>
            <a:r>
              <a:rPr lang="fr-CA" dirty="0" smtClean="0">
                <a:latin typeface="Arial" pitchFamily="34" charset="0"/>
                <a:cs typeface="Arial" pitchFamily="34" charset="0"/>
              </a:rPr>
              <a:t>les clients</a:t>
            </a:r>
            <a:r>
              <a:rPr lang="fr-CA" baseline="0" dirty="0">
                <a:latin typeface="Arial" pitchFamily="34" charset="0"/>
                <a:cs typeface="Arial" pitchFamily="34" charset="0"/>
              </a:rPr>
              <a:t> </a:t>
            </a:r>
            <a:r>
              <a:rPr lang="fr-CA" baseline="0" dirty="0" smtClean="0">
                <a:latin typeface="Arial" pitchFamily="34" charset="0"/>
                <a:cs typeface="Arial" pitchFamily="34" charset="0"/>
              </a:rPr>
              <a:t>et</a:t>
            </a:r>
            <a:r>
              <a:rPr lang="fr-CA" dirty="0" smtClean="0">
                <a:latin typeface="Arial" pitchFamily="34" charset="0"/>
                <a:cs typeface="Arial" pitchFamily="34" charset="0"/>
              </a:rPr>
              <a:t> les fournisseurs</a:t>
            </a:r>
            <a:r>
              <a:rPr lang="fr-CA" dirty="0">
                <a:latin typeface="Arial" pitchFamily="34" charset="0"/>
                <a:cs typeface="Arial" pitchFamily="34" charset="0"/>
              </a:rPr>
              <a:t>. L’environnement international prend en compte toutes les composantes précédemment </a:t>
            </a:r>
            <a:r>
              <a:rPr lang="fr-CA" dirty="0" smtClean="0">
                <a:latin typeface="Arial" pitchFamily="34" charset="0"/>
                <a:cs typeface="Arial" pitchFamily="34" charset="0"/>
              </a:rPr>
              <a:t>citées dans les pays </a:t>
            </a:r>
            <a:r>
              <a:rPr lang="fr-CA" dirty="0">
                <a:latin typeface="Arial" pitchFamily="34" charset="0"/>
                <a:cs typeface="Arial" pitchFamily="34" charset="0"/>
              </a:rPr>
              <a:t>d’importation.</a:t>
            </a:r>
          </a:p>
          <a:p>
            <a:endParaRPr lang="fr-CA" dirty="0" smtClean="0">
              <a:ea typeface="ヒラギノ角ゴ Pro W3" pitchFamily="16" charset="-128"/>
            </a:endParaRPr>
          </a:p>
        </p:txBody>
      </p:sp>
      <p:sp>
        <p:nvSpPr>
          <p:cNvPr id="1423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881659" indent="-339100" eaLnBrk="0" hangingPunct="0">
              <a:defRPr>
                <a:solidFill>
                  <a:schemeClr val="tx1"/>
                </a:solidFill>
                <a:latin typeface="Arial" pitchFamily="34" charset="0"/>
                <a:cs typeface="Arial" pitchFamily="34" charset="0"/>
              </a:defRPr>
            </a:lvl2pPr>
            <a:lvl3pPr marL="1356398" indent="-271280" eaLnBrk="0" hangingPunct="0">
              <a:defRPr>
                <a:solidFill>
                  <a:schemeClr val="tx1"/>
                </a:solidFill>
                <a:latin typeface="Arial" pitchFamily="34" charset="0"/>
                <a:cs typeface="Arial" pitchFamily="34" charset="0"/>
              </a:defRPr>
            </a:lvl3pPr>
            <a:lvl4pPr marL="1898957" indent="-271280" eaLnBrk="0" hangingPunct="0">
              <a:defRPr>
                <a:solidFill>
                  <a:schemeClr val="tx1"/>
                </a:solidFill>
                <a:latin typeface="Arial" pitchFamily="34" charset="0"/>
                <a:cs typeface="Arial" pitchFamily="34" charset="0"/>
              </a:defRPr>
            </a:lvl4pPr>
            <a:lvl5pPr marL="2441517" indent="-271280" eaLnBrk="0" hangingPunct="0">
              <a:defRPr>
                <a:solidFill>
                  <a:schemeClr val="tx1"/>
                </a:solidFill>
                <a:latin typeface="Arial" pitchFamily="34" charset="0"/>
                <a:cs typeface="Arial" pitchFamily="34" charset="0"/>
              </a:defRPr>
            </a:lvl5pPr>
            <a:lvl6pPr marL="2984076" indent="-271280" eaLnBrk="0" fontAlgn="base" hangingPunct="0">
              <a:spcBef>
                <a:spcPct val="0"/>
              </a:spcBef>
              <a:spcAft>
                <a:spcPct val="0"/>
              </a:spcAft>
              <a:defRPr>
                <a:solidFill>
                  <a:schemeClr val="tx1"/>
                </a:solidFill>
                <a:latin typeface="Arial" pitchFamily="34" charset="0"/>
                <a:cs typeface="Arial" pitchFamily="34" charset="0"/>
              </a:defRPr>
            </a:lvl6pPr>
            <a:lvl7pPr marL="3526635" indent="-271280" eaLnBrk="0" fontAlgn="base" hangingPunct="0">
              <a:spcBef>
                <a:spcPct val="0"/>
              </a:spcBef>
              <a:spcAft>
                <a:spcPct val="0"/>
              </a:spcAft>
              <a:defRPr>
                <a:solidFill>
                  <a:schemeClr val="tx1"/>
                </a:solidFill>
                <a:latin typeface="Arial" pitchFamily="34" charset="0"/>
                <a:cs typeface="Arial" pitchFamily="34" charset="0"/>
              </a:defRPr>
            </a:lvl7pPr>
            <a:lvl8pPr marL="4069194" indent="-271280" eaLnBrk="0" fontAlgn="base" hangingPunct="0">
              <a:spcBef>
                <a:spcPct val="0"/>
              </a:spcBef>
              <a:spcAft>
                <a:spcPct val="0"/>
              </a:spcAft>
              <a:defRPr>
                <a:solidFill>
                  <a:schemeClr val="tx1"/>
                </a:solidFill>
                <a:latin typeface="Arial" pitchFamily="34" charset="0"/>
                <a:cs typeface="Arial" pitchFamily="34" charset="0"/>
              </a:defRPr>
            </a:lvl8pPr>
            <a:lvl9pPr marL="4611754" indent="-27128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FFFE69A-EE62-4080-83DA-2A45EA5AB69C}" type="slidenum">
              <a:rPr lang="fr-CA" smtClean="0"/>
              <a:pPr eaLnBrk="1" hangingPunct="1"/>
              <a:t>10</a:t>
            </a:fld>
            <a:endParaRPr lang="fr-CA"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endParaRPr lang="fr-CA" dirty="0" smtClean="0">
              <a:latin typeface="Arial" pitchFamily="34" charset="0"/>
              <a:cs typeface="Arial" pitchFamily="34" charset="0"/>
            </a:endParaRPr>
          </a:p>
          <a:p>
            <a:endParaRPr lang="fr-CA" dirty="0" smtClean="0">
              <a:ea typeface="ヒラギノ角ゴ Pro W3" pitchFamily="16" charset="-128"/>
            </a:endParaRPr>
          </a:p>
        </p:txBody>
      </p:sp>
      <p:sp>
        <p:nvSpPr>
          <p:cNvPr id="5120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006EF09E-CCB6-4190-B75F-D4E7ED474929}" type="slidenum">
              <a:rPr lang="fr-CA" sz="1400"/>
              <a:pPr eaLnBrk="1" hangingPunct="1"/>
              <a:t>11</a:t>
            </a:fld>
            <a:endParaRPr lang="fr-CA"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endParaRPr lang="fr-CA" dirty="0">
              <a:latin typeface="Arial" pitchFamily="34" charset="0"/>
              <a:cs typeface="Arial" pitchFamily="34" charset="0"/>
            </a:endParaRPr>
          </a:p>
          <a:p>
            <a:pPr eaLnBrk="1" hangingPunct="1">
              <a:lnSpc>
                <a:spcPct val="90000"/>
              </a:lnSpc>
            </a:pPr>
            <a:r>
              <a:rPr lang="fr-CA" dirty="0" smtClean="0">
                <a:latin typeface="Arial" pitchFamily="34" charset="0"/>
                <a:ea typeface="ヒラギノ角ゴ Pro W3" pitchFamily="16" charset="-128"/>
                <a:cs typeface="Arial" pitchFamily="34" charset="0"/>
              </a:rPr>
              <a:t>Une philosophie de performance est basée sur une approche traditionnelle de gestion :</a:t>
            </a:r>
          </a:p>
          <a:p>
            <a:pPr marL="183321" indent="-97962" eaLnBrk="1" hangingPunct="1">
              <a:lnSpc>
                <a:spcPct val="90000"/>
              </a:lnSpc>
              <a:buFontTx/>
              <a:buChar char="•"/>
            </a:pPr>
            <a:r>
              <a:rPr lang="fr-CA" dirty="0" smtClean="0">
                <a:latin typeface="Arial" pitchFamily="34" charset="0"/>
                <a:ea typeface="ヒラギノ角ゴ Pro W3" pitchFamily="16" charset="-128"/>
                <a:cs typeface="Arial" pitchFamily="34" charset="0"/>
              </a:rPr>
              <a:t>Oriente le mode de gestion et les décisions sous 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angle de la considération de résultats tangibles et de brèves échéances</a:t>
            </a:r>
          </a:p>
          <a:p>
            <a:pPr marL="183321" indent="-97962">
              <a:lnSpc>
                <a:spcPct val="90000"/>
              </a:lnSpc>
              <a:buFontTx/>
              <a:buChar char="•"/>
            </a:pPr>
            <a:r>
              <a:rPr lang="fr-CA" dirty="0" smtClean="0">
                <a:latin typeface="Arial" pitchFamily="34" charset="0"/>
                <a:ea typeface="ヒラギノ角ゴ Pro W3" pitchFamily="16" charset="-128"/>
                <a:cs typeface="Arial" pitchFamily="34" charset="0"/>
              </a:rPr>
              <a:t>Est intimement liée au phénomène de 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augmentation de 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avoir des actionnaires (ex. : des bases de données DD comme KLD vendent des indicateurs DD afin de mieux connaitre la valeur financière des entreprises en bourse)</a:t>
            </a:r>
          </a:p>
          <a:p>
            <a:pPr marL="183321" indent="-97962">
              <a:lnSpc>
                <a:spcPct val="90000"/>
              </a:lnSpc>
              <a:buFontTx/>
              <a:buChar char="•"/>
            </a:pPr>
            <a:r>
              <a:rPr lang="fr-CA" dirty="0" smtClean="0">
                <a:latin typeface="Arial" pitchFamily="34" charset="0"/>
                <a:ea typeface="ヒラギノ角ゴ Pro W3" pitchFamily="16" charset="-128"/>
                <a:cs typeface="Arial" pitchFamily="34" charset="0"/>
              </a:rPr>
              <a:t>Mesure les échecs plutôt que les succès (recherche des coupables)</a:t>
            </a:r>
          </a:p>
          <a:p>
            <a:pPr marL="183321" indent="-97962" eaLnBrk="1" hangingPunct="1">
              <a:lnSpc>
                <a:spcPct val="90000"/>
              </a:lnSpc>
              <a:buFontTx/>
              <a:buChar char="•"/>
            </a:pPr>
            <a:r>
              <a:rPr lang="fr-CA" dirty="0" smtClean="0">
                <a:latin typeface="Arial" pitchFamily="34" charset="0"/>
                <a:ea typeface="ヒラギノ角ゴ Pro W3" pitchFamily="16" charset="-128"/>
                <a:cs typeface="Arial" pitchFamily="34" charset="0"/>
              </a:rPr>
              <a:t>Provoque des effets avec ses règles d</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encouragement à la performance</a:t>
            </a:r>
          </a:p>
          <a:p>
            <a:pPr marL="183321" indent="-97962" eaLnBrk="1" hangingPunct="1">
              <a:lnSpc>
                <a:spcPct val="90000"/>
              </a:lnSpc>
              <a:buFontTx/>
              <a:buChar char="•"/>
            </a:pPr>
            <a:r>
              <a:rPr lang="fr-CA" dirty="0" smtClean="0">
                <a:latin typeface="Arial" pitchFamily="34" charset="0"/>
                <a:ea typeface="ヒラギノ角ゴ Pro W3" pitchFamily="16" charset="-128"/>
                <a:cs typeface="Arial" pitchFamily="34" charset="0"/>
              </a:rPr>
              <a:t>Signale ce qui ne va pas, mais devient pauvre pour suggérer des pistes de solutions</a:t>
            </a:r>
          </a:p>
          <a:p>
            <a:pPr marL="183321" indent="-97962" eaLnBrk="1" hangingPunct="1">
              <a:lnSpc>
                <a:spcPct val="90000"/>
              </a:lnSpc>
              <a:buFontTx/>
              <a:buChar char="•"/>
            </a:pPr>
            <a:r>
              <a:rPr lang="fr-CA" dirty="0" smtClean="0">
                <a:latin typeface="Arial" pitchFamily="34" charset="0"/>
                <a:ea typeface="ヒラギノ角ゴ Pro W3" pitchFamily="16" charset="-128"/>
                <a:cs typeface="Arial" pitchFamily="34" charset="0"/>
              </a:rPr>
              <a:t>Devient pratiquement inutile lorsque 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entreprise vole au-delà des normes</a:t>
            </a:r>
          </a:p>
          <a:p>
            <a:pPr marL="183321" indent="-97962" eaLnBrk="1" hangingPunct="1">
              <a:lnSpc>
                <a:spcPct val="90000"/>
              </a:lnSpc>
              <a:buFontTx/>
              <a:buChar char="•"/>
            </a:pPr>
            <a:r>
              <a:rPr lang="fr-CA" dirty="0" smtClean="0">
                <a:latin typeface="Arial" pitchFamily="34" charset="0"/>
                <a:ea typeface="ヒラギノ角ゴ Pro W3" pitchFamily="16" charset="-128"/>
                <a:cs typeface="Arial" pitchFamily="34" charset="0"/>
              </a:rPr>
              <a:t>Favorise 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émergence du calculateur, mais défavorise son évolution (qu</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avons-nous à gagner?)</a:t>
            </a:r>
          </a:p>
          <a:p>
            <a:pPr marL="85359" indent="0">
              <a:lnSpc>
                <a:spcPct val="90000"/>
              </a:lnSpc>
              <a:buFontTx/>
              <a:buNone/>
            </a:pPr>
            <a:endParaRPr lang="fr-CA" dirty="0" smtClean="0">
              <a:latin typeface="Arial" pitchFamily="34" charset="0"/>
              <a:ea typeface="ヒラギノ角ゴ Pro W3" pitchFamily="16" charset="-128"/>
              <a:cs typeface="Arial" pitchFamily="34" charset="0"/>
            </a:endParaRPr>
          </a:p>
          <a:p>
            <a:pPr marL="85359" indent="0">
              <a:lnSpc>
                <a:spcPct val="90000"/>
              </a:lnSpc>
              <a:buFontTx/>
              <a:buNone/>
            </a:pPr>
            <a:r>
              <a:rPr lang="fr-CA" dirty="0" smtClean="0">
                <a:latin typeface="Arial" pitchFamily="34" charset="0"/>
                <a:ea typeface="ヒラギノ角ゴ Pro W3" pitchFamily="16" charset="-128"/>
                <a:cs typeface="Arial" pitchFamily="34" charset="0"/>
              </a:rPr>
              <a:t>Ex. : En SST, on accorde un montant annuel lorsqu</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un département diminue le nombre d</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accidents. </a:t>
            </a:r>
            <a:endParaRPr lang="fr-CA" dirty="0">
              <a:latin typeface="Arial" pitchFamily="34" charset="0"/>
              <a:ea typeface="ヒラギノ角ゴ Pro W3" pitchFamily="16" charset="-128"/>
              <a:cs typeface="Arial" pitchFamily="34" charset="0"/>
            </a:endParaRPr>
          </a:p>
        </p:txBody>
      </p:sp>
      <p:sp>
        <p:nvSpPr>
          <p:cNvPr id="53251"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6709AD84-D098-4F41-9C44-C850ACEDC8FC}" type="slidenum">
              <a:rPr lang="fr-CA" sz="1400"/>
              <a:pPr eaLnBrk="1" hangingPunct="1"/>
              <a:t>12</a:t>
            </a:fld>
            <a:endParaRPr lang="fr-CA" sz="14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solidFill>
                  <a:prstClr val="black"/>
                </a:solidFill>
              </a:rPr>
              <a:pPr>
                <a:defRPr/>
              </a:pPr>
              <a:t>13</a:t>
            </a:fld>
            <a:endParaRPr lang="fr-CA">
              <a:solidFill>
                <a:prstClr val="black"/>
              </a:solidFill>
            </a:endParaRPr>
          </a:p>
        </p:txBody>
      </p:sp>
    </p:spTree>
    <p:extLst>
      <p:ext uri="{BB962C8B-B14F-4D97-AF65-F5344CB8AC3E}">
        <p14:creationId xmlns:p14="http://schemas.microsoft.com/office/powerpoint/2010/main" val="3822739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Espace réservé des commentaires 2"/>
          <p:cNvSpPr>
            <a:spLocks noGrp="1"/>
          </p:cNvSpPr>
          <p:nvPr>
            <p:ph type="body" idx="1"/>
          </p:nvPr>
        </p:nvSpPr>
        <p:spPr bwMode="auto">
          <a:xfrm>
            <a:off x="311574" y="5690156"/>
            <a:ext cx="6387253" cy="58898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20000"/>
          </a:bodyPr>
          <a:lstStyle/>
          <a:p>
            <a:pPr>
              <a:lnSpc>
                <a:spcPct val="110000"/>
              </a:lnSpc>
            </a:pPr>
            <a:r>
              <a:rPr lang="fr-CA" dirty="0" smtClean="0">
                <a:latin typeface="Arial" pitchFamily="34" charset="0"/>
                <a:ea typeface="ヒラギノ角ゴ Pro W3" pitchFamily="16" charset="-128"/>
                <a:cs typeface="Arial" pitchFamily="34" charset="0"/>
              </a:rPr>
              <a:t>Une </a:t>
            </a:r>
            <a:r>
              <a:rPr lang="fr-CA" dirty="0">
                <a:latin typeface="Arial" pitchFamily="34" charset="0"/>
                <a:ea typeface="ヒラギノ角ゴ Pro W3" pitchFamily="16" charset="-128"/>
                <a:cs typeface="Arial" pitchFamily="34" charset="0"/>
              </a:rPr>
              <a:t>philosophie d'apprentissage est une position adoptée par l'évaluateur qui considère que les données servent essentiellement à </a:t>
            </a:r>
            <a:r>
              <a:rPr lang="fr-CA" dirty="0" smtClean="0">
                <a:latin typeface="Arial" pitchFamily="34" charset="0"/>
                <a:ea typeface="ヒラギノ角ゴ Pro W3" pitchFamily="16" charset="-128"/>
                <a:cs typeface="Arial" pitchFamily="34" charset="0"/>
              </a:rPr>
              <a:t>accroitre </a:t>
            </a:r>
            <a:r>
              <a:rPr lang="fr-CA" dirty="0">
                <a:latin typeface="Arial" pitchFamily="34" charset="0"/>
                <a:ea typeface="ヒラギノ角ゴ Pro W3" pitchFamily="16" charset="-128"/>
                <a:cs typeface="Arial" pitchFamily="34" charset="0"/>
              </a:rPr>
              <a:t>les connaissances envers les phénomènes étudiés de façon à pouvoir améliorer son action sur la réalité. </a:t>
            </a:r>
          </a:p>
          <a:p>
            <a:pPr>
              <a:lnSpc>
                <a:spcPct val="110000"/>
              </a:lnSpc>
            </a:pPr>
            <a:r>
              <a:rPr lang="fr-CA" dirty="0">
                <a:latin typeface="Arial" pitchFamily="34" charset="0"/>
                <a:ea typeface="ヒラギノ角ゴ Pro W3" pitchFamily="16" charset="-128"/>
                <a:cs typeface="Arial" pitchFamily="34" charset="0"/>
              </a:rPr>
              <a:t>Dans une philosophie d'apprentissage, il s'agit de mobiliser toutes les sources d'information possibles afin de permettre aux PP </a:t>
            </a:r>
            <a:r>
              <a:rPr lang="fr-CA" dirty="0" smtClean="0">
                <a:latin typeface="Arial" pitchFamily="34" charset="0"/>
                <a:ea typeface="ヒラギノ角ゴ Pro W3" pitchFamily="16" charset="-128"/>
                <a:cs typeface="Arial" pitchFamily="34" charset="0"/>
              </a:rPr>
              <a:t>de</a:t>
            </a:r>
            <a:r>
              <a:rPr lang="fr-CA" baseline="0" dirty="0" smtClean="0">
                <a:latin typeface="Arial" pitchFamily="34" charset="0"/>
                <a:ea typeface="ヒラギノ角ゴ Pro W3" pitchFamily="16" charset="-128"/>
                <a:cs typeface="Arial" pitchFamily="34" charset="0"/>
              </a:rPr>
              <a:t> déterminer</a:t>
            </a:r>
            <a:r>
              <a:rPr lang="fr-CA" dirty="0" smtClean="0">
                <a:latin typeface="Arial" pitchFamily="34" charset="0"/>
                <a:ea typeface="ヒラギノ角ゴ Pro W3" pitchFamily="16" charset="-128"/>
                <a:cs typeface="Arial" pitchFamily="34" charset="0"/>
              </a:rPr>
              <a:t> </a:t>
            </a:r>
            <a:r>
              <a:rPr lang="fr-CA" dirty="0">
                <a:latin typeface="Arial" pitchFamily="34" charset="0"/>
                <a:ea typeface="ヒラギノ角ゴ Pro W3" pitchFamily="16" charset="-128"/>
                <a:cs typeface="Arial" pitchFamily="34" charset="0"/>
              </a:rPr>
              <a:t>tout ce qui peut être amélioré dans les processus et les pratiques des individus et des systèmes pour éliminer à la source les risques et prévenir </a:t>
            </a:r>
            <a:r>
              <a:rPr lang="fr-CA" dirty="0" smtClean="0">
                <a:latin typeface="Arial" pitchFamily="34" charset="0"/>
                <a:ea typeface="ヒラギノ角ゴ Pro W3" pitchFamily="16" charset="-128"/>
                <a:cs typeface="Arial" pitchFamily="34" charset="0"/>
              </a:rPr>
              <a:t>les problèmes</a:t>
            </a:r>
            <a:r>
              <a:rPr lang="fr-CA" dirty="0">
                <a:latin typeface="Arial" pitchFamily="34" charset="0"/>
                <a:ea typeface="ヒラギノ角ゴ Pro W3" pitchFamily="16" charset="-128"/>
                <a:cs typeface="Arial" pitchFamily="34" charset="0"/>
              </a:rPr>
              <a:t>, et ce, sans chercher </a:t>
            </a:r>
            <a:r>
              <a:rPr lang="fr-CA" dirty="0" smtClean="0">
                <a:latin typeface="Arial" pitchFamily="34" charset="0"/>
                <a:ea typeface="ヒラギノ角ゴ Pro W3" pitchFamily="16" charset="-128"/>
                <a:cs typeface="Arial" pitchFamily="34" charset="0"/>
              </a:rPr>
              <a:t>le </a:t>
            </a:r>
            <a:r>
              <a:rPr lang="fr-CA" dirty="0">
                <a:latin typeface="Arial" pitchFamily="34" charset="0"/>
                <a:ea typeface="ヒラギノ角ゴ Pro W3" pitchFamily="16" charset="-128"/>
                <a:cs typeface="Arial" pitchFamily="34" charset="0"/>
              </a:rPr>
              <a:t>coupable. </a:t>
            </a:r>
          </a:p>
          <a:p>
            <a:pPr>
              <a:lnSpc>
                <a:spcPct val="110000"/>
              </a:lnSpc>
            </a:pPr>
            <a:r>
              <a:rPr lang="fr-CA" dirty="0">
                <a:latin typeface="Arial" pitchFamily="34" charset="0"/>
                <a:ea typeface="ヒラギノ角ゴ Pro W3" pitchFamily="16" charset="-128"/>
                <a:cs typeface="Arial" pitchFamily="34" charset="0"/>
              </a:rPr>
              <a:t>En recherche évaluative, cette </a:t>
            </a:r>
            <a:r>
              <a:rPr lang="fr-CA" dirty="0" smtClean="0">
                <a:latin typeface="Arial" pitchFamily="34" charset="0"/>
                <a:ea typeface="ヒラギノ角ゴ Pro W3" pitchFamily="16" charset="-128"/>
                <a:cs typeface="Arial" pitchFamily="34" charset="0"/>
              </a:rPr>
              <a:t>philosophie s'inscrit </a:t>
            </a:r>
            <a:r>
              <a:rPr lang="fr-CA" dirty="0">
                <a:latin typeface="Arial" pitchFamily="34" charset="0"/>
                <a:ea typeface="ヒラギノ角ゴ Pro W3" pitchFamily="16" charset="-128"/>
                <a:cs typeface="Arial" pitchFamily="34" charset="0"/>
              </a:rPr>
              <a:t>dans le courant </a:t>
            </a:r>
            <a:r>
              <a:rPr lang="fr-CA" dirty="0" smtClean="0">
                <a:latin typeface="Arial" pitchFamily="34" charset="0"/>
                <a:ea typeface="ヒラギノ角ゴ Pro W3" pitchFamily="16" charset="-128"/>
                <a:cs typeface="Arial" pitchFamily="34" charset="0"/>
              </a:rPr>
              <a:t>des </a:t>
            </a:r>
            <a:r>
              <a:rPr lang="fr-CA" dirty="0">
                <a:latin typeface="Arial" pitchFamily="34" charset="0"/>
                <a:ea typeface="ヒラギノ角ゴ Pro W3" pitchFamily="16" charset="-128"/>
                <a:cs typeface="Arial" pitchFamily="34" charset="0"/>
              </a:rPr>
              <a:t>approches d'évaluation formatives (évaluation des processus) plutôt que sommatives (évaluation des résultats issus des processus). </a:t>
            </a:r>
          </a:p>
          <a:p>
            <a:pPr>
              <a:lnSpc>
                <a:spcPct val="110000"/>
              </a:lnSpc>
            </a:pPr>
            <a:r>
              <a:rPr lang="fr-CA" dirty="0">
                <a:latin typeface="Arial" pitchFamily="34" charset="0"/>
                <a:ea typeface="ヒラギノ角ゴ Pro W3" pitchFamily="16" charset="-128"/>
                <a:cs typeface="Arial" pitchFamily="34" charset="0"/>
              </a:rPr>
              <a:t>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entreprise est évaluée pour elle-même; on parlera d</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efficacité au lieu de la performance. Cette approche favorise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engagement du personnel.</a:t>
            </a:r>
          </a:p>
          <a:p>
            <a:pPr>
              <a:lnSpc>
                <a:spcPct val="80000"/>
              </a:lnSpc>
            </a:pPr>
            <a:r>
              <a:rPr lang="fr-CA" dirty="0" smtClean="0">
                <a:latin typeface="Arial" pitchFamily="34" charset="0"/>
                <a:ea typeface="ヒラギノ角ゴ Pro W3" pitchFamily="16" charset="-128"/>
                <a:cs typeface="Arial" pitchFamily="34" charset="0"/>
              </a:rPr>
              <a:t>Elle</a:t>
            </a:r>
            <a:r>
              <a:rPr lang="fr-CA" baseline="0" dirty="0" smtClean="0">
                <a:latin typeface="Arial" pitchFamily="34" charset="0"/>
                <a:ea typeface="ヒラギノ角ゴ Pro W3" pitchFamily="16" charset="-128"/>
                <a:cs typeface="Arial" pitchFamily="34" charset="0"/>
              </a:rPr>
              <a:t> est a</a:t>
            </a:r>
            <a:r>
              <a:rPr lang="fr-CA" dirty="0" smtClean="0">
                <a:latin typeface="Arial" pitchFamily="34" charset="0"/>
                <a:ea typeface="ヒラギノ角ゴ Pro W3" pitchFamily="16" charset="-128"/>
                <a:cs typeface="Arial" pitchFamily="34" charset="0"/>
              </a:rPr>
              <a:t>xée </a:t>
            </a:r>
            <a:r>
              <a:rPr lang="fr-CA" dirty="0">
                <a:latin typeface="Arial" pitchFamily="34" charset="0"/>
                <a:ea typeface="ヒラギノ角ゴ Pro W3" pitchFamily="16" charset="-128"/>
                <a:cs typeface="Arial" pitchFamily="34" charset="0"/>
              </a:rPr>
              <a:t>sur lier, orienter et </a:t>
            </a:r>
            <a:r>
              <a:rPr lang="fr-CA" dirty="0" smtClean="0">
                <a:latin typeface="Arial" pitchFamily="34" charset="0"/>
                <a:ea typeface="ヒラギノ角ゴ Pro W3" pitchFamily="16" charset="-128"/>
                <a:cs typeface="Arial" pitchFamily="34" charset="0"/>
              </a:rPr>
              <a:t>encourager.</a:t>
            </a:r>
            <a:endParaRPr lang="fr-CA" dirty="0">
              <a:latin typeface="Arial" pitchFamily="34" charset="0"/>
              <a:ea typeface="ヒラギノ角ゴ Pro W3" pitchFamily="16" charset="-128"/>
              <a:cs typeface="Arial" pitchFamily="34" charset="0"/>
            </a:endParaRPr>
          </a:p>
          <a:p>
            <a:pPr>
              <a:lnSpc>
                <a:spcPct val="80000"/>
              </a:lnSpc>
            </a:pP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G</a:t>
            </a:r>
            <a:r>
              <a:rPr lang="fr-CA" dirty="0" smtClean="0">
                <a:latin typeface="Arial" pitchFamily="34" charset="0"/>
                <a:ea typeface="ヒラギノ角ゴ Pro W3" pitchFamily="16" charset="-128"/>
                <a:cs typeface="Arial" pitchFamily="34" charset="0"/>
              </a:rPr>
              <a:t>uide</a:t>
            </a:r>
            <a:r>
              <a:rPr lang="fr-CA" dirty="0">
                <a:latin typeface="Arial" pitchFamily="34" charset="0"/>
                <a:ea typeface="ヒラギノ角ゴ Pro W3" pitchFamily="16" charset="-128"/>
                <a:cs typeface="Arial" pitchFamily="34" charset="0"/>
              </a:rPr>
              <a:t>, encourage et valorise </a:t>
            </a:r>
            <a:r>
              <a:rPr lang="fr-CA" dirty="0" smtClean="0">
                <a:latin typeface="Arial" pitchFamily="34" charset="0"/>
                <a:ea typeface="ヒラギノ角ゴ Pro W3" pitchFamily="16" charset="-128"/>
                <a:cs typeface="Arial" pitchFamily="34" charset="0"/>
              </a:rPr>
              <a:t>la</a:t>
            </a:r>
            <a:r>
              <a:rPr lang="fr-CA" baseline="0" dirty="0" smtClean="0">
                <a:latin typeface="Arial" pitchFamily="34" charset="0"/>
                <a:ea typeface="ヒラギノ角ゴ Pro W3" pitchFamily="16" charset="-128"/>
                <a:cs typeface="Arial" pitchFamily="34" charset="0"/>
              </a:rPr>
              <a:t> recherche</a:t>
            </a:r>
            <a:r>
              <a:rPr lang="fr-CA" dirty="0" smtClean="0">
                <a:latin typeface="Arial" pitchFamily="34" charset="0"/>
                <a:ea typeface="ヒラギノ角ゴ Pro W3" pitchFamily="16" charset="-128"/>
                <a:cs typeface="Arial" pitchFamily="34" charset="0"/>
              </a:rPr>
              <a:t> </a:t>
            </a:r>
            <a:r>
              <a:rPr lang="fr-CA" dirty="0">
                <a:latin typeface="Arial" pitchFamily="34" charset="0"/>
                <a:ea typeface="ヒラギノ角ゴ Pro W3" pitchFamily="16" charset="-128"/>
                <a:cs typeface="Arial" pitchFamily="34" charset="0"/>
              </a:rPr>
              <a:t>des écarts et des </a:t>
            </a:r>
            <a:r>
              <a:rPr lang="fr-CA" dirty="0" smtClean="0">
                <a:latin typeface="Arial" pitchFamily="34" charset="0"/>
                <a:ea typeface="ヒラギノ角ゴ Pro W3" pitchFamily="16" charset="-128"/>
                <a:cs typeface="Arial" pitchFamily="34" charset="0"/>
              </a:rPr>
              <a:t>anomalies</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P</a:t>
            </a:r>
            <a:r>
              <a:rPr lang="fr-CA" dirty="0" smtClean="0">
                <a:latin typeface="Arial" pitchFamily="34" charset="0"/>
                <a:ea typeface="ヒラギノ角ゴ Pro W3" pitchFamily="16" charset="-128"/>
                <a:cs typeface="Arial" pitchFamily="34" charset="0"/>
              </a:rPr>
              <a:t>ermet </a:t>
            </a:r>
            <a:r>
              <a:rPr lang="fr-CA" dirty="0">
                <a:latin typeface="Arial" pitchFamily="34" charset="0"/>
                <a:ea typeface="ヒラギノ角ゴ Pro W3" pitchFamily="16" charset="-128"/>
                <a:cs typeface="Arial" pitchFamily="34" charset="0"/>
              </a:rPr>
              <a:t>d</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apprendre à améliorer le milieu de travail à partir des indications de toutes les parties prenantes </a:t>
            </a:r>
            <a:r>
              <a:rPr lang="fr-CA" dirty="0" smtClean="0">
                <a:latin typeface="Arial" pitchFamily="34" charset="0"/>
                <a:ea typeface="ヒラギノ角ゴ Pro W3" pitchFamily="16" charset="-128"/>
                <a:cs typeface="Arial" pitchFamily="34" charset="0"/>
              </a:rPr>
              <a:t>concernées</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N</a:t>
            </a:r>
            <a:r>
              <a:rPr lang="fr-CA" dirty="0" smtClean="0">
                <a:latin typeface="Arial" pitchFamily="34" charset="0"/>
                <a:ea typeface="ヒラギノ角ゴ Pro W3" pitchFamily="16" charset="-128"/>
                <a:cs typeface="Arial" pitchFamily="34" charset="0"/>
              </a:rPr>
              <a:t>e </a:t>
            </a:r>
            <a:r>
              <a:rPr lang="fr-CA" dirty="0">
                <a:latin typeface="Arial" pitchFamily="34" charset="0"/>
                <a:ea typeface="ヒラギノ角ゴ Pro W3" pitchFamily="16" charset="-128"/>
                <a:cs typeface="Arial" pitchFamily="34" charset="0"/>
              </a:rPr>
              <a:t>permet pas que les résultats servent de contrôle ni </a:t>
            </a:r>
            <a:r>
              <a:rPr lang="fr-CA" dirty="0" smtClean="0">
                <a:latin typeface="Arial" pitchFamily="34" charset="0"/>
                <a:ea typeface="ヒラギノ角ゴ Pro W3" pitchFamily="16" charset="-128"/>
                <a:cs typeface="Arial" pitchFamily="34" charset="0"/>
              </a:rPr>
              <a:t>d</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appréciation</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U</a:t>
            </a:r>
            <a:r>
              <a:rPr lang="fr-CA" dirty="0" smtClean="0">
                <a:latin typeface="Arial" pitchFamily="34" charset="0"/>
                <a:ea typeface="ヒラギノ角ゴ Pro W3" pitchFamily="16" charset="-128"/>
                <a:cs typeface="Arial" pitchFamily="34" charset="0"/>
              </a:rPr>
              <a:t>tilise </a:t>
            </a:r>
            <a:r>
              <a:rPr lang="fr-CA" dirty="0">
                <a:latin typeface="Arial" pitchFamily="34" charset="0"/>
                <a:ea typeface="ヒラギノ角ゴ Pro W3" pitchFamily="16" charset="-128"/>
                <a:cs typeface="Arial" pitchFamily="34" charset="0"/>
              </a:rPr>
              <a:t>les résultats de manière formative et non </a:t>
            </a:r>
            <a:r>
              <a:rPr lang="fr-CA" dirty="0" smtClean="0">
                <a:latin typeface="Arial" pitchFamily="34" charset="0"/>
                <a:ea typeface="ヒラギノ角ゴ Pro W3" pitchFamily="16" charset="-128"/>
                <a:cs typeface="Arial" pitchFamily="34" charset="0"/>
              </a:rPr>
              <a:t>évaluative</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V</a:t>
            </a:r>
            <a:r>
              <a:rPr lang="fr-CA" dirty="0" smtClean="0">
                <a:latin typeface="Arial" pitchFamily="34" charset="0"/>
                <a:ea typeface="ヒラギノ角ゴ Pro W3" pitchFamily="16" charset="-128"/>
                <a:cs typeface="Arial" pitchFamily="34" charset="0"/>
              </a:rPr>
              <a:t>ise </a:t>
            </a:r>
            <a:r>
              <a:rPr lang="fr-CA" dirty="0">
                <a:latin typeface="Arial" pitchFamily="34" charset="0"/>
                <a:ea typeface="ヒラギノ角ゴ Pro W3" pitchFamily="16" charset="-128"/>
                <a:cs typeface="Arial" pitchFamily="34" charset="0"/>
              </a:rPr>
              <a:t>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avancement de la maturité de la culture </a:t>
            </a:r>
            <a:r>
              <a:rPr lang="fr-CA" dirty="0" smtClean="0">
                <a:latin typeface="Arial" pitchFamily="34" charset="0"/>
                <a:ea typeface="ヒラギノ角ゴ Pro W3" pitchFamily="16" charset="-128"/>
                <a:cs typeface="Arial" pitchFamily="34" charset="0"/>
              </a:rPr>
              <a:t>organisationnelle</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I</a:t>
            </a:r>
            <a:r>
              <a:rPr lang="fr-CA" dirty="0" smtClean="0">
                <a:latin typeface="Arial" pitchFamily="34" charset="0"/>
                <a:ea typeface="ヒラギノ角ゴ Pro W3" pitchFamily="16" charset="-128"/>
                <a:cs typeface="Arial" pitchFamily="34" charset="0"/>
              </a:rPr>
              <a:t>nvite </a:t>
            </a:r>
            <a:r>
              <a:rPr lang="fr-CA" dirty="0">
                <a:latin typeface="Arial" pitchFamily="34" charset="0"/>
                <a:ea typeface="ヒラギノ角ゴ Pro W3" pitchFamily="16" charset="-128"/>
                <a:cs typeface="Arial" pitchFamily="34" charset="0"/>
              </a:rPr>
              <a:t>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entreprise à poser des gestes et à apprendre de ces </a:t>
            </a:r>
            <a:r>
              <a:rPr lang="fr-CA" dirty="0" smtClean="0">
                <a:latin typeface="Arial" pitchFamily="34" charset="0"/>
                <a:ea typeface="ヒラギノ角ゴ Pro W3" pitchFamily="16" charset="-128"/>
                <a:cs typeface="Arial" pitchFamily="34" charset="0"/>
              </a:rPr>
              <a:t>derniers</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T</a:t>
            </a:r>
            <a:r>
              <a:rPr lang="fr-CA" dirty="0" smtClean="0">
                <a:latin typeface="Arial" pitchFamily="34" charset="0"/>
                <a:ea typeface="ヒラギノ角ゴ Pro W3" pitchFamily="16" charset="-128"/>
                <a:cs typeface="Arial" pitchFamily="34" charset="0"/>
              </a:rPr>
              <a:t>ravaille </a:t>
            </a:r>
            <a:r>
              <a:rPr lang="fr-CA" dirty="0">
                <a:latin typeface="Arial" pitchFamily="34" charset="0"/>
                <a:ea typeface="ヒラギノ角ゴ Pro W3" pitchFamily="16" charset="-128"/>
                <a:cs typeface="Arial" pitchFamily="34" charset="0"/>
              </a:rPr>
              <a:t>sur les </a:t>
            </a:r>
            <a:r>
              <a:rPr lang="fr-CA" dirty="0" smtClean="0">
                <a:latin typeface="Arial" pitchFamily="34" charset="0"/>
                <a:ea typeface="ヒラギノ角ゴ Pro W3" pitchFamily="16" charset="-128"/>
                <a:cs typeface="Arial" pitchFamily="34" charset="0"/>
              </a:rPr>
              <a:t>prédicteurs </a:t>
            </a:r>
            <a:r>
              <a:rPr lang="fr-CA" dirty="0">
                <a:latin typeface="Arial" pitchFamily="34" charset="0"/>
                <a:ea typeface="ヒラギノ角ゴ Pro W3" pitchFamily="16" charset="-128"/>
                <a:cs typeface="Arial" pitchFamily="34" charset="0"/>
              </a:rPr>
              <a:t>plutôt que sur les </a:t>
            </a:r>
            <a:r>
              <a:rPr lang="fr-CA" dirty="0" smtClean="0">
                <a:latin typeface="Arial" pitchFamily="34" charset="0"/>
                <a:ea typeface="ヒラギノ角ゴ Pro W3" pitchFamily="16" charset="-128"/>
                <a:cs typeface="Arial" pitchFamily="34" charset="0"/>
              </a:rPr>
              <a:t>conséquences</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F</a:t>
            </a:r>
            <a:r>
              <a:rPr lang="fr-CA" dirty="0" smtClean="0">
                <a:latin typeface="Arial" pitchFamily="34" charset="0"/>
                <a:ea typeface="ヒラギノ角ゴ Pro W3" pitchFamily="16" charset="-128"/>
                <a:cs typeface="Arial" pitchFamily="34" charset="0"/>
              </a:rPr>
              <a:t>avorise </a:t>
            </a:r>
            <a:r>
              <a:rPr lang="fr-CA" dirty="0">
                <a:latin typeface="Arial" pitchFamily="34" charset="0"/>
                <a:ea typeface="ヒラギノ角ゴ Pro W3" pitchFamily="16" charset="-128"/>
                <a:cs typeface="Arial" pitchFamily="34" charset="0"/>
              </a:rPr>
              <a:t>le développement des entreprises qui vole </a:t>
            </a:r>
            <a:r>
              <a:rPr lang="fr-CA" dirty="0" smtClean="0">
                <a:latin typeface="Arial" pitchFamily="34" charset="0"/>
                <a:ea typeface="ヒラギノ角ゴ Pro W3" pitchFamily="16" charset="-128"/>
                <a:cs typeface="Arial" pitchFamily="34" charset="0"/>
              </a:rPr>
              <a:t>au-dessus </a:t>
            </a:r>
            <a:r>
              <a:rPr lang="fr-CA" dirty="0">
                <a:latin typeface="Arial" pitchFamily="34" charset="0"/>
                <a:ea typeface="ヒラギノ角ゴ Pro W3" pitchFamily="16" charset="-128"/>
                <a:cs typeface="Arial" pitchFamily="34" charset="0"/>
              </a:rPr>
              <a:t>des </a:t>
            </a:r>
            <a:r>
              <a:rPr lang="fr-CA" dirty="0" smtClean="0">
                <a:latin typeface="Arial" pitchFamily="34" charset="0"/>
                <a:ea typeface="ヒラギノ角ゴ Pro W3" pitchFamily="16" charset="-128"/>
                <a:cs typeface="Arial" pitchFamily="34" charset="0"/>
              </a:rPr>
              <a:t>normes </a:t>
            </a:r>
            <a:endParaRPr lang="fr-CA" dirty="0">
              <a:latin typeface="Arial" pitchFamily="34" charset="0"/>
              <a:ea typeface="ヒラギノ角ゴ Pro W3" pitchFamily="16" charset="-128"/>
              <a:cs typeface="Arial" pitchFamily="34" charset="0"/>
            </a:endParaRPr>
          </a:p>
          <a:p>
            <a:pPr marL="183321" indent="-97962">
              <a:lnSpc>
                <a:spcPct val="110000"/>
              </a:lnSpc>
              <a:buFontTx/>
              <a:buChar char="•"/>
            </a:pPr>
            <a:r>
              <a:rPr lang="fr-CA" dirty="0">
                <a:latin typeface="Arial" pitchFamily="34" charset="0"/>
                <a:ea typeface="ヒラギノ角ゴ Pro W3" pitchFamily="16" charset="-128"/>
                <a:cs typeface="Arial" pitchFamily="34" charset="0"/>
              </a:rPr>
              <a:t>L</a:t>
            </a:r>
            <a:r>
              <a:rPr lang="fr-CA" dirty="0" smtClean="0">
                <a:latin typeface="Arial" pitchFamily="34" charset="0"/>
                <a:ea typeface="ヒラギノ角ゴ Pro W3" pitchFamily="16" charset="-128"/>
                <a:cs typeface="Arial" pitchFamily="34" charset="0"/>
              </a:rPr>
              <a:t>es </a:t>
            </a:r>
            <a:r>
              <a:rPr lang="fr-CA" dirty="0">
                <a:latin typeface="Arial" pitchFamily="34" charset="0"/>
                <a:ea typeface="ヒラギノ角ゴ Pro W3" pitchFamily="16" charset="-128"/>
                <a:cs typeface="Arial" pitchFamily="34" charset="0"/>
              </a:rPr>
              <a:t>entreprises peu concernées ou réactives sont sourdes à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approche par apprentissage, mais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apprentissage est le catalyseur de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atteinte des hauts niveaux de culture, notamment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atteinte du DD qui est une façon de vivre au </a:t>
            </a:r>
            <a:r>
              <a:rPr lang="fr-CA" dirty="0" smtClean="0">
                <a:latin typeface="Arial" pitchFamily="34" charset="0"/>
                <a:ea typeface="ヒラギノ角ゴ Pro W3" pitchFamily="16" charset="-128"/>
                <a:cs typeface="Arial" pitchFamily="34" charset="0"/>
              </a:rPr>
              <a:t>travail</a:t>
            </a:r>
          </a:p>
          <a:p>
            <a:pPr marL="183321" indent="-97962">
              <a:lnSpc>
                <a:spcPct val="110000"/>
              </a:lnSpc>
              <a:buFontTx/>
              <a:buChar char="•"/>
            </a:pPr>
            <a:endParaRPr lang="fr-CA" dirty="0">
              <a:latin typeface="Arial" pitchFamily="34" charset="0"/>
              <a:ea typeface="ヒラギノ角ゴ Pro W3" pitchFamily="16" charset="-128"/>
              <a:cs typeface="Arial" pitchFamily="34" charset="0"/>
            </a:endParaRPr>
          </a:p>
          <a:p>
            <a:pPr marL="85359" indent="0">
              <a:lnSpc>
                <a:spcPct val="110000"/>
              </a:lnSpc>
              <a:buFontTx/>
              <a:buNone/>
            </a:pPr>
            <a:r>
              <a:rPr lang="fr-CA" dirty="0" smtClean="0">
                <a:latin typeface="Arial" pitchFamily="34" charset="0"/>
                <a:ea typeface="ヒラギノ角ゴ Pro W3" pitchFamily="16" charset="-128"/>
                <a:cs typeface="Arial" pitchFamily="34" charset="0"/>
              </a:rPr>
              <a:t>Ex. : </a:t>
            </a:r>
            <a:r>
              <a:rPr lang="fr-CA" dirty="0">
                <a:latin typeface="Arial" pitchFamily="34" charset="0"/>
                <a:ea typeface="ヒラギノ角ゴ Pro W3" pitchFamily="16" charset="-128"/>
                <a:cs typeface="Arial" pitchFamily="34" charset="0"/>
              </a:rPr>
              <a:t>En SST, on accordera un montant d</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argent en fonction du nombre de suggestions produites par les </a:t>
            </a:r>
            <a:r>
              <a:rPr lang="fr-CA" dirty="0" smtClean="0">
                <a:latin typeface="Arial" pitchFamily="34" charset="0"/>
                <a:ea typeface="ヒラギノ角ゴ Pro W3" pitchFamily="16" charset="-128"/>
                <a:cs typeface="Arial" pitchFamily="34" charset="0"/>
              </a:rPr>
              <a:t>employés, </a:t>
            </a:r>
            <a:r>
              <a:rPr lang="fr-CA" dirty="0">
                <a:latin typeface="Arial" pitchFamily="34" charset="0"/>
                <a:ea typeface="ヒラギノ角ゴ Pro W3" pitchFamily="16" charset="-128"/>
                <a:cs typeface="Arial" pitchFamily="34" charset="0"/>
              </a:rPr>
              <a:t>et ce, sans chercher de coupable</a:t>
            </a:r>
            <a:r>
              <a:rPr lang="fr-CA" dirty="0" smtClean="0">
                <a:latin typeface="Arial" pitchFamily="34" charset="0"/>
                <a:ea typeface="ヒラギノ角ゴ Pro W3" pitchFamily="16" charset="-128"/>
                <a:cs typeface="Arial" pitchFamily="34" charset="0"/>
              </a:rPr>
              <a:t>.</a:t>
            </a:r>
          </a:p>
          <a:p>
            <a:pPr marL="85359" indent="0">
              <a:lnSpc>
                <a:spcPct val="110000"/>
              </a:lnSpc>
              <a:buFontTx/>
              <a:buNone/>
            </a:pPr>
            <a:endParaRPr lang="fr-CA" dirty="0">
              <a:latin typeface="Arial" pitchFamily="34" charset="0"/>
              <a:ea typeface="ヒラギノ角ゴ Pro W3" pitchFamily="16" charset="-128"/>
              <a:cs typeface="Arial" pitchFamily="34" charset="0"/>
            </a:endParaRPr>
          </a:p>
          <a:p>
            <a:pPr marL="85359" indent="0">
              <a:lnSpc>
                <a:spcPct val="110000"/>
              </a:lnSpc>
              <a:buFontTx/>
              <a:buNone/>
            </a:pPr>
            <a:r>
              <a:rPr lang="fr-CA" dirty="0" smtClean="0">
                <a:latin typeface="Arial" pitchFamily="34" charset="0"/>
                <a:ea typeface="ヒラギノ角ゴ Pro W3" pitchFamily="16" charset="-128"/>
                <a:cs typeface="Arial" pitchFamily="34" charset="0"/>
              </a:rPr>
              <a:t>L</a:t>
            </a:r>
            <a:r>
              <a:rPr lang="fr-CA" altLang="en-US" dirty="0" smtClean="0">
                <a:latin typeface="Arial" pitchFamily="34" charset="0"/>
                <a:ea typeface="ヒラギノ角ゴ Pro W3" pitchFamily="16" charset="-128"/>
                <a:cs typeface="Arial" pitchFamily="34" charset="0"/>
              </a:rPr>
              <a:t>’</a:t>
            </a:r>
            <a:r>
              <a:rPr lang="fr-CA" dirty="0" smtClean="0">
                <a:latin typeface="Arial" pitchFamily="34" charset="0"/>
                <a:ea typeface="ヒラギノ角ゴ Pro W3" pitchFamily="16" charset="-128"/>
                <a:cs typeface="Arial" pitchFamily="34" charset="0"/>
              </a:rPr>
              <a:t>objectif </a:t>
            </a:r>
            <a:r>
              <a:rPr lang="fr-CA" dirty="0">
                <a:latin typeface="Arial" pitchFamily="34" charset="0"/>
                <a:ea typeface="ヒラギノ角ゴ Pro W3" pitchFamily="16" charset="-128"/>
                <a:cs typeface="Arial" pitchFamily="34" charset="0"/>
              </a:rPr>
              <a:t>de la philosophie vise à comprendre </a:t>
            </a:r>
            <a:r>
              <a:rPr lang="fr-CA" dirty="0" smtClean="0">
                <a:latin typeface="Arial" pitchFamily="34" charset="0"/>
                <a:ea typeface="ヒラギノ角ゴ Pro W3" pitchFamily="16" charset="-128"/>
                <a:cs typeface="Arial" pitchFamily="34" charset="0"/>
              </a:rPr>
              <a:t>quelle est la </a:t>
            </a:r>
            <a:r>
              <a:rPr lang="fr-CA" dirty="0">
                <a:latin typeface="Arial" pitchFamily="34" charset="0"/>
                <a:ea typeface="ヒラギノ角ゴ Pro W3" pitchFamily="16" charset="-128"/>
                <a:cs typeface="Arial" pitchFamily="34" charset="0"/>
              </a:rPr>
              <a:t>maturité de l</a:t>
            </a:r>
            <a:r>
              <a:rPr lang="fr-CA" altLang="en-US" dirty="0">
                <a:latin typeface="Arial" pitchFamily="34" charset="0"/>
                <a:ea typeface="ヒラギノ角ゴ Pro W3" pitchFamily="16" charset="-128"/>
                <a:cs typeface="Arial" pitchFamily="34" charset="0"/>
              </a:rPr>
              <a:t>’</a:t>
            </a:r>
            <a:r>
              <a:rPr lang="fr-CA" dirty="0">
                <a:latin typeface="Arial" pitchFamily="34" charset="0"/>
                <a:ea typeface="ヒラギノ角ゴ Pro W3" pitchFamily="16" charset="-128"/>
                <a:cs typeface="Arial" pitchFamily="34" charset="0"/>
              </a:rPr>
              <a:t>entreprise de manière à lui offrir les outils adaptés pour la faire </a:t>
            </a:r>
            <a:r>
              <a:rPr lang="fr-CA" dirty="0" smtClean="0">
                <a:latin typeface="Arial" pitchFamily="34" charset="0"/>
                <a:ea typeface="ヒラギノ角ゴ Pro W3" pitchFamily="16" charset="-128"/>
                <a:cs typeface="Arial" pitchFamily="34" charset="0"/>
              </a:rPr>
              <a:t>progresser. </a:t>
            </a:r>
            <a:endParaRPr lang="fr-CA" dirty="0">
              <a:latin typeface="Arial" pitchFamily="34" charset="0"/>
              <a:ea typeface="ヒラギノ角ゴ Pro W3" pitchFamily="16" charset="-128"/>
              <a:cs typeface="Arial" pitchFamily="34" charset="0"/>
            </a:endParaRPr>
          </a:p>
        </p:txBody>
      </p:sp>
      <p:sp>
        <p:nvSpPr>
          <p:cNvPr id="57347"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851F6749-EA7C-4364-8793-3CDF0E0568FA}" type="slidenum">
              <a:rPr lang="fr-CA" sz="1400"/>
              <a:pPr eaLnBrk="1" hangingPunct="1"/>
              <a:t>14</a:t>
            </a:fld>
            <a:endParaRPr lang="fr-CA" sz="14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L’animateur réalise l’exercice avec les participants (individuellement d’abord et discussion en groupe par la suite).</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15</a:t>
            </a:fld>
            <a:endParaRPr lang="fr-CA"/>
          </a:p>
        </p:txBody>
      </p:sp>
    </p:spTree>
    <p:extLst>
      <p:ext uri="{BB962C8B-B14F-4D97-AF65-F5344CB8AC3E}">
        <p14:creationId xmlns:p14="http://schemas.microsoft.com/office/powerpoint/2010/main" val="19972745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smtClean="0">
                <a:latin typeface="Arial" pitchFamily="34" charset="0"/>
                <a:ea typeface="ヒラギノ角ゴ Pro W3" pitchFamily="16" charset="-128"/>
                <a:cs typeface="Arial" pitchFamily="34" charset="0"/>
              </a:rPr>
              <a:t>Toute cette section s’inspire du livre </a:t>
            </a:r>
            <a:r>
              <a:rPr lang="fr-CA" i="1" dirty="0" smtClean="0">
                <a:latin typeface="Arial" pitchFamily="34" charset="0"/>
                <a:ea typeface="ヒラギノ角ゴ Pro W3" pitchFamily="16" charset="-128"/>
                <a:cs typeface="Arial" pitchFamily="34" charset="0"/>
              </a:rPr>
              <a:t>Switch, osez</a:t>
            </a:r>
            <a:r>
              <a:rPr lang="fr-CA" i="1" baseline="0" dirty="0" smtClean="0">
                <a:latin typeface="Arial" pitchFamily="34" charset="0"/>
                <a:ea typeface="ヒラギノ角ゴ Pro W3" pitchFamily="16" charset="-128"/>
                <a:cs typeface="Arial" pitchFamily="34" charset="0"/>
              </a:rPr>
              <a:t> le changement</a:t>
            </a:r>
            <a:r>
              <a:rPr lang="fr-CA" dirty="0" smtClean="0">
                <a:latin typeface="Arial" pitchFamily="34" charset="0"/>
                <a:ea typeface="ヒラギノ角ゴ Pro W3" pitchFamily="16" charset="-128"/>
                <a:cs typeface="Arial" pitchFamily="34" charset="0"/>
              </a:rPr>
              <a:t>, de Chip et Dan Heath.</a:t>
            </a:r>
          </a:p>
        </p:txBody>
      </p:sp>
      <p:sp>
        <p:nvSpPr>
          <p:cNvPr id="5120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006EF09E-CCB6-4190-B75F-D4E7ED474929}" type="slidenum">
              <a:rPr lang="fr-CA" sz="1400"/>
              <a:pPr eaLnBrk="1" hangingPunct="1"/>
              <a:t>16</a:t>
            </a:fld>
            <a:endParaRPr lang="fr-CA"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C’est intéressant de comprendre comment notre cerveau fonctionne et, par une meilleure compréhension du cerveau, de développer des pratiques de gestion qui permettent un changement efficace et durable.</a:t>
            </a:r>
          </a:p>
          <a:p>
            <a:endParaRPr lang="fr-CA" dirty="0" smtClean="0">
              <a:latin typeface="Arial" pitchFamily="34" charset="0"/>
              <a:cs typeface="Arial" pitchFamily="34" charset="0"/>
            </a:endParaRPr>
          </a:p>
          <a:p>
            <a:r>
              <a:rPr lang="fr-CA" dirty="0" smtClean="0">
                <a:latin typeface="Arial" pitchFamily="34" charset="0"/>
                <a:cs typeface="Arial" pitchFamily="34" charset="0"/>
              </a:rPr>
              <a:t>Nous avons deux hémisphères qui composent le cerveau : le droit (l’émotionnel) et le gauche (le rationnel). Le droit est celui qui ressent la douleur et le plaisir. Le gauche est celui qui réfléchit, analyse et anticipe.</a:t>
            </a:r>
          </a:p>
          <a:p>
            <a:endParaRPr lang="fr-CA" dirty="0">
              <a:latin typeface="Arial" pitchFamily="34" charset="0"/>
              <a:cs typeface="Arial" pitchFamily="34" charset="0"/>
            </a:endParaRPr>
          </a:p>
          <a:p>
            <a:r>
              <a:rPr lang="fr-CA" dirty="0" smtClean="0">
                <a:latin typeface="Arial" pitchFamily="34" charset="0"/>
                <a:cs typeface="Arial" pitchFamily="34" charset="0"/>
              </a:rPr>
              <a:t>Si nous voulons changer les choses, il faut travailler sur l’un et sur l’autre à différents niveaux pour créer un équilibre. Tantôt, il faudra travailler davantage le côté émotionnel, tantôt il faudra davantage travailler le côté rationnel.</a:t>
            </a:r>
          </a:p>
          <a:p>
            <a:endParaRPr lang="fr-CA" dirty="0">
              <a:latin typeface="Arial" pitchFamily="34" charset="0"/>
              <a:cs typeface="Arial" pitchFamily="34" charset="0"/>
            </a:endParaRPr>
          </a:p>
          <a:p>
            <a:r>
              <a:rPr lang="fr-CA" dirty="0" smtClean="0">
                <a:latin typeface="Arial" pitchFamily="34" charset="0"/>
                <a:cs typeface="Arial" pitchFamily="34" charset="0"/>
              </a:rPr>
              <a:t>Le présent atelier vous permettra de mieux comprendre le comportement humain</a:t>
            </a:r>
            <a:r>
              <a:rPr lang="fr-CA" baseline="0" dirty="0" smtClean="0">
                <a:latin typeface="Arial" pitchFamily="34" charset="0"/>
                <a:cs typeface="Arial" pitchFamily="34" charset="0"/>
              </a:rPr>
              <a:t>, de savoir</a:t>
            </a:r>
            <a:r>
              <a:rPr lang="fr-CA" dirty="0" smtClean="0">
                <a:latin typeface="Arial" pitchFamily="34" charset="0"/>
                <a:cs typeface="Arial" pitchFamily="34" charset="0"/>
              </a:rPr>
              <a:t> quelle partie du cerveau agit ou agira devant un changement</a:t>
            </a:r>
            <a:r>
              <a:rPr lang="fr-CA" baseline="0" dirty="0" smtClean="0">
                <a:latin typeface="Arial" pitchFamily="34" charset="0"/>
                <a:cs typeface="Arial" pitchFamily="34" charset="0"/>
              </a:rPr>
              <a:t> et de voir</a:t>
            </a:r>
            <a:r>
              <a:rPr lang="fr-CA" dirty="0" smtClean="0">
                <a:latin typeface="Arial" pitchFamily="34" charset="0"/>
                <a:cs typeface="Arial" pitchFamily="34" charset="0"/>
              </a:rPr>
              <a:t> comment mettre en place des comportements et des pratiques de gestion qui permettront de diminuer les tensions et de tendre vers un équilibre pour favoriser le changement.</a:t>
            </a:r>
          </a:p>
          <a:p>
            <a:endParaRPr lang="fr-CA" dirty="0">
              <a:latin typeface="Arial" pitchFamily="34" charset="0"/>
              <a:cs typeface="Arial" pitchFamily="34" charset="0"/>
            </a:endParaRP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17</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952450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Un docteur américain du nom de Jonathan </a:t>
            </a:r>
            <a:r>
              <a:rPr lang="fr-CA" dirty="0" err="1" smtClean="0"/>
              <a:t>Haidt</a:t>
            </a:r>
            <a:r>
              <a:rPr lang="fr-CA" dirty="0" smtClean="0"/>
              <a:t>  propose une analogie fort intéressante pour nous aider à mieux </a:t>
            </a:r>
            <a:r>
              <a:rPr lang="fr-CA" dirty="0"/>
              <a:t>comprendre les différentes tensions qui peuvent exister entre notre côté émotionnel et notre côté </a:t>
            </a:r>
            <a:r>
              <a:rPr lang="fr-CA" dirty="0" smtClean="0"/>
              <a:t>rationnel</a:t>
            </a:r>
            <a:r>
              <a:rPr lang="fr-CA" dirty="0"/>
              <a:t> </a:t>
            </a:r>
            <a:r>
              <a:rPr lang="fr-CA" dirty="0" smtClean="0"/>
              <a:t>et la</a:t>
            </a:r>
            <a:r>
              <a:rPr lang="fr-CA" baseline="0" dirty="0" smtClean="0"/>
              <a:t> manière dont certains</a:t>
            </a:r>
            <a:r>
              <a:rPr lang="fr-CA" dirty="0" smtClean="0"/>
              <a:t> comportements à adopter peuvent agir sur l’un ou sur l’autre des côtés pour diminuer les tensions et à faciliter un changement durable. Ce chercheur nous apprend qu’il existe un déséquilibre évident entre la force physique de l’un et de l’autre et qu’il faut tendre vers un équilibre pour apporter un changement durable.</a:t>
            </a:r>
          </a:p>
          <a:p>
            <a:endParaRPr lang="fr-CA" dirty="0"/>
          </a:p>
          <a:p>
            <a:r>
              <a:rPr lang="fr-CA" dirty="0" smtClean="0"/>
              <a:t>Le côté émotionnel est l’éléphant. Le côté rationnel est le conducteur.  </a:t>
            </a:r>
          </a:p>
          <a:p>
            <a:endParaRPr lang="fr-CA" dirty="0"/>
          </a:p>
          <a:p>
            <a:r>
              <a:rPr lang="fr-CA" dirty="0" smtClean="0"/>
              <a:t>Le conducteur de l’éléphant tient les rênes et semble être le maitre. Cependant, le contrôle qu’il exerce est précaire compte tenu de sa petite taille par rapport à celle de l’éléphant. Si l’éléphant est en désaccord avec la direction à prendre, le conducteur sera perdant : il ne fait pas le poids devant l’éléphant.</a:t>
            </a:r>
          </a:p>
          <a:p>
            <a:endParaRPr lang="fr-CA" dirty="0"/>
          </a:p>
          <a:p>
            <a:r>
              <a:rPr lang="fr-CA" dirty="0" smtClean="0"/>
              <a:t>Pensez à des situations où notre éléphant l’emporte sur notre conducteur : rester trop longtemps au lit, trop manger, essayer d’arrêter de fumer en vain, sauter une séance de sport, etc.</a:t>
            </a:r>
          </a:p>
          <a:p>
            <a:endParaRPr lang="fr-CA" dirty="0" smtClean="0"/>
          </a:p>
          <a:p>
            <a:r>
              <a:rPr lang="fr-CA" dirty="0" smtClean="0"/>
              <a:t>Selon le cas, vous pouvez être vous-même le conducteur ou bien vous aurez à diriger le conducteur. Le conducteur motive l’éléphant et définit le chemin.</a:t>
            </a:r>
            <a:endParaRPr lang="fr-CA" dirty="0"/>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18</a:t>
            </a:fld>
            <a:endParaRPr lang="fr-CA"/>
          </a:p>
        </p:txBody>
      </p:sp>
      <p:sp>
        <p:nvSpPr>
          <p:cNvPr id="6" name="ZoneTexte 5"/>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832193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smtClean="0"/>
          </a:p>
          <a:p>
            <a:endParaRPr lang="fr-CA" dirty="0"/>
          </a:p>
          <a:p>
            <a:endParaRPr lang="fr-CA" dirty="0" smtClean="0"/>
          </a:p>
          <a:p>
            <a:endParaRPr lang="fr-CA" dirty="0"/>
          </a:p>
          <a:p>
            <a:endParaRPr lang="fr-CA" dirty="0" smtClean="0"/>
          </a:p>
          <a:p>
            <a:endParaRPr lang="fr-CA" dirty="0"/>
          </a:p>
          <a:p>
            <a:endParaRPr lang="fr-CA" dirty="0" smtClean="0"/>
          </a:p>
          <a:p>
            <a:endParaRPr lang="fr-CA" dirty="0"/>
          </a:p>
          <a:p>
            <a:endParaRPr lang="fr-CA" dirty="0" smtClean="0"/>
          </a:p>
          <a:p>
            <a:endParaRPr lang="fr-CA" dirty="0"/>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19</a:t>
            </a:fld>
            <a:endParaRPr lang="fr-CA"/>
          </a:p>
        </p:txBody>
      </p:sp>
      <p:sp>
        <p:nvSpPr>
          <p:cNvPr id="5" name="Espace réservé des commentaires 2"/>
          <p:cNvSpPr txBox="1">
            <a:spLocks/>
          </p:cNvSpPr>
          <p:nvPr/>
        </p:nvSpPr>
        <p:spPr>
          <a:xfrm>
            <a:off x="853440" y="5842555"/>
            <a:ext cx="5608320" cy="5390674"/>
          </a:xfrm>
          <a:prstGeom prst="rect">
            <a:avLst/>
          </a:prstGeom>
        </p:spPr>
        <p:txBody>
          <a:bodyPr vert="horz" wrap="square" lIns="108512" tIns="54256" rIns="108512" bIns="54256" numCol="1" anchor="t" anchorCtr="0" compatLnSpc="1">
            <a:prstTxWarp prst="textNoShape">
              <a:avLst/>
            </a:prstTxWarp>
            <a:normAutofit/>
          </a:bodyPr>
          <a:lst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ヒラギノ角ゴ Pro W3"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fr-CA" dirty="0" smtClean="0"/>
              <a:t>Par exemple, le conducteur se fatigue vite si c’est trop complexe. </a:t>
            </a:r>
          </a:p>
          <a:p>
            <a:r>
              <a:rPr lang="fr-CA" dirty="0" smtClean="0"/>
              <a:t>Si l’éléphant et le conducteur sont en désaccord sur la direction à suivre, le conducteur peut tirer fort sur les rênes et soumettre l’éléphant, mais il ne peut dominer longtemps sur l’animal, car il s’épuise vite à ce jeu. Il va lâcher prise.</a:t>
            </a:r>
          </a:p>
          <a:p>
            <a:endParaRPr lang="fr-CA" dirty="0"/>
          </a:p>
          <a:p>
            <a:endParaRPr lang="fr-CA" dirty="0"/>
          </a:p>
        </p:txBody>
      </p:sp>
      <p:sp>
        <p:nvSpPr>
          <p:cNvPr id="6" name="ZoneTexte 5"/>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096717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a:t>
            </a:fld>
            <a:endParaRPr lang="fr-CA"/>
          </a:p>
        </p:txBody>
      </p:sp>
    </p:spTree>
    <p:extLst>
      <p:ext uri="{BB962C8B-B14F-4D97-AF65-F5344CB8AC3E}">
        <p14:creationId xmlns:p14="http://schemas.microsoft.com/office/powerpoint/2010/main" val="2524064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t>Lorsque les efforts pour changer échouent, l’éléphant est souvent incapable de changer parce que le conducteur ne parvient pas à maintenir l’éléphant sur la bonne trajectoire jusqu’à destination.</a:t>
            </a:r>
          </a:p>
          <a:p>
            <a:endParaRPr lang="fr-CA" dirty="0"/>
          </a:p>
          <a:p>
            <a:r>
              <a:rPr lang="fr-CA" dirty="0" smtClean="0"/>
              <a:t>Ainsi, </a:t>
            </a:r>
            <a:r>
              <a:rPr lang="fr-CA" dirty="0"/>
              <a:t>quand un changement est envisagé, c’est souvent grâce à l’éléphant que les choses se </a:t>
            </a:r>
            <a:r>
              <a:rPr lang="fr-CA" dirty="0" smtClean="0"/>
              <a:t>transforment. Progresser </a:t>
            </a:r>
            <a:r>
              <a:rPr lang="fr-CA" dirty="0"/>
              <a:t>vers un but </a:t>
            </a:r>
            <a:r>
              <a:rPr lang="fr-CA" dirty="0" smtClean="0"/>
              <a:t>suppose l’énergie et le dynamisme de l’éléphant. Le conducteur a tendance à trop analyser et à réfléchir au lieu d’agir.</a:t>
            </a:r>
          </a:p>
          <a:p>
            <a:endParaRPr lang="fr-CA" dirty="0"/>
          </a:p>
          <a:p>
            <a:endParaRPr lang="fr-CA" dirty="0" smtClean="0"/>
          </a:p>
          <a:p>
            <a:r>
              <a:rPr lang="fr-CA" b="1" dirty="0" smtClean="0"/>
              <a:t>En conclusion</a:t>
            </a:r>
            <a:r>
              <a:rPr lang="fr-CA" dirty="0" smtClean="0"/>
              <a:t>,</a:t>
            </a:r>
          </a:p>
          <a:p>
            <a:r>
              <a:rPr lang="fr-CA" dirty="0" smtClean="0"/>
              <a:t>Si vous savez stimuler le conducteur, soit en vous, soit chez vos collaborateurs, mais pas l’éléphant, les employés auront une bonne compréhension de la situation, mais ils n’auront pas la motivation nécessaire.  </a:t>
            </a:r>
          </a:p>
          <a:p>
            <a:endParaRPr lang="fr-CA" dirty="0" smtClean="0"/>
          </a:p>
          <a:p>
            <a:r>
              <a:rPr lang="fr-CA" dirty="0" smtClean="0"/>
              <a:t>Si vous savez stimuler l’éléphant, mais pas le conducteur, ils seront passionnés, mais leur énergie ne sera pas canalisée. </a:t>
            </a:r>
          </a:p>
          <a:p>
            <a:endParaRPr lang="fr-CA" dirty="0" smtClean="0"/>
          </a:p>
          <a:p>
            <a:r>
              <a:rPr lang="fr-CA" dirty="0" smtClean="0"/>
              <a:t>Dans un cas comme de l’autre, ce déséquilibre peut être paralysant.  </a:t>
            </a:r>
            <a:endParaRPr lang="fr-CA" dirty="0"/>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20</a:t>
            </a:fld>
            <a:endParaRPr lang="fr-CA"/>
          </a:p>
        </p:txBody>
      </p:sp>
    </p:spTree>
    <p:extLst>
      <p:ext uri="{BB962C8B-B14F-4D97-AF65-F5344CB8AC3E}">
        <p14:creationId xmlns:p14="http://schemas.microsoft.com/office/powerpoint/2010/main" val="37582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smtClean="0">
                <a:latin typeface="Arial" pitchFamily="34" charset="0"/>
                <a:ea typeface="ヒラギノ角ゴ Pro W3" pitchFamily="16" charset="-128"/>
                <a:cs typeface="Arial" pitchFamily="34" charset="0"/>
              </a:rPr>
              <a:t>Collerette et coll.</a:t>
            </a:r>
            <a:r>
              <a:rPr lang="fr-CA" baseline="0" dirty="0" smtClean="0">
                <a:latin typeface="Arial" pitchFamily="34" charset="0"/>
                <a:ea typeface="ヒラギノ角ゴ Pro W3" pitchFamily="16" charset="-128"/>
                <a:cs typeface="Arial" pitchFamily="34" charset="0"/>
              </a:rPr>
              <a:t> (</a:t>
            </a:r>
            <a:r>
              <a:rPr lang="fr-CA" dirty="0" smtClean="0">
                <a:latin typeface="Arial" pitchFamily="34" charset="0"/>
                <a:ea typeface="ヒラギノ角ゴ Pro W3" pitchFamily="16" charset="-128"/>
                <a:cs typeface="Arial" pitchFamily="34" charset="0"/>
              </a:rPr>
              <a:t>2005, p.95) définissent la résistance aux changements comme étant : </a:t>
            </a:r>
          </a:p>
          <a:p>
            <a:endParaRPr lang="fr-CA" dirty="0" smtClean="0">
              <a:latin typeface="Arial" pitchFamily="34" charset="0"/>
              <a:ea typeface="ヒラギノ角ゴ Pro W3" pitchFamily="16" charset="-128"/>
              <a:cs typeface="Arial" pitchFamily="34" charset="0"/>
            </a:endParaRPr>
          </a:p>
          <a:p>
            <a:r>
              <a:rPr lang="fr-CA" dirty="0" smtClean="0">
                <a:latin typeface="Arial" pitchFamily="34" charset="0"/>
                <a:ea typeface="ヒラギノ角ゴ Pro W3" pitchFamily="16" charset="-128"/>
                <a:cs typeface="Arial" pitchFamily="34" charset="0"/>
              </a:rPr>
              <a:t>« … l’expression implicite ou explicite de réactions de défense, à l’endroit de l’intention de changement. »</a:t>
            </a:r>
          </a:p>
          <a:p>
            <a:endParaRPr lang="fr-CA" dirty="0">
              <a:latin typeface="Arial" pitchFamily="34" charset="0"/>
              <a:ea typeface="ヒラギノ角ゴ Pro W3" pitchFamily="16" charset="-128"/>
              <a:cs typeface="Arial" pitchFamily="34" charset="0"/>
            </a:endParaRPr>
          </a:p>
          <a:p>
            <a:pPr marL="0" indent="0">
              <a:lnSpc>
                <a:spcPct val="100000"/>
              </a:lnSpc>
              <a:spcAft>
                <a:spcPts val="1200"/>
              </a:spcAft>
              <a:buNone/>
              <a:defRPr/>
            </a:pPr>
            <a:r>
              <a:rPr lang="fr-CA" dirty="0" smtClean="0">
                <a:latin typeface="Arial" pitchFamily="34" charset="0"/>
                <a:cs typeface="Arial" pitchFamily="34" charset="0"/>
              </a:rPr>
              <a:t>L’animateur propose au groupe de</a:t>
            </a:r>
            <a:r>
              <a:rPr lang="fr-CA" baseline="0" dirty="0" smtClean="0">
                <a:latin typeface="Arial" pitchFamily="34" charset="0"/>
                <a:cs typeface="Arial" pitchFamily="34" charset="0"/>
              </a:rPr>
              <a:t> détermin</a:t>
            </a:r>
            <a:r>
              <a:rPr lang="fr-CA" dirty="0" smtClean="0">
                <a:latin typeface="Arial" pitchFamily="34" charset="0"/>
                <a:cs typeface="Arial" pitchFamily="34" charset="0"/>
              </a:rPr>
              <a:t>er pour chacun des énoncés si ce dernier fait davantage référence au conducteur ou à l’éléphant.</a:t>
            </a:r>
          </a:p>
          <a:p>
            <a:pPr marL="0" indent="0">
              <a:lnSpc>
                <a:spcPct val="100000"/>
              </a:lnSpc>
              <a:spcAft>
                <a:spcPts val="1200"/>
              </a:spcAft>
              <a:buNone/>
              <a:defRPr/>
            </a:pPr>
            <a:endParaRPr lang="fr-CA" dirty="0" smtClean="0">
              <a:latin typeface="Arial" pitchFamily="34" charset="0"/>
              <a:cs typeface="Arial" pitchFamily="34" charset="0"/>
            </a:endParaRPr>
          </a:p>
          <a:p>
            <a:pPr marL="0" indent="0">
              <a:lnSpc>
                <a:spcPct val="100000"/>
              </a:lnSpc>
              <a:spcAft>
                <a:spcPts val="1200"/>
              </a:spcAft>
              <a:buNone/>
              <a:defRPr/>
            </a:pPr>
            <a:r>
              <a:rPr lang="fr-CA" dirty="0" smtClean="0">
                <a:latin typeface="Arial" pitchFamily="34" charset="0"/>
                <a:cs typeface="Arial" pitchFamily="34" charset="0"/>
              </a:rPr>
              <a:t>Réponses</a:t>
            </a:r>
            <a:r>
              <a:rPr lang="fr-CA" baseline="0" dirty="0" smtClean="0">
                <a:latin typeface="Arial" pitchFamily="34" charset="0"/>
                <a:cs typeface="Arial" pitchFamily="34" charset="0"/>
              </a:rPr>
              <a:t> :</a:t>
            </a:r>
            <a:endParaRPr lang="fr-CA" dirty="0">
              <a:latin typeface="Arial" pitchFamily="34" charset="0"/>
              <a:cs typeface="Arial" pitchFamily="34" charset="0"/>
            </a:endParaRPr>
          </a:p>
          <a:p>
            <a:pPr marL="509588" indent="-509588">
              <a:lnSpc>
                <a:spcPct val="100000"/>
              </a:lnSpc>
              <a:spcAft>
                <a:spcPts val="1200"/>
              </a:spcAft>
              <a:buBlip>
                <a:blip r:embed="rId3"/>
              </a:buBlip>
              <a:defRPr/>
            </a:pPr>
            <a:r>
              <a:rPr lang="fr-CA" dirty="0">
                <a:latin typeface="Arial" pitchFamily="34" charset="0"/>
                <a:cs typeface="Arial" pitchFamily="34" charset="0"/>
              </a:rPr>
              <a:t>Évoque des doutes sur la nécessité du </a:t>
            </a:r>
            <a:r>
              <a:rPr lang="fr-CA" dirty="0" smtClean="0">
                <a:latin typeface="Arial" pitchFamily="34" charset="0"/>
                <a:cs typeface="Arial" pitchFamily="34" charset="0"/>
              </a:rPr>
              <a:t>changement (conducteur)</a:t>
            </a:r>
            <a:endParaRPr lang="fr-CA" dirty="0">
              <a:latin typeface="Arial" pitchFamily="34" charset="0"/>
              <a:cs typeface="Arial" pitchFamily="34" charset="0"/>
            </a:endParaRPr>
          </a:p>
          <a:p>
            <a:pPr marL="509588" indent="-509588">
              <a:lnSpc>
                <a:spcPct val="100000"/>
              </a:lnSpc>
              <a:spcAft>
                <a:spcPts val="1200"/>
              </a:spcAft>
              <a:buBlip>
                <a:blip r:embed="rId3"/>
              </a:buBlip>
              <a:defRPr/>
            </a:pPr>
            <a:r>
              <a:rPr lang="fr-CA" dirty="0">
                <a:latin typeface="Arial" pitchFamily="34" charset="0"/>
                <a:cs typeface="Arial" pitchFamily="34" charset="0"/>
              </a:rPr>
              <a:t>Remise en question de tous les détails du </a:t>
            </a:r>
            <a:r>
              <a:rPr lang="fr-CA" dirty="0" smtClean="0">
                <a:latin typeface="Arial" pitchFamily="34" charset="0"/>
                <a:cs typeface="Arial" pitchFamily="34" charset="0"/>
              </a:rPr>
              <a:t>projet (éléphant)</a:t>
            </a:r>
            <a:endParaRPr lang="fr-CA" dirty="0">
              <a:latin typeface="Arial" pitchFamily="34" charset="0"/>
              <a:cs typeface="Arial" pitchFamily="34" charset="0"/>
            </a:endParaRPr>
          </a:p>
          <a:p>
            <a:pPr marL="509588" indent="-509588">
              <a:lnSpc>
                <a:spcPct val="100000"/>
              </a:lnSpc>
              <a:spcAft>
                <a:spcPts val="1200"/>
              </a:spcAft>
              <a:buBlip>
                <a:blip r:embed="rId3"/>
              </a:buBlip>
              <a:defRPr/>
            </a:pPr>
            <a:r>
              <a:rPr lang="fr-CA" dirty="0">
                <a:latin typeface="Arial" pitchFamily="34" charset="0"/>
                <a:cs typeface="Arial" pitchFamily="34" charset="0"/>
              </a:rPr>
              <a:t>Tourne au ridicule le projet de </a:t>
            </a:r>
            <a:r>
              <a:rPr lang="fr-CA" dirty="0" smtClean="0">
                <a:latin typeface="Arial" pitchFamily="34" charset="0"/>
                <a:cs typeface="Arial" pitchFamily="34" charset="0"/>
              </a:rPr>
              <a:t>changement (éléphant)</a:t>
            </a:r>
            <a:endParaRPr lang="fr-CA" dirty="0">
              <a:latin typeface="Arial" pitchFamily="34" charset="0"/>
              <a:cs typeface="Arial" pitchFamily="34" charset="0"/>
            </a:endParaRPr>
          </a:p>
          <a:p>
            <a:pPr marL="509588" indent="-509588">
              <a:lnSpc>
                <a:spcPct val="100000"/>
              </a:lnSpc>
              <a:spcAft>
                <a:spcPts val="1200"/>
              </a:spcAft>
              <a:buBlip>
                <a:blip r:embed="rId3"/>
              </a:buBlip>
              <a:defRPr/>
            </a:pPr>
            <a:r>
              <a:rPr lang="fr-CA" dirty="0">
                <a:latin typeface="Arial" pitchFamily="34" charset="0"/>
                <a:cs typeface="Arial" pitchFamily="34" charset="0"/>
              </a:rPr>
              <a:t>Propose que le projet soit soumis à des comités </a:t>
            </a:r>
            <a:r>
              <a:rPr lang="fr-CA" dirty="0" smtClean="0">
                <a:latin typeface="Arial" pitchFamily="34" charset="0"/>
                <a:cs typeface="Arial" pitchFamily="34" charset="0"/>
              </a:rPr>
              <a:t>d’étude;</a:t>
            </a:r>
            <a:r>
              <a:rPr lang="fr-CA" baseline="0" dirty="0" smtClean="0">
                <a:latin typeface="Arial" pitchFamily="34" charset="0"/>
                <a:cs typeface="Arial" pitchFamily="34" charset="0"/>
              </a:rPr>
              <a:t> v</a:t>
            </a:r>
            <a:r>
              <a:rPr lang="fr-CA" dirty="0" smtClean="0">
                <a:latin typeface="Arial" pitchFamily="34" charset="0"/>
                <a:cs typeface="Arial" pitchFamily="34" charset="0"/>
              </a:rPr>
              <a:t>eut </a:t>
            </a:r>
            <a:r>
              <a:rPr lang="fr-CA" dirty="0">
                <a:latin typeface="Arial" pitchFamily="34" charset="0"/>
                <a:cs typeface="Arial" pitchFamily="34" charset="0"/>
              </a:rPr>
              <a:t>étudier le projet plus à fond, mais à un moment où on aura du temps </a:t>
            </a:r>
            <a:r>
              <a:rPr lang="fr-CA" dirty="0" smtClean="0">
                <a:latin typeface="Arial" pitchFamily="34" charset="0"/>
                <a:cs typeface="Arial" pitchFamily="34" charset="0"/>
              </a:rPr>
              <a:t>disponible (conducteur) </a:t>
            </a:r>
            <a:endParaRPr lang="fr-CA" dirty="0">
              <a:latin typeface="Arial" pitchFamily="34" charset="0"/>
              <a:cs typeface="Arial" pitchFamily="34" charset="0"/>
            </a:endParaRPr>
          </a:p>
          <a:p>
            <a:pPr marL="0" indent="0">
              <a:buNone/>
              <a:defRPr/>
            </a:pPr>
            <a:endParaRPr lang="fr-CA" dirty="0"/>
          </a:p>
          <a:p>
            <a:endParaRPr lang="fr-CA" dirty="0" smtClean="0">
              <a:ea typeface="ヒラギノ角ゴ Pro W3" pitchFamily="16" charset="-128"/>
            </a:endParaRPr>
          </a:p>
          <a:p>
            <a:endParaRPr lang="fr-CA" dirty="0" smtClean="0">
              <a:ea typeface="ヒラギノ角ゴ Pro W3" pitchFamily="16" charset="-128"/>
            </a:endParaRPr>
          </a:p>
          <a:p>
            <a:endParaRPr lang="fr-CA" dirty="0" smtClean="0">
              <a:ea typeface="ヒラギノ角ゴ Pro W3" pitchFamily="16" charset="-128"/>
            </a:endParaRPr>
          </a:p>
        </p:txBody>
      </p:sp>
      <p:sp>
        <p:nvSpPr>
          <p:cNvPr id="14746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881659" indent="-339100" eaLnBrk="0" hangingPunct="0">
              <a:defRPr>
                <a:solidFill>
                  <a:schemeClr val="tx1"/>
                </a:solidFill>
                <a:latin typeface="Arial" pitchFamily="34" charset="0"/>
                <a:cs typeface="Arial" pitchFamily="34" charset="0"/>
              </a:defRPr>
            </a:lvl2pPr>
            <a:lvl3pPr marL="1356398" indent="-271280" eaLnBrk="0" hangingPunct="0">
              <a:defRPr>
                <a:solidFill>
                  <a:schemeClr val="tx1"/>
                </a:solidFill>
                <a:latin typeface="Arial" pitchFamily="34" charset="0"/>
                <a:cs typeface="Arial" pitchFamily="34" charset="0"/>
              </a:defRPr>
            </a:lvl3pPr>
            <a:lvl4pPr marL="1898957" indent="-271280" eaLnBrk="0" hangingPunct="0">
              <a:defRPr>
                <a:solidFill>
                  <a:schemeClr val="tx1"/>
                </a:solidFill>
                <a:latin typeface="Arial" pitchFamily="34" charset="0"/>
                <a:cs typeface="Arial" pitchFamily="34" charset="0"/>
              </a:defRPr>
            </a:lvl4pPr>
            <a:lvl5pPr marL="2441517" indent="-271280" eaLnBrk="0" hangingPunct="0">
              <a:defRPr>
                <a:solidFill>
                  <a:schemeClr val="tx1"/>
                </a:solidFill>
                <a:latin typeface="Arial" pitchFamily="34" charset="0"/>
                <a:cs typeface="Arial" pitchFamily="34" charset="0"/>
              </a:defRPr>
            </a:lvl5pPr>
            <a:lvl6pPr marL="2984076" indent="-271280" eaLnBrk="0" fontAlgn="base" hangingPunct="0">
              <a:spcBef>
                <a:spcPct val="0"/>
              </a:spcBef>
              <a:spcAft>
                <a:spcPct val="0"/>
              </a:spcAft>
              <a:defRPr>
                <a:solidFill>
                  <a:schemeClr val="tx1"/>
                </a:solidFill>
                <a:latin typeface="Arial" pitchFamily="34" charset="0"/>
                <a:cs typeface="Arial" pitchFamily="34" charset="0"/>
              </a:defRPr>
            </a:lvl6pPr>
            <a:lvl7pPr marL="3526635" indent="-271280" eaLnBrk="0" fontAlgn="base" hangingPunct="0">
              <a:spcBef>
                <a:spcPct val="0"/>
              </a:spcBef>
              <a:spcAft>
                <a:spcPct val="0"/>
              </a:spcAft>
              <a:defRPr>
                <a:solidFill>
                  <a:schemeClr val="tx1"/>
                </a:solidFill>
                <a:latin typeface="Arial" pitchFamily="34" charset="0"/>
                <a:cs typeface="Arial" pitchFamily="34" charset="0"/>
              </a:defRPr>
            </a:lvl7pPr>
            <a:lvl8pPr marL="4069194" indent="-271280" eaLnBrk="0" fontAlgn="base" hangingPunct="0">
              <a:spcBef>
                <a:spcPct val="0"/>
              </a:spcBef>
              <a:spcAft>
                <a:spcPct val="0"/>
              </a:spcAft>
              <a:defRPr>
                <a:solidFill>
                  <a:schemeClr val="tx1"/>
                </a:solidFill>
                <a:latin typeface="Arial" pitchFamily="34" charset="0"/>
                <a:cs typeface="Arial" pitchFamily="34" charset="0"/>
              </a:defRPr>
            </a:lvl8pPr>
            <a:lvl9pPr marL="4611754" indent="-27128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123B442-203F-4F7F-963B-68C2BBCA1C8E}" type="slidenum">
              <a:rPr lang="fr-CA" smtClean="0"/>
              <a:pPr eaLnBrk="1" hangingPunct="1"/>
              <a:t>21</a:t>
            </a:fld>
            <a:endParaRPr lang="fr-CA"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lnSpc>
                <a:spcPct val="100000"/>
              </a:lnSpc>
              <a:spcAft>
                <a:spcPts val="1200"/>
              </a:spcAft>
              <a:buNone/>
              <a:defRPr/>
            </a:pPr>
            <a:r>
              <a:rPr lang="fr-CA" dirty="0" smtClean="0">
                <a:latin typeface="Arial" pitchFamily="34" charset="0"/>
                <a:cs typeface="Arial" pitchFamily="34" charset="0"/>
              </a:rPr>
              <a:t>Réponses :</a:t>
            </a:r>
            <a:endParaRPr lang="fr-CA" dirty="0">
              <a:latin typeface="Arial" pitchFamily="34" charset="0"/>
              <a:cs typeface="Arial" pitchFamily="34" charset="0"/>
            </a:endParaRPr>
          </a:p>
          <a:p>
            <a:pPr>
              <a:lnSpc>
                <a:spcPct val="100000"/>
              </a:lnSpc>
              <a:spcAft>
                <a:spcPts val="1200"/>
              </a:spcAft>
              <a:buBlip>
                <a:blip r:embed="rId3"/>
              </a:buBlip>
              <a:defRPr/>
            </a:pPr>
            <a:r>
              <a:rPr lang="fr-CA" dirty="0">
                <a:latin typeface="Arial" pitchFamily="34" charset="0"/>
                <a:cs typeface="Arial" pitchFamily="34" charset="0"/>
              </a:rPr>
              <a:t>Ralentit le rythme de </a:t>
            </a:r>
            <a:r>
              <a:rPr lang="fr-CA" dirty="0" smtClean="0">
                <a:latin typeface="Arial" pitchFamily="34" charset="0"/>
                <a:cs typeface="Arial" pitchFamily="34" charset="0"/>
              </a:rPr>
              <a:t>travail (conducteur)</a:t>
            </a:r>
            <a:endParaRPr lang="fr-CA" dirty="0">
              <a:latin typeface="Arial" pitchFamily="34" charset="0"/>
              <a:cs typeface="Arial" pitchFamily="34" charset="0"/>
            </a:endParaRPr>
          </a:p>
          <a:p>
            <a:pPr>
              <a:lnSpc>
                <a:spcPct val="100000"/>
              </a:lnSpc>
              <a:spcAft>
                <a:spcPts val="1200"/>
              </a:spcAft>
              <a:buBlip>
                <a:blip r:embed="rId3"/>
              </a:buBlip>
              <a:defRPr/>
            </a:pPr>
            <a:r>
              <a:rPr lang="fr-CA" dirty="0">
                <a:latin typeface="Arial" pitchFamily="34" charset="0"/>
                <a:cs typeface="Arial" pitchFamily="34" charset="0"/>
              </a:rPr>
              <a:t>Fait un </a:t>
            </a:r>
            <a:r>
              <a:rPr lang="fr-CA" dirty="0" smtClean="0">
                <a:latin typeface="Arial" pitchFamily="34" charset="0"/>
                <a:cs typeface="Arial" pitchFamily="34" charset="0"/>
              </a:rPr>
              <a:t>écho </a:t>
            </a:r>
            <a:r>
              <a:rPr lang="fr-CA" dirty="0">
                <a:latin typeface="Arial" pitchFamily="34" charset="0"/>
                <a:cs typeface="Arial" pitchFamily="34" charset="0"/>
              </a:rPr>
              <a:t>bruyant des ratés du </a:t>
            </a:r>
            <a:r>
              <a:rPr lang="fr-CA" dirty="0" smtClean="0">
                <a:latin typeface="Arial" pitchFamily="34" charset="0"/>
                <a:cs typeface="Arial" pitchFamily="34" charset="0"/>
              </a:rPr>
              <a:t>projet (conducteur)</a:t>
            </a:r>
            <a:endParaRPr lang="fr-CA" dirty="0">
              <a:latin typeface="Arial" pitchFamily="34" charset="0"/>
              <a:cs typeface="Arial" pitchFamily="34" charset="0"/>
            </a:endParaRPr>
          </a:p>
          <a:p>
            <a:pPr>
              <a:lnSpc>
                <a:spcPct val="100000"/>
              </a:lnSpc>
              <a:spcAft>
                <a:spcPts val="1200"/>
              </a:spcAft>
              <a:buBlip>
                <a:blip r:embed="rId3"/>
              </a:buBlip>
              <a:defRPr/>
            </a:pPr>
            <a:r>
              <a:rPr lang="fr-CA" dirty="0">
                <a:latin typeface="Arial" pitchFamily="34" charset="0"/>
                <a:cs typeface="Arial" pitchFamily="34" charset="0"/>
              </a:rPr>
              <a:t>Fait semblant que le projet est important, </a:t>
            </a:r>
            <a:r>
              <a:rPr lang="fr-CA" dirty="0" smtClean="0">
                <a:latin typeface="Arial" pitchFamily="34" charset="0"/>
                <a:cs typeface="Arial" pitchFamily="34" charset="0"/>
              </a:rPr>
              <a:t>mais l’oublie </a:t>
            </a:r>
            <a:r>
              <a:rPr lang="fr-CA" dirty="0">
                <a:latin typeface="Arial" pitchFamily="34" charset="0"/>
                <a:cs typeface="Arial" pitchFamily="34" charset="0"/>
              </a:rPr>
              <a:t>entre deux </a:t>
            </a:r>
            <a:r>
              <a:rPr lang="fr-CA" dirty="0" smtClean="0">
                <a:latin typeface="Arial" pitchFamily="34" charset="0"/>
                <a:cs typeface="Arial" pitchFamily="34" charset="0"/>
              </a:rPr>
              <a:t>chaises (éléphant)</a:t>
            </a:r>
            <a:endParaRPr lang="fr-CA" dirty="0">
              <a:latin typeface="Arial" pitchFamily="34" charset="0"/>
              <a:cs typeface="Arial" pitchFamily="34" charset="0"/>
            </a:endParaRPr>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22</a:t>
            </a:fld>
            <a:endParaRPr lang="fr-CA"/>
          </a:p>
        </p:txBody>
      </p:sp>
    </p:spTree>
    <p:extLst>
      <p:ext uri="{BB962C8B-B14F-4D97-AF65-F5344CB8AC3E}">
        <p14:creationId xmlns:p14="http://schemas.microsoft.com/office/powerpoint/2010/main" val="537355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600" dirty="0" smtClean="0"/>
              <a:t>Les changements qui réussissent ont une caractéristique commune. Cela comporte trois choses.</a:t>
            </a:r>
            <a:endParaRPr lang="fr-CA" sz="1600"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23</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718507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En 2000, une étude a été réalisée dans la région de Chicago. On a proposé à des spectateurs dans une salle de cinéma de se plier à un exercice :</a:t>
            </a:r>
          </a:p>
          <a:p>
            <a:endParaRPr lang="fr-CA" dirty="0">
              <a:latin typeface="Arial" pitchFamily="34" charset="0"/>
              <a:cs typeface="Arial" pitchFamily="34" charset="0"/>
            </a:endParaRPr>
          </a:p>
          <a:p>
            <a:r>
              <a:rPr lang="fr-CA" dirty="0" smtClean="0">
                <a:latin typeface="Arial" pitchFamily="34" charset="0"/>
                <a:cs typeface="Arial" pitchFamily="34" charset="0"/>
              </a:rPr>
              <a:t>50 % des spectateurs ont eu droit à un contenant de maïs soufflé de grande taille tellement gros qu’il était inépuisable.</a:t>
            </a:r>
          </a:p>
          <a:p>
            <a:r>
              <a:rPr lang="fr-CA" dirty="0" smtClean="0">
                <a:latin typeface="Arial" pitchFamily="34" charset="0"/>
                <a:cs typeface="Arial" pitchFamily="34" charset="0"/>
              </a:rPr>
              <a:t>50 % des spectateurs ont eu droit à un contenant de maïs soufflé moyen, celui-ci aussi inépuisable.</a:t>
            </a:r>
          </a:p>
          <a:p>
            <a:endParaRPr lang="fr-CA" dirty="0">
              <a:latin typeface="Arial" pitchFamily="34" charset="0"/>
              <a:cs typeface="Arial" pitchFamily="34" charset="0"/>
            </a:endParaRPr>
          </a:p>
          <a:p>
            <a:r>
              <a:rPr lang="fr-CA" dirty="0" smtClean="0">
                <a:latin typeface="Arial" pitchFamily="34" charset="0"/>
                <a:cs typeface="Arial" pitchFamily="34" charset="0"/>
              </a:rPr>
              <a:t>Dans les deux cas, le maïs soufflé était ranci et avait éclaté cinq jours avant; il était donc très mauvais.</a:t>
            </a:r>
          </a:p>
          <a:p>
            <a:endParaRPr lang="fr-CA" dirty="0">
              <a:latin typeface="Arial" pitchFamily="34" charset="0"/>
              <a:cs typeface="Arial" pitchFamily="34" charset="0"/>
            </a:endParaRPr>
          </a:p>
          <a:p>
            <a:r>
              <a:rPr lang="fr-CA" dirty="0" smtClean="0">
                <a:latin typeface="Arial" pitchFamily="34" charset="0"/>
                <a:cs typeface="Arial" pitchFamily="34" charset="0"/>
              </a:rPr>
              <a:t>But de l’étude : Est-ce qu’un spectateur disposant d’une énorme ration de maïs soufflé, même mauvais, allait en manger davantage que ceux qui avaient un contenant plus petit?</a:t>
            </a:r>
          </a:p>
          <a:p>
            <a:endParaRPr lang="fr-CA" dirty="0">
              <a:latin typeface="Arial" pitchFamily="34" charset="0"/>
              <a:cs typeface="Arial" pitchFamily="34" charset="0"/>
            </a:endParaRPr>
          </a:p>
          <a:p>
            <a:r>
              <a:rPr lang="fr-CA" dirty="0" smtClean="0">
                <a:latin typeface="Arial" pitchFamily="34" charset="0"/>
                <a:cs typeface="Arial" pitchFamily="34" charset="0"/>
              </a:rPr>
              <a:t>Conclusion de l’étude :</a:t>
            </a:r>
          </a:p>
          <a:p>
            <a:endParaRPr lang="fr-CA" dirty="0">
              <a:latin typeface="Arial" pitchFamily="34" charset="0"/>
              <a:cs typeface="Arial" pitchFamily="34" charset="0"/>
            </a:endParaRPr>
          </a:p>
          <a:p>
            <a:r>
              <a:rPr lang="fr-CA" dirty="0" smtClean="0">
                <a:latin typeface="Arial" pitchFamily="34" charset="0"/>
                <a:cs typeface="Arial" pitchFamily="34" charset="0"/>
              </a:rPr>
              <a:t>Les spectateurs ayant le contenant de grande taille ont mangé 53 % plus de maïs soufflé que ceux qui avaient un contenant de plus petite taille.</a:t>
            </a:r>
          </a:p>
          <a:p>
            <a:endParaRPr lang="fr-CA" dirty="0">
              <a:latin typeface="Arial" pitchFamily="34" charset="0"/>
              <a:cs typeface="Arial" pitchFamily="34" charset="0"/>
            </a:endParaRPr>
          </a:p>
          <a:p>
            <a:r>
              <a:rPr lang="fr-CA" dirty="0" smtClean="0">
                <a:latin typeface="Arial" pitchFamily="34" charset="0"/>
                <a:cs typeface="Arial" pitchFamily="34" charset="0"/>
              </a:rPr>
              <a:t>Il</a:t>
            </a:r>
            <a:r>
              <a:rPr lang="fr-CA" baseline="0" dirty="0" smtClean="0">
                <a:latin typeface="Arial" pitchFamily="34" charset="0"/>
                <a:cs typeface="Arial" pitchFamily="34" charset="0"/>
              </a:rPr>
              <a:t> faut t</a:t>
            </a:r>
            <a:r>
              <a:rPr lang="fr-CA" dirty="0" smtClean="0">
                <a:latin typeface="Arial" pitchFamily="34" charset="0"/>
                <a:cs typeface="Arial" pitchFamily="34" charset="0"/>
              </a:rPr>
              <a:t>racer </a:t>
            </a:r>
            <a:r>
              <a:rPr lang="fr-CA" dirty="0">
                <a:latin typeface="Arial" pitchFamily="34" charset="0"/>
                <a:cs typeface="Arial" pitchFamily="34" charset="0"/>
              </a:rPr>
              <a:t>le </a:t>
            </a:r>
            <a:r>
              <a:rPr lang="fr-CA" dirty="0" smtClean="0">
                <a:latin typeface="Arial" pitchFamily="34" charset="0"/>
                <a:cs typeface="Arial" pitchFamily="34" charset="0"/>
              </a:rPr>
              <a:t>chemin </a:t>
            </a:r>
            <a:r>
              <a:rPr lang="fr-CA" dirty="0">
                <a:latin typeface="Arial" pitchFamily="34" charset="0"/>
                <a:cs typeface="Arial" pitchFamily="34" charset="0"/>
              </a:rPr>
              <a:t>pour augmenter les chances que le changement réussisse, indépendamment du </a:t>
            </a:r>
            <a:r>
              <a:rPr lang="fr-CA" dirty="0" smtClean="0">
                <a:latin typeface="Arial" pitchFamily="34" charset="0"/>
                <a:cs typeface="Arial" pitchFamily="34" charset="0"/>
              </a:rPr>
              <a:t>conducteur ou </a:t>
            </a:r>
            <a:r>
              <a:rPr lang="fr-CA" dirty="0">
                <a:latin typeface="Arial" pitchFamily="34" charset="0"/>
                <a:cs typeface="Arial" pitchFamily="34" charset="0"/>
              </a:rPr>
              <a:t>de </a:t>
            </a:r>
            <a:r>
              <a:rPr lang="fr-CA" dirty="0" smtClean="0">
                <a:latin typeface="Arial" pitchFamily="34" charset="0"/>
                <a:cs typeface="Arial" pitchFamily="34" charset="0"/>
              </a:rPr>
              <a:t>l’éléphant</a:t>
            </a:r>
            <a:r>
              <a:rPr lang="fr-CA" dirty="0">
                <a:latin typeface="Arial" pitchFamily="34" charset="0"/>
                <a:cs typeface="Arial" pitchFamily="34" charset="0"/>
              </a:rPr>
              <a:t>.  </a:t>
            </a:r>
          </a:p>
          <a:p>
            <a:endParaRPr lang="fr-CA" dirty="0">
              <a:latin typeface="Arial" pitchFamily="34" charset="0"/>
              <a:cs typeface="Arial" pitchFamily="34" charset="0"/>
            </a:endParaRP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24</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096590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09600" y="5684837"/>
            <a:ext cx="5608320" cy="5390674"/>
          </a:xfrm>
        </p:spPr>
        <p:txBody>
          <a:bodyPr/>
          <a:lstStyle/>
          <a:p>
            <a:r>
              <a:rPr lang="fr-CA" dirty="0" smtClean="0">
                <a:latin typeface="Arial" pitchFamily="34" charset="0"/>
                <a:cs typeface="Arial" pitchFamily="34" charset="0"/>
              </a:rPr>
              <a:t>Lorsque</a:t>
            </a:r>
            <a:r>
              <a:rPr lang="fr-CA" baseline="0" dirty="0" smtClean="0">
                <a:latin typeface="Arial" pitchFamily="34" charset="0"/>
                <a:cs typeface="Arial" pitchFamily="34" charset="0"/>
              </a:rPr>
              <a:t> vous</a:t>
            </a:r>
            <a:r>
              <a:rPr lang="fr-CA" dirty="0" smtClean="0">
                <a:latin typeface="Arial" pitchFamily="34" charset="0"/>
                <a:cs typeface="Arial" pitchFamily="34" charset="0"/>
              </a:rPr>
              <a:t> essayez de changer, vous</a:t>
            </a:r>
            <a:r>
              <a:rPr lang="fr-CA" baseline="0" dirty="0" smtClean="0">
                <a:latin typeface="Arial" pitchFamily="34" charset="0"/>
                <a:cs typeface="Arial" pitchFamily="34" charset="0"/>
              </a:rPr>
              <a:t> devez être</a:t>
            </a:r>
            <a:r>
              <a:rPr lang="fr-CA" dirty="0" smtClean="0">
                <a:latin typeface="Arial" pitchFamily="34" charset="0"/>
                <a:cs typeface="Arial" pitchFamily="34" charset="0"/>
              </a:rPr>
              <a:t> plus attentif aux mots ou aux mouvements que vous effectuez</a:t>
            </a:r>
            <a:r>
              <a:rPr lang="fr-CA" b="0" dirty="0" smtClean="0">
                <a:latin typeface="Arial" pitchFamily="34" charset="0"/>
                <a:cs typeface="Arial" pitchFamily="34" charset="0"/>
              </a:rPr>
              <a:t>. </a:t>
            </a:r>
            <a:r>
              <a:rPr lang="fr-CA" b="1" dirty="0" smtClean="0">
                <a:latin typeface="Arial" pitchFamily="34" charset="0"/>
                <a:cs typeface="Arial" pitchFamily="34" charset="0"/>
              </a:rPr>
              <a:t>Cela demande une plus grande concentration</a:t>
            </a:r>
            <a:r>
              <a:rPr lang="fr-CA" b="1" baseline="0" dirty="0" smtClean="0">
                <a:latin typeface="Arial" pitchFamily="34" charset="0"/>
                <a:cs typeface="Arial" pitchFamily="34" charset="0"/>
              </a:rPr>
              <a:t> et</a:t>
            </a:r>
            <a:r>
              <a:rPr lang="fr-CA" b="1" dirty="0" smtClean="0">
                <a:latin typeface="Arial" pitchFamily="34" charset="0"/>
                <a:cs typeface="Arial" pitchFamily="34" charset="0"/>
              </a:rPr>
              <a:t> une plus grande maitrise de soi que si vous exécutiez des tâches automatiques</a:t>
            </a:r>
            <a:r>
              <a:rPr lang="fr-CA" dirty="0" smtClean="0">
                <a:latin typeface="Arial" pitchFamily="34" charset="0"/>
                <a:cs typeface="Arial" pitchFamily="34" charset="0"/>
              </a:rPr>
              <a:t>. On se laisse facilement décourager par la frustration ou par l’échec. On peut perdre la maitrise de soi</a:t>
            </a:r>
            <a:r>
              <a:rPr lang="fr-CA" dirty="0">
                <a:latin typeface="Arial" pitchFamily="34" charset="0"/>
                <a:cs typeface="Arial" pitchFamily="34" charset="0"/>
              </a:rPr>
              <a:t> </a:t>
            </a:r>
            <a:r>
              <a:rPr lang="fr-CA" dirty="0" smtClean="0">
                <a:latin typeface="Arial" pitchFamily="34" charset="0"/>
                <a:cs typeface="Arial" pitchFamily="34" charset="0"/>
              </a:rPr>
              <a:t>et cela peut être éprouvant. Il est par conséquent faux de dire que les gens sont trop paresseux parce qu’ils résistent trop au changement. </a:t>
            </a:r>
          </a:p>
          <a:p>
            <a:r>
              <a:rPr lang="fr-CA" dirty="0" smtClean="0">
                <a:latin typeface="Arial" pitchFamily="34" charset="0"/>
                <a:cs typeface="Arial" pitchFamily="34" charset="0"/>
              </a:rPr>
              <a:t>C’est l’inverse : le changement est difficile parce que les gens s’épuisent.</a:t>
            </a:r>
          </a:p>
          <a:p>
            <a:endParaRPr lang="fr-CA" dirty="0" smtClean="0">
              <a:latin typeface="Arial" pitchFamily="34" charset="0"/>
              <a:cs typeface="Arial" pitchFamily="34" charset="0"/>
            </a:endParaRPr>
          </a:p>
          <a:p>
            <a:r>
              <a:rPr lang="fr-CA" dirty="0" smtClean="0">
                <a:latin typeface="Arial" pitchFamily="34" charset="0"/>
                <a:cs typeface="Arial" pitchFamily="34" charset="0"/>
              </a:rPr>
              <a:t>Une étude a été réalisée : on a demandé aux participants de dresser une liste fictive d’invités </a:t>
            </a:r>
            <a:r>
              <a:rPr lang="fr-CA" dirty="0">
                <a:latin typeface="Arial" pitchFamily="34" charset="0"/>
                <a:cs typeface="Arial" pitchFamily="34" charset="0"/>
              </a:rPr>
              <a:t>à </a:t>
            </a:r>
            <a:r>
              <a:rPr lang="fr-CA" dirty="0" smtClean="0">
                <a:latin typeface="Arial" pitchFamily="34" charset="0"/>
                <a:cs typeface="Arial" pitchFamily="34" charset="0"/>
              </a:rPr>
              <a:t>un mariage. Les participants n’ont consacré que 12 minutes à dresser la liste, mais ce court moment a été suffisant pour qu’ils perdent la maitrise d’eux.</a:t>
            </a:r>
          </a:p>
          <a:p>
            <a:endParaRPr lang="fr-CA" dirty="0">
              <a:latin typeface="Arial" pitchFamily="34" charset="0"/>
              <a:cs typeface="Arial" pitchFamily="34" charset="0"/>
            </a:endParaRPr>
          </a:p>
          <a:p>
            <a:r>
              <a:rPr lang="fr-CA" dirty="0" smtClean="0">
                <a:latin typeface="Arial" pitchFamily="34" charset="0"/>
                <a:cs typeface="Arial" pitchFamily="34" charset="0"/>
              </a:rPr>
              <a:t>Plus le changement est important, plus l’effort entraine une perte de la maitrise de soi. Ça prend donc une coordination entre l’éléphant et le conducteur. Cela suppose que le conducteur tienne les rênes</a:t>
            </a:r>
            <a:r>
              <a:rPr lang="fr-CA" baseline="0" dirty="0" smtClean="0">
                <a:latin typeface="Arial" pitchFamily="34" charset="0"/>
                <a:cs typeface="Arial" pitchFamily="34" charset="0"/>
              </a:rPr>
              <a:t> et que</a:t>
            </a:r>
            <a:r>
              <a:rPr lang="fr-CA" dirty="0" smtClean="0">
                <a:latin typeface="Arial" pitchFamily="34" charset="0"/>
                <a:cs typeface="Arial" pitchFamily="34" charset="0"/>
              </a:rPr>
              <a:t> l’éléphant donne l’énergie pour continuer.</a:t>
            </a:r>
          </a:p>
          <a:p>
            <a:endParaRPr lang="fr-CA" dirty="0">
              <a:latin typeface="Arial" pitchFamily="34" charset="0"/>
              <a:cs typeface="Arial" pitchFamily="34" charset="0"/>
            </a:endParaRPr>
          </a:p>
          <a:p>
            <a:endParaRPr lang="fr-CA" dirty="0" smtClean="0">
              <a:latin typeface="Arial" pitchFamily="34" charset="0"/>
              <a:cs typeface="Arial" pitchFamily="34" charset="0"/>
            </a:endParaRPr>
          </a:p>
          <a:p>
            <a:endParaRPr lang="fr-CA" dirty="0">
              <a:latin typeface="Arial" pitchFamily="34" charset="0"/>
              <a:cs typeface="Arial" pitchFamily="34" charset="0"/>
            </a:endParaRP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25</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3557750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Une analyse a été réalisée dans une entreprise où l’un des dirigeants était convaincu que l’achat des gants de protection et des directives plus claires s’y associant pouvaient faire économiser beaucoup d’argent. Jusque-là, toutes les divisions procédaient à leur propre achat de gants et n’avaient aucune directive sur les achats à réaliser.</a:t>
            </a:r>
          </a:p>
          <a:p>
            <a:endParaRPr lang="fr-CA" dirty="0">
              <a:latin typeface="Arial" pitchFamily="34" charset="0"/>
              <a:cs typeface="Arial" pitchFamily="34" charset="0"/>
            </a:endParaRPr>
          </a:p>
          <a:p>
            <a:r>
              <a:rPr lang="fr-CA" dirty="0" smtClean="0">
                <a:latin typeface="Arial" pitchFamily="34" charset="0"/>
                <a:cs typeface="Arial" pitchFamily="34" charset="0"/>
              </a:rPr>
              <a:t>L’analyse a démontré qu’on retrouvait dans l’entreprise 424 modèles de gants différents, pouvant varier chacun de 5 $ à 17 $ souvent pour la même paire de gants, achetés de différents fournisseurs.</a:t>
            </a:r>
          </a:p>
          <a:p>
            <a:endParaRPr lang="fr-CA" dirty="0">
              <a:latin typeface="Arial" pitchFamily="34" charset="0"/>
              <a:cs typeface="Arial" pitchFamily="34" charset="0"/>
            </a:endParaRPr>
          </a:p>
          <a:p>
            <a:r>
              <a:rPr lang="fr-CA" dirty="0" smtClean="0">
                <a:latin typeface="Arial" pitchFamily="34" charset="0"/>
                <a:cs typeface="Arial" pitchFamily="34" charset="0"/>
              </a:rPr>
              <a:t>L’entreprise a mis en place une directive en matière d’achat et a économisé beaucoup d’argent par la suite. </a:t>
            </a:r>
          </a:p>
          <a:p>
            <a:endParaRPr lang="fr-CA" dirty="0">
              <a:latin typeface="Arial" pitchFamily="34" charset="0"/>
              <a:cs typeface="Arial" pitchFamily="34" charset="0"/>
            </a:endParaRPr>
          </a:p>
          <a:p>
            <a:r>
              <a:rPr lang="fr-CA" dirty="0" smtClean="0">
                <a:latin typeface="Arial" pitchFamily="34" charset="0"/>
                <a:cs typeface="Arial" pitchFamily="34" charset="0"/>
              </a:rPr>
              <a:t>Le responsable de l’analyse a interpelé l’éléphant : il a mis sur une table les 424 modèles de gants différents et a expliqué la situation et a souligné le gaspillage lié</a:t>
            </a:r>
            <a:r>
              <a:rPr lang="fr-CA" baseline="0" dirty="0" smtClean="0">
                <a:latin typeface="Arial" pitchFamily="34" charset="0"/>
                <a:cs typeface="Arial" pitchFamily="34" charset="0"/>
              </a:rPr>
              <a:t> aux</a:t>
            </a:r>
            <a:r>
              <a:rPr lang="fr-CA" dirty="0" smtClean="0">
                <a:latin typeface="Arial" pitchFamily="34" charset="0"/>
                <a:cs typeface="Arial" pitchFamily="34" charset="0"/>
              </a:rPr>
              <a:t> couts engendrés par cette situation. S’il avait seulement mis la puce à l’oreille du côté rationnel, on aurait pu se</a:t>
            </a:r>
            <a:r>
              <a:rPr lang="fr-CA" baseline="0" dirty="0" smtClean="0">
                <a:latin typeface="Arial" pitchFamily="34" charset="0"/>
                <a:cs typeface="Arial" pitchFamily="34" charset="0"/>
              </a:rPr>
              <a:t> </a:t>
            </a:r>
            <a:r>
              <a:rPr lang="fr-CA" dirty="0" smtClean="0">
                <a:latin typeface="Arial" pitchFamily="34" charset="0"/>
                <a:cs typeface="Arial" pitchFamily="34" charset="0"/>
              </a:rPr>
              <a:t>rendre compte de la situation, mais on n’en aurait probablement pas fait un cas d’urgence, on aurait certainement repoussé l’échéance pour traiter le dossier.  </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26</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014128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27</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6993184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Pour changer un comportement ou une pratique de gestion, vous devez diriger le conducteur, motiver l’éléphant et définir le chemin pour ensuite mettre en place les mesures pour vous</a:t>
            </a:r>
            <a:r>
              <a:rPr lang="fr-CA" baseline="0" dirty="0" smtClean="0">
                <a:latin typeface="Arial" pitchFamily="34" charset="0"/>
                <a:cs typeface="Arial" pitchFamily="34" charset="0"/>
              </a:rPr>
              <a:t> </a:t>
            </a:r>
            <a:r>
              <a:rPr lang="fr-CA" dirty="0" smtClean="0">
                <a:latin typeface="Arial" pitchFamily="34" charset="0"/>
                <a:cs typeface="Arial" pitchFamily="34" charset="0"/>
              </a:rPr>
              <a:t>assurer de la poursuite du comportement ou de la pratique.  </a:t>
            </a:r>
          </a:p>
          <a:p>
            <a:endParaRPr lang="fr-CA" dirty="0">
              <a:latin typeface="Arial" pitchFamily="34" charset="0"/>
              <a:cs typeface="Arial" pitchFamily="34" charset="0"/>
            </a:endParaRPr>
          </a:p>
          <a:p>
            <a:pPr marL="228600" indent="-228600">
              <a:buAutoNum type="arabicPeriod"/>
            </a:pPr>
            <a:r>
              <a:rPr lang="fr-CA" dirty="0" smtClean="0">
                <a:latin typeface="Arial" pitchFamily="34" charset="0"/>
                <a:cs typeface="Arial" pitchFamily="34" charset="0"/>
              </a:rPr>
              <a:t>Diriger le conducteur</a:t>
            </a:r>
          </a:p>
          <a:p>
            <a:r>
              <a:rPr lang="fr-CA" dirty="0" smtClean="0">
                <a:latin typeface="Arial" pitchFamily="34" charset="0"/>
                <a:cs typeface="Arial" pitchFamily="34" charset="0"/>
              </a:rPr>
              <a:t>	Ce qui semble être de la résistance n’est souvent qu’un manque de clarté.</a:t>
            </a:r>
          </a:p>
          <a:p>
            <a:endParaRPr lang="fr-CA" dirty="0">
              <a:latin typeface="Arial" pitchFamily="34" charset="0"/>
              <a:cs typeface="Arial" pitchFamily="34" charset="0"/>
            </a:endParaRPr>
          </a:p>
          <a:p>
            <a:pPr marL="228600" indent="-228600">
              <a:buAutoNum type="arabicPeriod" startAt="2"/>
            </a:pPr>
            <a:r>
              <a:rPr lang="fr-CA" dirty="0" smtClean="0">
                <a:latin typeface="Arial" pitchFamily="34" charset="0"/>
                <a:cs typeface="Arial" pitchFamily="34" charset="0"/>
              </a:rPr>
              <a:t>Motiver l’éléphant</a:t>
            </a:r>
          </a:p>
          <a:p>
            <a:r>
              <a:rPr lang="fr-CA" dirty="0" smtClean="0">
                <a:latin typeface="Arial" pitchFamily="34" charset="0"/>
                <a:cs typeface="Arial" pitchFamily="34" charset="0"/>
              </a:rPr>
              <a:t>	Ce qui passe pour de la paresse ne peut imposer longtemps sa volonté par la force. Il est indispensable de solliciter le côté émotionnel des gens, d’obtenir la coopération de l’éléphant.</a:t>
            </a:r>
          </a:p>
          <a:p>
            <a:endParaRPr lang="fr-CA" dirty="0">
              <a:latin typeface="Arial" pitchFamily="34" charset="0"/>
              <a:cs typeface="Arial" pitchFamily="34" charset="0"/>
            </a:endParaRPr>
          </a:p>
          <a:p>
            <a:pPr marL="228600" indent="-228600">
              <a:buAutoNum type="arabicPeriod" startAt="3"/>
            </a:pPr>
            <a:r>
              <a:rPr lang="fr-CA" dirty="0" smtClean="0">
                <a:latin typeface="Arial" pitchFamily="34" charset="0"/>
                <a:cs typeface="Arial" pitchFamily="34" charset="0"/>
              </a:rPr>
              <a:t>Tracer le chemin</a:t>
            </a:r>
          </a:p>
          <a:p>
            <a:r>
              <a:rPr lang="fr-CA" dirty="0" smtClean="0">
                <a:latin typeface="Arial" pitchFamily="34" charset="0"/>
                <a:cs typeface="Arial" pitchFamily="34" charset="0"/>
              </a:rPr>
              <a:t>	Ce qui semble être un problème de personne est souvent un problème de situation. Nous désignons la situation (l’environnement, le contexte) par le terme « chemin ». Tracez le chemin pour augmenter les chances que le changement réussisse, indépendamment du conducteur et de l’éléphant.  </a:t>
            </a:r>
          </a:p>
          <a:p>
            <a:endParaRPr lang="fr-CA" dirty="0">
              <a:latin typeface="Arial" pitchFamily="34" charset="0"/>
              <a:cs typeface="Arial" pitchFamily="34" charset="0"/>
            </a:endParaRPr>
          </a:p>
          <a:p>
            <a:r>
              <a:rPr lang="fr-CA" dirty="0" smtClean="0">
                <a:latin typeface="Arial" pitchFamily="34" charset="0"/>
                <a:cs typeface="Arial" pitchFamily="34" charset="0"/>
              </a:rPr>
              <a:t>Ensuite, il faut entretenir le mouvement.</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28</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84347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5602" name="Rectangle 2"/>
          <p:cNvSpPr>
            <a:spLocks noGrp="1" noChangeArrowheads="1"/>
          </p:cNvSpPr>
          <p:nvPr>
            <p:ph type="body" idx="1"/>
          </p:nvPr>
        </p:nvSpPr>
        <p:spPr bwMode="auto">
          <a:xfrm>
            <a:off x="701040" y="5690155"/>
            <a:ext cx="5608320" cy="58620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normAutofit lnSpcReduction="10000"/>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Arial Narrow" pitchFamily="34" charset="0"/>
              </a:rPr>
              <a:t>Déterminer ce qui va</a:t>
            </a:r>
            <a:r>
              <a:rPr lang="fr-CA" b="1" baseline="0" dirty="0" smtClean="0">
                <a:latin typeface="Arial" pitchFamily="34" charset="0"/>
                <a:ea typeface="ヒラギノ角ゴ Pro W3" pitchFamily="16" charset="-128"/>
                <a:cs typeface="Arial" pitchFamily="34" charset="0"/>
                <a:sym typeface="Arial Narrow" pitchFamily="34" charset="0"/>
              </a:rPr>
              <a:t> et</a:t>
            </a:r>
            <a:r>
              <a:rPr lang="fr-CA" b="1" dirty="0" smtClean="0">
                <a:latin typeface="Arial" pitchFamily="34" charset="0"/>
                <a:ea typeface="ヒラギノ角ゴ Pro W3" pitchFamily="16" charset="-128"/>
                <a:cs typeface="Arial" pitchFamily="34" charset="0"/>
                <a:sym typeface="Arial Narrow" pitchFamily="34" charset="0"/>
              </a:rPr>
              <a:t> ce qui fonctionne et reproduisez-le.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Arial Narrow" pitchFamily="34" charset="0"/>
              </a:rPr>
              <a:t>Préférez une solution locale plutôt qu’importée.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Arial Narrow" pitchFamily="34" charset="0"/>
              </a:rPr>
              <a:t>Attachez-vous à la solution plutôt qu’au problème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Narrow" pitchFamily="34" charset="0"/>
              </a:rPr>
              <a:t>M. </a:t>
            </a:r>
            <a:r>
              <a:rPr lang="fr-CA" dirty="0" err="1" smtClean="0">
                <a:latin typeface="Arial" pitchFamily="34" charset="0"/>
                <a:ea typeface="ヒラギノ角ゴ Pro W3" pitchFamily="16" charset="-128"/>
                <a:cs typeface="Arial" pitchFamily="34" charset="0"/>
                <a:sym typeface="Arial Narrow" pitchFamily="34" charset="0"/>
              </a:rPr>
              <a:t>Sternin</a:t>
            </a:r>
            <a:r>
              <a:rPr lang="fr-CA" dirty="0" smtClean="0">
                <a:latin typeface="Arial" pitchFamily="34" charset="0"/>
                <a:ea typeface="ヒラギノ角ゴ Pro W3" pitchFamily="16" charset="-128"/>
                <a:cs typeface="Arial" pitchFamily="34" charset="0"/>
                <a:sym typeface="Arial Narrow" pitchFamily="34" charset="0"/>
              </a:rPr>
              <a:t>, une ressource qui travaille pour l’organisme Save the </a:t>
            </a:r>
            <a:r>
              <a:rPr lang="fr-CA" dirty="0" err="1" smtClean="0">
                <a:latin typeface="Arial" pitchFamily="34" charset="0"/>
                <a:ea typeface="ヒラギノ角ゴ Pro W3" pitchFamily="16" charset="-128"/>
                <a:cs typeface="Arial" pitchFamily="34" charset="0"/>
                <a:sym typeface="Arial Narrow" pitchFamily="34" charset="0"/>
              </a:rPr>
              <a:t>Children</a:t>
            </a:r>
            <a:r>
              <a:rPr lang="fr-CA" dirty="0" smtClean="0">
                <a:latin typeface="Arial" pitchFamily="34" charset="0"/>
                <a:ea typeface="ヒラギノ角ゴ Pro W3" pitchFamily="16" charset="-128"/>
                <a:cs typeface="Arial" pitchFamily="34" charset="0"/>
                <a:sym typeface="Arial Narrow" pitchFamily="34" charset="0"/>
              </a:rPr>
              <a:t>, a eu le mandat de faire une étude pour tenter de contrer la malnutrition des enfants au Vietnam. Il a tout de suite essayé de</a:t>
            </a:r>
            <a:r>
              <a:rPr lang="fr-CA" baseline="0" dirty="0" smtClean="0">
                <a:latin typeface="Arial" pitchFamily="34" charset="0"/>
                <a:ea typeface="ヒラギノ角ゴ Pro W3" pitchFamily="16" charset="-128"/>
                <a:cs typeface="Arial" pitchFamily="34" charset="0"/>
                <a:sym typeface="Arial Narrow" pitchFamily="34" charset="0"/>
              </a:rPr>
              <a:t> trouv</a:t>
            </a:r>
            <a:r>
              <a:rPr lang="fr-CA" dirty="0" smtClean="0">
                <a:latin typeface="Arial" pitchFamily="34" charset="0"/>
                <a:ea typeface="ヒラギノ角ゴ Pro W3" pitchFamily="16" charset="-128"/>
                <a:cs typeface="Arial" pitchFamily="34" charset="0"/>
                <a:sym typeface="Arial Narrow" pitchFamily="34" charset="0"/>
              </a:rPr>
              <a:t>er les éléments qui fonctionnaient déjà pour les reproduire. Si, parmi les défavorisés, certains parvenaient à élever des enfants en bonne santé, cela signifiait que la malnutrition n’était pas inévitable.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Narrow" pitchFamily="34" charset="0"/>
              </a:rPr>
              <a:t>M. </a:t>
            </a:r>
            <a:r>
              <a:rPr lang="fr-CA" dirty="0" err="1" smtClean="0">
                <a:latin typeface="Arial" pitchFamily="34" charset="0"/>
                <a:ea typeface="ヒラギノ角ゴ Pro W3" pitchFamily="16" charset="-128"/>
                <a:cs typeface="Arial" pitchFamily="34" charset="0"/>
                <a:sym typeface="Arial Narrow" pitchFamily="34" charset="0"/>
              </a:rPr>
              <a:t>Sternin</a:t>
            </a:r>
            <a:r>
              <a:rPr lang="fr-CA" dirty="0" smtClean="0">
                <a:latin typeface="Arial" pitchFamily="34" charset="0"/>
                <a:ea typeface="ヒラギノ角ゴ Pro W3" pitchFamily="16" charset="-128"/>
                <a:cs typeface="Arial" pitchFamily="34" charset="0"/>
                <a:sym typeface="Arial Narrow" pitchFamily="34" charset="0"/>
              </a:rPr>
              <a:t> s’est adressé aux conducteurs, les mères, qui avaient des enfants en bonne santé. Ces mères donnaient quatre repas par jour à leurs enfants plutôt que deux, mais avec la même ration. Les enfants étaient nourris avec la main, on ne les laissait pas piger dans le plat tout seul. On les encourageait à manger quand ils étaient malades, pas les autres. En plus, les enfants en bonne santé mangeaient des aliments différents,</a:t>
            </a:r>
            <a:r>
              <a:rPr lang="fr-CA" baseline="0" dirty="0" smtClean="0">
                <a:latin typeface="Arial" pitchFamily="34" charset="0"/>
                <a:ea typeface="ヒラギノ角ゴ Pro W3" pitchFamily="16" charset="-128"/>
                <a:cs typeface="Arial" pitchFamily="34" charset="0"/>
                <a:sym typeface="Arial Narrow" pitchFamily="34" charset="0"/>
              </a:rPr>
              <a:t> </a:t>
            </a:r>
            <a:r>
              <a:rPr lang="fr-CA" dirty="0" smtClean="0">
                <a:latin typeface="Arial" pitchFamily="34" charset="0"/>
                <a:ea typeface="ヒラギノ角ゴ Pro W3" pitchFamily="16" charset="-128"/>
                <a:cs typeface="Arial" pitchFamily="34" charset="0"/>
                <a:sym typeface="Arial Narrow" pitchFamily="34" charset="0"/>
              </a:rPr>
              <a:t>comme des crustacés qui, pour les autres familles, n’étaient pas considérés comme bons pour la santé.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Narrow" pitchFamily="34" charset="0"/>
              </a:rPr>
              <a:t>Bref, l’analyse a permis de relever un certain nombre de facteurs qui ont permis de répéter l’expérience. Par ailleurs, la sensibilisation a été réalisée par les mères elles-mêmes : elles ont appris aux autres comment faire et le mouvement s’est engagé. Des groupes de cuisinières se sont formés pour transférer leur expérience. Aujourd’hui, 2,2 millions de Vietnamiens sont touchés par le programme dans 265 villages (éléphant).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Narrow" pitchFamily="34" charset="0"/>
              </a:rPr>
              <a:t>Conducteur : Voici comment préparer un bon repas.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Narrow" pitchFamily="34" charset="0"/>
              </a:rPr>
              <a:t>Éléphant : Il y a un moyen de donner espoir pour que mon enfant soit en meilleure santé.</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dirty="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b="1" dirty="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b="1" dirty="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b="1" dirty="0" smtClean="0">
              <a:latin typeface="Arial" pitchFamily="34" charset="0"/>
              <a:ea typeface="ヒラギノ角ゴ Pro W3" pitchFamily="16" charset="-128"/>
              <a:cs typeface="Arial" pitchFamily="34" charset="0"/>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b="1" dirty="0">
              <a:solidFill>
                <a:srgbClr val="3565FF"/>
              </a:solidFill>
              <a:latin typeface="Arial Narrow" pitchFamily="34" charset="0"/>
              <a:ea typeface="ヒラギノ角ゴ Pro W3" pitchFamily="16" charset="-128"/>
              <a:sym typeface="Arial Narrow"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b="1" dirty="0">
              <a:latin typeface="Arial Narrow" pitchFamily="34" charset="0"/>
              <a:ea typeface="ヒラギノ角ゴ Pro W3" pitchFamily="16" charset="-128"/>
              <a:sym typeface="Arial Narrow"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09600" y="5690155"/>
            <a:ext cx="5943600" cy="6090682"/>
          </a:xfrm>
        </p:spPr>
        <p:txBody>
          <a:bodyPr>
            <a:normAutofit fontScale="92500" lnSpcReduction="20000"/>
          </a:bodyPr>
          <a:lstStyle/>
          <a:p>
            <a:r>
              <a:rPr lang="fr-CA" b="1" dirty="0" smtClean="0"/>
              <a:t>Extrait : www.ssasolutions.com/2012/06/04/vol-4-no-2-juin-2012</a:t>
            </a:r>
            <a:r>
              <a:rPr lang="fr-CA" b="1" dirty="0"/>
              <a:t>/</a:t>
            </a:r>
          </a:p>
          <a:p>
            <a:r>
              <a:rPr lang="fr-CA" sz="1100" b="1" dirty="0" smtClean="0">
                <a:latin typeface="Arial" pitchFamily="34" charset="0"/>
                <a:cs typeface="Arial" pitchFamily="34" charset="0"/>
              </a:rPr>
              <a:t>Importance </a:t>
            </a:r>
            <a:r>
              <a:rPr lang="fr-CA" sz="1100" b="1" dirty="0">
                <a:latin typeface="Arial" pitchFamily="34" charset="0"/>
                <a:cs typeface="Arial" pitchFamily="34" charset="0"/>
              </a:rPr>
              <a:t>pour une entreprise d’avoir des employés mobilisés</a:t>
            </a:r>
          </a:p>
          <a:p>
            <a:r>
              <a:rPr lang="fr-CA" sz="1100" dirty="0">
                <a:latin typeface="Arial" pitchFamily="34" charset="0"/>
                <a:cs typeface="Arial" pitchFamily="34" charset="0"/>
              </a:rPr>
              <a:t>La corrélation entre la mobilisation des employés et la performance des entreprises est aujourd’hui reconnue</a:t>
            </a:r>
            <a:r>
              <a:rPr lang="fr-CA" sz="1100" dirty="0" smtClean="0">
                <a:latin typeface="Arial" pitchFamily="34" charset="0"/>
                <a:cs typeface="Arial" pitchFamily="34" charset="0"/>
              </a:rPr>
              <a:t>.</a:t>
            </a:r>
            <a:r>
              <a:rPr lang="fr-CA" sz="1100" dirty="0">
                <a:latin typeface="Arial" pitchFamily="34" charset="0"/>
                <a:cs typeface="Arial" pitchFamily="34" charset="0"/>
              </a:rPr>
              <a:t> La mobilisation d’un employé se manifeste par différents </a:t>
            </a:r>
            <a:r>
              <a:rPr lang="fr-CA" sz="1100" dirty="0" smtClean="0">
                <a:latin typeface="Arial" pitchFamily="34" charset="0"/>
                <a:cs typeface="Arial" pitchFamily="34" charset="0"/>
              </a:rPr>
              <a:t>signes : </a:t>
            </a:r>
            <a:r>
              <a:rPr lang="fr-CA" sz="1100" dirty="0">
                <a:latin typeface="Arial" pitchFamily="34" charset="0"/>
                <a:cs typeface="Arial" pitchFamily="34" charset="0"/>
              </a:rPr>
              <a:t>présence au travail, augmentation de la qualité du travail, hausse de </a:t>
            </a:r>
            <a:r>
              <a:rPr lang="fr-CA" sz="1100" dirty="0" smtClean="0">
                <a:latin typeface="Arial" pitchFamily="34" charset="0"/>
                <a:cs typeface="Arial" pitchFamily="34" charset="0"/>
              </a:rPr>
              <a:t>productivité et </a:t>
            </a:r>
            <a:r>
              <a:rPr lang="fr-CA" sz="1100" dirty="0">
                <a:latin typeface="Arial" pitchFamily="34" charset="0"/>
                <a:cs typeface="Arial" pitchFamily="34" charset="0"/>
              </a:rPr>
              <a:t>adhésion aux valeurs de </a:t>
            </a:r>
            <a:r>
              <a:rPr lang="fr-CA" sz="1100" dirty="0" smtClean="0">
                <a:latin typeface="Arial" pitchFamily="34" charset="0"/>
                <a:cs typeface="Arial" pitchFamily="34" charset="0"/>
              </a:rPr>
              <a:t>l’entreprise.</a:t>
            </a:r>
          </a:p>
          <a:p>
            <a:r>
              <a:rPr lang="fr-CA" sz="1100" dirty="0" smtClean="0">
                <a:latin typeface="Arial" pitchFamily="34" charset="0"/>
                <a:cs typeface="Arial" pitchFamily="34" charset="0"/>
              </a:rPr>
              <a:t>Plus </a:t>
            </a:r>
            <a:r>
              <a:rPr lang="fr-CA" sz="1100" dirty="0">
                <a:latin typeface="Arial" pitchFamily="34" charset="0"/>
                <a:cs typeface="Arial" pitchFamily="34" charset="0"/>
              </a:rPr>
              <a:t>un salarié est motivé, plus il est performant pour son entreprise et cela peut avoir des conséquences positives sur l’accroissement du chiffre d’affaires, l’optimisation des </a:t>
            </a:r>
            <a:r>
              <a:rPr lang="fr-CA" sz="1100" dirty="0" smtClean="0">
                <a:latin typeface="Arial" pitchFamily="34" charset="0"/>
                <a:cs typeface="Arial" pitchFamily="34" charset="0"/>
              </a:rPr>
              <a:t>couts </a:t>
            </a:r>
            <a:r>
              <a:rPr lang="fr-CA" sz="1100" dirty="0">
                <a:latin typeface="Arial" pitchFamily="34" charset="0"/>
                <a:cs typeface="Arial" pitchFamily="34" charset="0"/>
              </a:rPr>
              <a:t>et l’augmentation des profits</a:t>
            </a:r>
            <a:r>
              <a:rPr lang="fr-CA" sz="1100" dirty="0" smtClean="0">
                <a:latin typeface="Arial" pitchFamily="34" charset="0"/>
                <a:cs typeface="Arial" pitchFamily="34" charset="0"/>
              </a:rPr>
              <a:t>.</a:t>
            </a:r>
          </a:p>
          <a:p>
            <a:endParaRPr lang="fr-CA" sz="1100" dirty="0">
              <a:latin typeface="Arial" pitchFamily="34" charset="0"/>
              <a:cs typeface="Arial" pitchFamily="34" charset="0"/>
            </a:endParaRPr>
          </a:p>
          <a:p>
            <a:r>
              <a:rPr lang="fr-CA" sz="1100" b="1" dirty="0">
                <a:latin typeface="Arial" pitchFamily="34" charset="0"/>
                <a:cs typeface="Arial" pitchFamily="34" charset="0"/>
              </a:rPr>
              <a:t>Leviers essentiels à la mobilisation</a:t>
            </a:r>
          </a:p>
          <a:p>
            <a:r>
              <a:rPr lang="fr-CA" sz="1100" dirty="0">
                <a:latin typeface="Arial" pitchFamily="34" charset="0"/>
                <a:cs typeface="Arial" pitchFamily="34" charset="0"/>
              </a:rPr>
              <a:t>Les besoins des employés constituent le point de départ de toute politique de </a:t>
            </a:r>
            <a:r>
              <a:rPr lang="fr-CA" sz="1100" dirty="0" smtClean="0">
                <a:latin typeface="Arial" pitchFamily="34" charset="0"/>
                <a:cs typeface="Arial" pitchFamily="34" charset="0"/>
              </a:rPr>
              <a:t>mobilisation. L’idée </a:t>
            </a:r>
            <a:r>
              <a:rPr lang="fr-CA" sz="1100" dirty="0">
                <a:latin typeface="Arial" pitchFamily="34" charset="0"/>
                <a:cs typeface="Arial" pitchFamily="34" charset="0"/>
              </a:rPr>
              <a:t>de base est la </a:t>
            </a:r>
            <a:r>
              <a:rPr lang="fr-CA" sz="1100" dirty="0" smtClean="0">
                <a:latin typeface="Arial" pitchFamily="34" charset="0"/>
                <a:cs typeface="Arial" pitchFamily="34" charset="0"/>
              </a:rPr>
              <a:t>suivante : </a:t>
            </a:r>
            <a:r>
              <a:rPr lang="fr-CA" sz="1100" dirty="0">
                <a:latin typeface="Arial" pitchFamily="34" charset="0"/>
                <a:cs typeface="Arial" pitchFamily="34" charset="0"/>
              </a:rPr>
              <a:t>un employé est mobilisé quand l’entreprise sait concilier ses objectifs et les aspirations de ses ressources</a:t>
            </a:r>
            <a:r>
              <a:rPr lang="fr-CA" sz="1100" dirty="0" smtClean="0">
                <a:latin typeface="Arial" pitchFamily="34" charset="0"/>
                <a:cs typeface="Arial" pitchFamily="34" charset="0"/>
              </a:rPr>
              <a:t>. </a:t>
            </a:r>
            <a:r>
              <a:rPr lang="fr-CA" sz="1100" dirty="0">
                <a:latin typeface="Arial" pitchFamily="34" charset="0"/>
                <a:cs typeface="Arial" pitchFamily="34" charset="0"/>
              </a:rPr>
              <a:t>De façon générale, la recherche nous indique que le style de </a:t>
            </a:r>
            <a:r>
              <a:rPr lang="fr-CA" sz="1100" dirty="0" smtClean="0">
                <a:latin typeface="Arial" pitchFamily="34" charset="0"/>
                <a:cs typeface="Arial" pitchFamily="34" charset="0"/>
              </a:rPr>
              <a:t>direction </a:t>
            </a:r>
            <a:r>
              <a:rPr lang="fr-CA" sz="1100" dirty="0">
                <a:latin typeface="Arial" pitchFamily="34" charset="0"/>
                <a:cs typeface="Arial" pitchFamily="34" charset="0"/>
              </a:rPr>
              <a:t>et la communication, la responsabilisation et la reconnaissance des </a:t>
            </a:r>
            <a:r>
              <a:rPr lang="fr-CA" sz="1100" dirty="0" smtClean="0">
                <a:latin typeface="Arial" pitchFamily="34" charset="0"/>
                <a:cs typeface="Arial" pitchFamily="34" charset="0"/>
              </a:rPr>
              <a:t>employés </a:t>
            </a:r>
            <a:r>
              <a:rPr lang="fr-CA" sz="1100" dirty="0">
                <a:latin typeface="Arial" pitchFamily="34" charset="0"/>
                <a:cs typeface="Arial" pitchFamily="34" charset="0"/>
              </a:rPr>
              <a:t>ainsi que des pratiques de gestion basées sur des valeurs axées sur la </a:t>
            </a:r>
            <a:r>
              <a:rPr lang="fr-CA" sz="1100" dirty="0" smtClean="0">
                <a:latin typeface="Arial" pitchFamily="34" charset="0"/>
                <a:cs typeface="Arial" pitchFamily="34" charset="0"/>
              </a:rPr>
              <a:t>personne </a:t>
            </a:r>
            <a:r>
              <a:rPr lang="fr-CA" sz="1100" dirty="0">
                <a:latin typeface="Arial" pitchFamily="34" charset="0"/>
                <a:cs typeface="Arial" pitchFamily="34" charset="0"/>
              </a:rPr>
              <a:t>font partie des leviers qui créent un climat propice à la mobilisation et permettent aux employés de trouver un sens à leur travail.</a:t>
            </a:r>
          </a:p>
          <a:p>
            <a:endParaRPr lang="fr-CA" sz="1100" b="1" dirty="0" smtClean="0">
              <a:latin typeface="Arial" pitchFamily="34" charset="0"/>
              <a:cs typeface="Arial" pitchFamily="34" charset="0"/>
            </a:endParaRPr>
          </a:p>
          <a:p>
            <a:r>
              <a:rPr lang="fr-CA" sz="1100" b="1" dirty="0" smtClean="0">
                <a:latin typeface="Arial" pitchFamily="34" charset="0"/>
                <a:cs typeface="Arial" pitchFamily="34" charset="0"/>
              </a:rPr>
              <a:t>Direction</a:t>
            </a:r>
            <a:endParaRPr lang="fr-CA" sz="1100" b="1" dirty="0">
              <a:latin typeface="Arial" pitchFamily="34" charset="0"/>
              <a:cs typeface="Arial" pitchFamily="34" charset="0"/>
            </a:endParaRPr>
          </a:p>
          <a:p>
            <a:r>
              <a:rPr lang="fr-CA" sz="1100" dirty="0">
                <a:latin typeface="Arial" pitchFamily="34" charset="0"/>
                <a:cs typeface="Arial" pitchFamily="34" charset="0"/>
              </a:rPr>
              <a:t>Les membres de la haute direction et les gestionnaires jouent un rôle clé dans la </a:t>
            </a:r>
            <a:r>
              <a:rPr lang="fr-CA" sz="1100" dirty="0" smtClean="0">
                <a:latin typeface="Arial" pitchFamily="34" charset="0"/>
                <a:cs typeface="Arial" pitchFamily="34" charset="0"/>
              </a:rPr>
              <a:t>mobilisation : </a:t>
            </a:r>
            <a:r>
              <a:rPr lang="fr-CA" sz="1100" dirty="0">
                <a:latin typeface="Arial" pitchFamily="34" charset="0"/>
                <a:cs typeface="Arial" pitchFamily="34" charset="0"/>
              </a:rPr>
              <a:t>il est de leur responsabilité d’agir comme agents mobilisateurs </a:t>
            </a:r>
            <a:r>
              <a:rPr lang="fr-CA" sz="1100" dirty="0" smtClean="0">
                <a:latin typeface="Arial" pitchFamily="34" charset="0"/>
                <a:cs typeface="Arial" pitchFamily="34" charset="0"/>
              </a:rPr>
              <a:t>pour </a:t>
            </a:r>
            <a:r>
              <a:rPr lang="fr-CA" sz="1100" dirty="0">
                <a:latin typeface="Arial" pitchFamily="34" charset="0"/>
                <a:cs typeface="Arial" pitchFamily="34" charset="0"/>
              </a:rPr>
              <a:t>favoriser un climat de </a:t>
            </a:r>
            <a:r>
              <a:rPr lang="fr-CA" sz="1100" dirty="0" smtClean="0">
                <a:latin typeface="Arial" pitchFamily="34" charset="0"/>
                <a:cs typeface="Arial" pitchFamily="34" charset="0"/>
              </a:rPr>
              <a:t>travail agréable</a:t>
            </a:r>
            <a:r>
              <a:rPr lang="fr-CA" sz="1100" dirty="0">
                <a:latin typeface="Arial" pitchFamily="34" charset="0"/>
                <a:cs typeface="Arial" pitchFamily="34" charset="0"/>
              </a:rPr>
              <a:t>. </a:t>
            </a:r>
            <a:r>
              <a:rPr lang="fr-CA" sz="1100" dirty="0" smtClean="0">
                <a:latin typeface="Arial" pitchFamily="34" charset="0"/>
                <a:cs typeface="Arial" pitchFamily="34" charset="0"/>
              </a:rPr>
              <a:t>Les </a:t>
            </a:r>
            <a:r>
              <a:rPr lang="fr-CA" sz="1100" dirty="0">
                <a:latin typeface="Arial" pitchFamily="34" charset="0"/>
                <a:cs typeface="Arial" pitchFamily="34" charset="0"/>
              </a:rPr>
              <a:t>gestionnaires doivent amener les employés à partager les valeurs de l’entreprise et les objectifs de l’organisation en les informant de ce qui se passe dans l’entreprise, par exemple </a:t>
            </a:r>
            <a:r>
              <a:rPr lang="fr-CA" sz="1100" dirty="0" smtClean="0">
                <a:latin typeface="Arial" pitchFamily="34" charset="0"/>
                <a:cs typeface="Arial" pitchFamily="34" charset="0"/>
              </a:rPr>
              <a:t>les </a:t>
            </a:r>
            <a:r>
              <a:rPr lang="fr-CA" sz="1100" dirty="0">
                <a:latin typeface="Arial" pitchFamily="34" charset="0"/>
                <a:cs typeface="Arial" pitchFamily="34" charset="0"/>
              </a:rPr>
              <a:t>projets en cours, ce qui va bien et ce qui nécessite des améliorations, </a:t>
            </a:r>
            <a:r>
              <a:rPr lang="fr-CA" sz="1100" dirty="0" smtClean="0">
                <a:latin typeface="Arial" pitchFamily="34" charset="0"/>
                <a:cs typeface="Arial" pitchFamily="34" charset="0"/>
              </a:rPr>
              <a:t>les changements </a:t>
            </a:r>
            <a:r>
              <a:rPr lang="fr-CA" sz="1100" dirty="0">
                <a:latin typeface="Arial" pitchFamily="34" charset="0"/>
                <a:cs typeface="Arial" pitchFamily="34" charset="0"/>
              </a:rPr>
              <a:t>à venir, </a:t>
            </a:r>
            <a:r>
              <a:rPr lang="fr-CA" sz="1100" dirty="0" smtClean="0">
                <a:latin typeface="Arial" pitchFamily="34" charset="0"/>
                <a:cs typeface="Arial" pitchFamily="34" charset="0"/>
              </a:rPr>
              <a:t>les efforts </a:t>
            </a:r>
            <a:r>
              <a:rPr lang="fr-CA" sz="1100" dirty="0">
                <a:latin typeface="Arial" pitchFamily="34" charset="0"/>
                <a:cs typeface="Arial" pitchFamily="34" charset="0"/>
              </a:rPr>
              <a:t>requis, </a:t>
            </a:r>
            <a:r>
              <a:rPr lang="fr-CA" sz="1100" dirty="0" smtClean="0">
                <a:latin typeface="Arial" pitchFamily="34" charset="0"/>
                <a:cs typeface="Arial" pitchFamily="34" charset="0"/>
              </a:rPr>
              <a:t>les</a:t>
            </a:r>
            <a:r>
              <a:rPr lang="fr-CA" sz="1100" baseline="0" dirty="0" smtClean="0">
                <a:latin typeface="Arial" pitchFamily="34" charset="0"/>
                <a:cs typeface="Arial" pitchFamily="34" charset="0"/>
              </a:rPr>
              <a:t> </a:t>
            </a:r>
            <a:r>
              <a:rPr lang="fr-CA" sz="1100" dirty="0" smtClean="0">
                <a:latin typeface="Arial" pitchFamily="34" charset="0"/>
                <a:cs typeface="Arial" pitchFamily="34" charset="0"/>
              </a:rPr>
              <a:t>nouvelles </a:t>
            </a:r>
            <a:r>
              <a:rPr lang="fr-CA" sz="1100" dirty="0">
                <a:latin typeface="Arial" pitchFamily="34" charset="0"/>
                <a:cs typeface="Arial" pitchFamily="34" charset="0"/>
              </a:rPr>
              <a:t>orientations de l’organisation, </a:t>
            </a:r>
            <a:r>
              <a:rPr lang="fr-CA" sz="1100" dirty="0" smtClean="0">
                <a:latin typeface="Arial" pitchFamily="34" charset="0"/>
                <a:cs typeface="Arial" pitchFamily="34" charset="0"/>
              </a:rPr>
              <a:t>les objectifs </a:t>
            </a:r>
            <a:r>
              <a:rPr lang="fr-CA" sz="1100" dirty="0">
                <a:latin typeface="Arial" pitchFamily="34" charset="0"/>
                <a:cs typeface="Arial" pitchFamily="34" charset="0"/>
              </a:rPr>
              <a:t>à court et à moyen </a:t>
            </a:r>
            <a:r>
              <a:rPr lang="fr-CA" sz="1100" dirty="0" smtClean="0">
                <a:latin typeface="Arial" pitchFamily="34" charset="0"/>
                <a:cs typeface="Arial" pitchFamily="34" charset="0"/>
              </a:rPr>
              <a:t>terme. Bref, les </a:t>
            </a:r>
            <a:r>
              <a:rPr lang="fr-CA" sz="1100" dirty="0">
                <a:latin typeface="Arial" pitchFamily="34" charset="0"/>
                <a:cs typeface="Arial" pitchFamily="34" charset="0"/>
              </a:rPr>
              <a:t>employés veulent savoir ce que l’on attend d’eux</a:t>
            </a:r>
            <a:r>
              <a:rPr lang="fr-CA" sz="1100" dirty="0" smtClean="0">
                <a:latin typeface="Arial" pitchFamily="34" charset="0"/>
                <a:cs typeface="Arial" pitchFamily="34" charset="0"/>
              </a:rPr>
              <a:t>.</a:t>
            </a:r>
          </a:p>
          <a:p>
            <a:endParaRPr lang="fr-CA" sz="1100" dirty="0">
              <a:latin typeface="Arial" pitchFamily="34" charset="0"/>
              <a:cs typeface="Arial" pitchFamily="34" charset="0"/>
            </a:endParaRPr>
          </a:p>
          <a:p>
            <a:r>
              <a:rPr lang="fr-CA" sz="1100" b="1" dirty="0">
                <a:latin typeface="Arial" pitchFamily="34" charset="0"/>
                <a:cs typeface="Arial" pitchFamily="34" charset="0"/>
              </a:rPr>
              <a:t>Communication</a:t>
            </a:r>
          </a:p>
          <a:p>
            <a:r>
              <a:rPr lang="fr-CA" sz="1100" dirty="0">
                <a:latin typeface="Arial" pitchFamily="34" charset="0"/>
                <a:cs typeface="Arial" pitchFamily="34" charset="0"/>
              </a:rPr>
              <a:t>La communication avec les employés est un outil puissant de mobilisation. </a:t>
            </a:r>
            <a:r>
              <a:rPr lang="fr-CA" sz="1100" dirty="0" smtClean="0">
                <a:latin typeface="Arial" pitchFamily="34" charset="0"/>
                <a:cs typeface="Arial" pitchFamily="34" charset="0"/>
              </a:rPr>
              <a:t>Quelle </a:t>
            </a:r>
            <a:r>
              <a:rPr lang="fr-CA" sz="1100" dirty="0">
                <a:latin typeface="Arial" pitchFamily="34" charset="0"/>
                <a:cs typeface="Arial" pitchFamily="34" charset="0"/>
              </a:rPr>
              <a:t>que soit l’approche adoptée </a:t>
            </a:r>
            <a:r>
              <a:rPr lang="fr-CA" sz="1100" dirty="0" smtClean="0">
                <a:latin typeface="Arial" pitchFamily="34" charset="0"/>
                <a:cs typeface="Arial" pitchFamily="34" charset="0"/>
              </a:rPr>
              <a:t>– formelle </a:t>
            </a:r>
            <a:r>
              <a:rPr lang="fr-CA" sz="1100" dirty="0">
                <a:latin typeface="Arial" pitchFamily="34" charset="0"/>
                <a:cs typeface="Arial" pitchFamily="34" charset="0"/>
              </a:rPr>
              <a:t>(sondage écrit, réunion ou groupe de discussion) ou informelle (petits déjeuners du président, </a:t>
            </a:r>
            <a:r>
              <a:rPr lang="fr-CA" sz="1100" dirty="0" smtClean="0">
                <a:latin typeface="Arial" pitchFamily="34" charset="0"/>
                <a:cs typeface="Arial" pitchFamily="34" charset="0"/>
              </a:rPr>
              <a:t>évènements </a:t>
            </a:r>
            <a:r>
              <a:rPr lang="fr-CA" sz="1100" dirty="0">
                <a:latin typeface="Arial" pitchFamily="34" charset="0"/>
                <a:cs typeface="Arial" pitchFamily="34" charset="0"/>
              </a:rPr>
              <a:t>où la direction est présente, pauses où les collations sont servies par les patrons</a:t>
            </a:r>
            <a:r>
              <a:rPr lang="fr-CA" sz="1100" dirty="0" smtClean="0">
                <a:latin typeface="Arial" pitchFamily="34" charset="0"/>
                <a:cs typeface="Arial" pitchFamily="34" charset="0"/>
              </a:rPr>
              <a:t>) – il apparait nécessaire de favoriser le </a:t>
            </a:r>
            <a:r>
              <a:rPr lang="fr-CA" sz="1100" dirty="0">
                <a:latin typeface="Arial" pitchFamily="34" charset="0"/>
                <a:cs typeface="Arial" pitchFamily="34" charset="0"/>
              </a:rPr>
              <a:t>partage d’information. </a:t>
            </a:r>
            <a:r>
              <a:rPr lang="fr-CA" sz="1100" dirty="0" smtClean="0">
                <a:latin typeface="Arial" pitchFamily="34" charset="0"/>
                <a:cs typeface="Arial" pitchFamily="34" charset="0"/>
              </a:rPr>
              <a:t>La </a:t>
            </a:r>
            <a:r>
              <a:rPr lang="fr-CA" sz="1100" dirty="0">
                <a:latin typeface="Arial" pitchFamily="34" charset="0"/>
                <a:cs typeface="Arial" pitchFamily="34" charset="0"/>
              </a:rPr>
              <a:t>communication ne doit </a:t>
            </a:r>
            <a:r>
              <a:rPr lang="fr-CA" sz="1100" dirty="0" smtClean="0">
                <a:latin typeface="Arial" pitchFamily="34" charset="0"/>
                <a:cs typeface="Arial" pitchFamily="34" charset="0"/>
              </a:rPr>
              <a:t>toutefois pas </a:t>
            </a:r>
            <a:r>
              <a:rPr lang="fr-CA" sz="1100" dirty="0">
                <a:latin typeface="Arial" pitchFamily="34" charset="0"/>
                <a:cs typeface="Arial" pitchFamily="34" charset="0"/>
              </a:rPr>
              <a:t>être à sens unique, les employés doivent avoir la possibilité de donner leur avis, d’interagir avec les dirigeants et de sentir qu’ils peuvent influencer par leurs commentaires. </a:t>
            </a:r>
            <a:r>
              <a:rPr lang="fr-CA" sz="1100" dirty="0" smtClean="0">
                <a:latin typeface="Arial" pitchFamily="34" charset="0"/>
                <a:cs typeface="Arial" pitchFamily="34" charset="0"/>
              </a:rPr>
              <a:t>Ceci </a:t>
            </a:r>
            <a:r>
              <a:rPr lang="fr-CA" sz="1100" dirty="0">
                <a:latin typeface="Arial" pitchFamily="34" charset="0"/>
                <a:cs typeface="Arial" pitchFamily="34" charset="0"/>
              </a:rPr>
              <a:t>permet de bâtir une relation de confiance et c’est </a:t>
            </a:r>
            <a:r>
              <a:rPr lang="fr-CA" sz="1100" dirty="0" smtClean="0">
                <a:latin typeface="Arial" pitchFamily="34" charset="0"/>
                <a:cs typeface="Arial" pitchFamily="34" charset="0"/>
              </a:rPr>
              <a:t>surement l’un </a:t>
            </a:r>
            <a:r>
              <a:rPr lang="fr-CA" sz="1100" dirty="0">
                <a:latin typeface="Arial" pitchFamily="34" charset="0"/>
                <a:cs typeface="Arial" pitchFamily="34" charset="0"/>
              </a:rPr>
              <a:t>des meilleurs moyens de créer un sentiment d’appartenance</a:t>
            </a:r>
            <a:r>
              <a:rPr lang="fr-CA" sz="1100" dirty="0" smtClean="0">
                <a:latin typeface="Arial" pitchFamily="34" charset="0"/>
                <a:cs typeface="Arial" pitchFamily="34" charset="0"/>
              </a:rPr>
              <a:t>.</a:t>
            </a:r>
          </a:p>
          <a:p>
            <a:endParaRPr lang="fr-CA" sz="1100" dirty="0">
              <a:latin typeface="Arial" pitchFamily="34" charset="0"/>
              <a:cs typeface="Arial" pitchFamily="34" charset="0"/>
            </a:endParaRPr>
          </a:p>
          <a:p>
            <a:r>
              <a:rPr lang="fr-CA" sz="1100" b="1" dirty="0">
                <a:latin typeface="Arial" pitchFamily="34" charset="0"/>
                <a:cs typeface="Arial" pitchFamily="34" charset="0"/>
              </a:rPr>
              <a:t>Responsabilisation</a:t>
            </a:r>
          </a:p>
          <a:p>
            <a:r>
              <a:rPr lang="fr-CA" sz="1100" dirty="0">
                <a:latin typeface="Arial" pitchFamily="34" charset="0"/>
                <a:cs typeface="Arial" pitchFamily="34" charset="0"/>
              </a:rPr>
              <a:t>Les gestionnaires ont beaucoup à gagner en responsabilisant leurs employés. </a:t>
            </a:r>
            <a:r>
              <a:rPr lang="fr-CA" sz="1100" dirty="0" smtClean="0">
                <a:latin typeface="Arial" pitchFamily="34" charset="0"/>
                <a:cs typeface="Arial" pitchFamily="34" charset="0"/>
              </a:rPr>
              <a:t>Instaurer </a:t>
            </a:r>
            <a:r>
              <a:rPr lang="fr-CA" sz="1100" dirty="0">
                <a:latin typeface="Arial" pitchFamily="34" charset="0"/>
                <a:cs typeface="Arial" pitchFamily="34" charset="0"/>
              </a:rPr>
              <a:t>un projet d’entreprise commun, conférer plus d’autonomie aux </a:t>
            </a:r>
            <a:r>
              <a:rPr lang="fr-CA" sz="1100" dirty="0" smtClean="0">
                <a:latin typeface="Arial" pitchFamily="34" charset="0"/>
                <a:cs typeface="Arial" pitchFamily="34" charset="0"/>
              </a:rPr>
              <a:t>employés</a:t>
            </a:r>
            <a:r>
              <a:rPr lang="fr-CA" sz="1100" baseline="0" dirty="0" smtClean="0">
                <a:latin typeface="Arial" pitchFamily="34" charset="0"/>
                <a:cs typeface="Arial" pitchFamily="34" charset="0"/>
              </a:rPr>
              <a:t> et</a:t>
            </a:r>
            <a:r>
              <a:rPr lang="fr-CA" sz="1100" dirty="0" smtClean="0">
                <a:latin typeface="Arial" pitchFamily="34" charset="0"/>
                <a:cs typeface="Arial" pitchFamily="34" charset="0"/>
              </a:rPr>
              <a:t> leur donner </a:t>
            </a:r>
            <a:r>
              <a:rPr lang="fr-CA" sz="1100" dirty="0">
                <a:latin typeface="Arial" pitchFamily="34" charset="0"/>
                <a:cs typeface="Arial" pitchFamily="34" charset="0"/>
              </a:rPr>
              <a:t>la possibilité </a:t>
            </a:r>
            <a:r>
              <a:rPr lang="fr-CA" sz="1100" dirty="0" smtClean="0">
                <a:latin typeface="Arial" pitchFamily="34" charset="0"/>
                <a:cs typeface="Arial" pitchFamily="34" charset="0"/>
              </a:rPr>
              <a:t>d’assumer</a:t>
            </a:r>
            <a:r>
              <a:rPr lang="fr-CA" sz="1100" baseline="0" dirty="0" smtClean="0">
                <a:latin typeface="Arial" pitchFamily="34" charset="0"/>
                <a:cs typeface="Arial" pitchFamily="34" charset="0"/>
              </a:rPr>
              <a:t> </a:t>
            </a:r>
            <a:r>
              <a:rPr lang="fr-CA" sz="1100" dirty="0" smtClean="0">
                <a:latin typeface="Arial" pitchFamily="34" charset="0"/>
                <a:cs typeface="Arial" pitchFamily="34" charset="0"/>
              </a:rPr>
              <a:t>des </a:t>
            </a:r>
            <a:r>
              <a:rPr lang="fr-CA" sz="1100" dirty="0">
                <a:latin typeface="Arial" pitchFamily="34" charset="0"/>
                <a:cs typeface="Arial" pitchFamily="34" charset="0"/>
              </a:rPr>
              <a:t>responsabilités et de mettre à profit leur intelligence et leurs compétences transmet un message d’appréciation et de respect. </a:t>
            </a:r>
            <a:r>
              <a:rPr lang="fr-CA" sz="1100" dirty="0" smtClean="0">
                <a:latin typeface="Arial" pitchFamily="34" charset="0"/>
                <a:cs typeface="Arial" pitchFamily="34" charset="0"/>
              </a:rPr>
              <a:t>C’est </a:t>
            </a:r>
            <a:r>
              <a:rPr lang="fr-CA" sz="1100" dirty="0">
                <a:latin typeface="Arial" pitchFamily="34" charset="0"/>
                <a:cs typeface="Arial" pitchFamily="34" charset="0"/>
              </a:rPr>
              <a:t>une marque de confiance dont les employés retirent une grande satisfaction.</a:t>
            </a:r>
          </a:p>
          <a:p>
            <a:endParaRPr lang="fr-CA" sz="1100"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3</a:t>
            </a:fld>
            <a:endParaRPr lang="fr-CA"/>
          </a:p>
        </p:txBody>
      </p:sp>
    </p:spTree>
    <p:extLst>
      <p:ext uri="{BB962C8B-B14F-4D97-AF65-F5344CB8AC3E}">
        <p14:creationId xmlns:p14="http://schemas.microsoft.com/office/powerpoint/2010/main" val="22234615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7650" name="Rectangle 2"/>
          <p:cNvSpPr>
            <a:spLocks noGrp="1" noChangeArrowheads="1"/>
          </p:cNvSpPr>
          <p:nvPr>
            <p:ph type="body" idx="1"/>
          </p:nvPr>
        </p:nvSpPr>
        <p:spPr bwMode="auto">
          <a:xfrm>
            <a:off x="701040" y="5690155"/>
            <a:ext cx="5608320" cy="58620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Times" charset="0"/>
              </a:rPr>
              <a:t>Pensez non pas à l’ensemble du problème, mais à des comportements particuliers.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a:latin typeface="Arial" pitchFamily="34" charset="0"/>
              <a:ea typeface="ヒラギノ角ゴ Pro W3" pitchFamily="16" charset="-128"/>
              <a:cs typeface="Arial" pitchFamily="34" charset="0"/>
              <a:sym typeface="Times"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Times" charset="0"/>
              </a:rPr>
              <a:t>Évitez de donner trop de choix, cela paralyse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Dans une grande entreprise, on</a:t>
            </a:r>
            <a:r>
              <a:rPr lang="fr-CA" baseline="0" dirty="0" smtClean="0">
                <a:latin typeface="Arial" pitchFamily="34" charset="0"/>
                <a:ea typeface="ヒラギノ角ゴ Pro W3" pitchFamily="16" charset="-128"/>
                <a:cs typeface="Arial" pitchFamily="34" charset="0"/>
                <a:sym typeface="Times" charset="0"/>
              </a:rPr>
              <a:t> a proposé à </a:t>
            </a:r>
            <a:r>
              <a:rPr lang="fr-CA" dirty="0" smtClean="0">
                <a:latin typeface="Arial" pitchFamily="34" charset="0"/>
                <a:ea typeface="ヒラギノ角ゴ Pro W3" pitchFamily="16" charset="-128"/>
                <a:cs typeface="Arial" pitchFamily="34" charset="0"/>
                <a:sym typeface="Times" charset="0"/>
              </a:rPr>
              <a:t>des employés d’épargner à leur retraite. On leur</a:t>
            </a:r>
            <a:r>
              <a:rPr lang="fr-CA" baseline="0" dirty="0" smtClean="0">
                <a:latin typeface="Arial" pitchFamily="34" charset="0"/>
                <a:ea typeface="ヒラギノ角ゴ Pro W3" pitchFamily="16" charset="-128"/>
                <a:cs typeface="Arial" pitchFamily="34" charset="0"/>
                <a:sym typeface="Times" charset="0"/>
              </a:rPr>
              <a:t> a</a:t>
            </a:r>
            <a:r>
              <a:rPr lang="fr-CA" dirty="0" smtClean="0">
                <a:latin typeface="Arial" pitchFamily="34" charset="0"/>
                <a:ea typeface="ヒラギノ角ゴ Pro W3" pitchFamily="16" charset="-128"/>
                <a:cs typeface="Arial" pitchFamily="34" charset="0"/>
                <a:sym typeface="Times" charset="0"/>
              </a:rPr>
              <a:t> proposé plusieurs choix (fonds communs, actions, etc.) avec des options supplémentaires. On a réalisé qu’à chaque fois que dix options supplémentaires sont proposées, le taux de participation des salariés chute de 2 %. La paralysie de la décision décourage les gens d’épargner, même s’ils savent que l’entreprise contribue à la hauteur des sommes investies.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Times"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Times" charset="0"/>
              </a:rPr>
              <a:t>Misez sur des consignes concrètes et précises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En 1995, une entreprise a imaginé l’ambitieux projet de compléter le réseau ferroviaire au Brésil. L’État avait mis le réseau dans une situation financière plus que délicate. Celui qui a repris la barre du dossier pour réaliser les travaux a élaboré avec son équipe des lignes de conduite claires qui ont permis de réussir le travail avec le peu de moyens financiers disponibles et de sauver le réseau d’une situation désastreuse qui semblait fatale.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Times"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Étapes décisives :</a:t>
            </a:r>
          </a:p>
          <a:p>
            <a:pPr marL="228600" indent="-228600">
              <a:buAutoNum type="arabicParen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L’argent serait investi uniquement dans les projets qui permettraient d’augmenter les recettes à court terme.</a:t>
            </a:r>
          </a:p>
          <a:p>
            <a:pPr marL="228600" indent="-228600">
              <a:buAutoNum type="arabicParen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La meilleure solution à un problème serait toujours la moins couteuse à court terme, même s’il s’agit de sacrifier la qualité.</a:t>
            </a:r>
          </a:p>
          <a:p>
            <a:pPr marL="228600" indent="-228600">
              <a:buAutoNum type="arabicParen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Ce qui permettrait de résoudre un problème rapidement aurait la priorité sur les options qui prendraient davantage de</a:t>
            </a:r>
            <a:r>
              <a:rPr lang="fr-CA" baseline="0" dirty="0" smtClean="0">
                <a:latin typeface="Arial" pitchFamily="34" charset="0"/>
                <a:ea typeface="ヒラギノ角ゴ Pro W3" pitchFamily="16" charset="-128"/>
                <a:cs typeface="Arial" pitchFamily="34" charset="0"/>
                <a:sym typeface="Times" charset="0"/>
              </a:rPr>
              <a:t> temps</a:t>
            </a:r>
            <a:r>
              <a:rPr lang="fr-CA" dirty="0" smtClean="0">
                <a:latin typeface="Arial" pitchFamily="34" charset="0"/>
                <a:ea typeface="ヒラギノ角ゴ Pro W3" pitchFamily="16" charset="-128"/>
                <a:cs typeface="Arial" pitchFamily="34" charset="0"/>
                <a:sym typeface="Times" charset="0"/>
              </a:rPr>
              <a:t>.</a:t>
            </a:r>
          </a:p>
          <a:p>
            <a:pPr marL="228600" indent="-228600">
              <a:buAutoNum type="arabicParen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Times" charset="0"/>
              </a:rPr>
              <a:t>La réutilisation et le recyclage des matériaux existants étaient favorisés.</a:t>
            </a:r>
          </a:p>
          <a:p>
            <a:pPr marL="228600" indent="-228600">
              <a:buAutoNum type="arabicParen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a:latin typeface="Arial" pitchFamily="34" charset="0"/>
              <a:ea typeface="ヒラギノ角ゴ Pro W3" pitchFamily="16" charset="-128"/>
              <a:cs typeface="Arial" pitchFamily="34" charset="0"/>
              <a:sym typeface="Times"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2969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Le changement est plus facile quand on sait où l’on va et pourquoi cela en vaut la peine.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La conquête de l’espace est un objectif planifié et réalisé avec la mobilisation de tout le monde entier.</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smtClean="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Donnez un aperçu de votre destination.</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Donnez un point de départ et un point d’arrivée.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Fixez des objectifs SMART :</a:t>
            </a:r>
          </a:p>
          <a:p>
            <a:pPr lvl="1">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Spécifiques</a:t>
            </a:r>
          </a:p>
          <a:p>
            <a:pPr lvl="1">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Mesurables</a:t>
            </a:r>
          </a:p>
          <a:p>
            <a:pPr lvl="1">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Atteignables</a:t>
            </a:r>
          </a:p>
          <a:p>
            <a:pPr lvl="1">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Réalistes</a:t>
            </a:r>
          </a:p>
          <a:p>
            <a:pPr lvl="1">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Échelonnés dans le temps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Garamond" pitchFamily="18"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L’essentiel est d’associer un objectif à long terme à des étapes décisives à court terme. De fait, ce n’est pas tout de dire que nous souhaitons être les meilleurs ou être les premiers; ce n’est pas mobilisateur. L’éléphant ne bougera pas. Mais si les étapes décisives à court terme sont claires, la motivation suivra et l’éléphant bougera.</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Garamond" pitchFamily="18"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a:latin typeface="Arial" pitchFamily="34" charset="0"/>
              <a:ea typeface="ヒラギノ角ゴ Pro W3" pitchFamily="16" charset="-128"/>
              <a:cs typeface="Arial" pitchFamily="34" charset="0"/>
              <a:sym typeface="Garamond" pitchFamily="18"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1746"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sz="1600" b="1" dirty="0" smtClean="0">
                <a:latin typeface="Arial" pitchFamily="34" charset="0"/>
                <a:ea typeface="ヒラギノ角ゴ Pro W3" pitchFamily="16" charset="-128"/>
                <a:cs typeface="Arial" pitchFamily="34" charset="0"/>
                <a:sym typeface="Arial" pitchFamily="34" charset="0"/>
              </a:rPr>
              <a:t>Dans l’étape 1, nous avons préparé le conducteur à gérer le changement.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sz="1600" b="1" dirty="0" smtClean="0">
                <a:latin typeface="Arial" pitchFamily="34" charset="0"/>
                <a:ea typeface="ヒラギノ角ゴ Pro W3" pitchFamily="16" charset="-128"/>
                <a:cs typeface="Arial" pitchFamily="34" charset="0"/>
                <a:sym typeface="Arial" pitchFamily="34" charset="0"/>
              </a:rPr>
              <a:t>Dans l’étape 2, vous lui donnerez les armes nécessaires pour surmonter les conflits qui l’opposeront à l’éléphant.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b="1"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Quelle est l’émotion qui fera basculer l’éléphant? Là où les efforts de changement sont couronnés, on sait faire valoir aux autres les problèmes ou les solutions en exerçant une influence sur leurs émotions et non pas seulement sur leur raisonnement. La connaissance ne suffit pas, il faut que les gens ressentent quelque chose.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Dans le domaine de l’informatique, il arrive souvent que les concepteurs d’un nouveau système informatique ne comprennent pas toujours les besoins des utilisateurs. C’est ce qui est arrivé chez Microsoft. Comment faire en sorte que les concepteurs soient davantage à l’écoute des utilisateurs?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Microsoft a décidé d’amener les concepteurs dans la salle de laboratoire où des utilisateurs testaient leurs programmes. Selon Microsoft, cela a tout changé. Les</a:t>
            </a:r>
            <a:r>
              <a:rPr lang="fr-CA" baseline="0" dirty="0" smtClean="0">
                <a:latin typeface="Arial" pitchFamily="34" charset="0"/>
                <a:ea typeface="ヒラギノ角ゴ Pro W3" pitchFamily="16" charset="-128"/>
                <a:cs typeface="Arial" pitchFamily="34" charset="0"/>
                <a:sym typeface="Arial" pitchFamily="34" charset="0"/>
              </a:rPr>
              <a:t> concepteurs</a:t>
            </a:r>
            <a:r>
              <a:rPr lang="fr-CA" dirty="0" smtClean="0">
                <a:latin typeface="Arial" pitchFamily="34" charset="0"/>
                <a:ea typeface="ヒラギノ角ゴ Pro W3" pitchFamily="16" charset="-128"/>
                <a:cs typeface="Arial" pitchFamily="34" charset="0"/>
                <a:sym typeface="Arial" pitchFamily="34" charset="0"/>
              </a:rPr>
              <a:t> comprennent mieux les</a:t>
            </a:r>
            <a:r>
              <a:rPr lang="fr-CA" baseline="0" dirty="0" smtClean="0">
                <a:latin typeface="Arial" pitchFamily="34" charset="0"/>
                <a:ea typeface="ヒラギノ角ゴ Pro W3" pitchFamily="16" charset="-128"/>
                <a:cs typeface="Arial" pitchFamily="34" charset="0"/>
                <a:sym typeface="Arial" pitchFamily="34" charset="0"/>
              </a:rPr>
              <a:t> </a:t>
            </a:r>
            <a:r>
              <a:rPr lang="fr-CA" dirty="0" smtClean="0">
                <a:latin typeface="Arial" pitchFamily="34" charset="0"/>
                <a:ea typeface="ヒラギノ角ゴ Pro W3" pitchFamily="16" charset="-128"/>
                <a:cs typeface="Arial" pitchFamily="34" charset="0"/>
                <a:sym typeface="Arial" pitchFamily="34" charset="0"/>
              </a:rPr>
              <a:t>utilisateurs. Les réponses absurdes habituelles comme « ils n’ont rien qu’à consulter le manuel d’utilisation » n’ont plus cours. Ils ont ressenti ce que les</a:t>
            </a:r>
            <a:r>
              <a:rPr lang="fr-CA" baseline="0" dirty="0" smtClean="0">
                <a:latin typeface="Arial" pitchFamily="34" charset="0"/>
                <a:ea typeface="ヒラギノ角ゴ Pro W3" pitchFamily="16" charset="-128"/>
                <a:cs typeface="Arial" pitchFamily="34" charset="0"/>
                <a:sym typeface="Arial" pitchFamily="34" charset="0"/>
              </a:rPr>
              <a:t> </a:t>
            </a:r>
            <a:r>
              <a:rPr lang="fr-CA" dirty="0" smtClean="0">
                <a:latin typeface="Arial" pitchFamily="34" charset="0"/>
                <a:ea typeface="ヒラギノ角ゴ Pro W3" pitchFamily="16" charset="-128"/>
                <a:cs typeface="Arial" pitchFamily="34" charset="0"/>
                <a:sym typeface="Arial" pitchFamily="34" charset="0"/>
              </a:rPr>
              <a:t>utilisateurs ressentent eux-mêmes (éléphant).</a:t>
            </a:r>
            <a:endParaRPr lang="fr-CA" dirty="0">
              <a:latin typeface="Arial" pitchFamily="34" charset="0"/>
              <a:ea typeface="ヒラギノ角ゴ Pro W3" pitchFamily="16" charset="-128"/>
              <a:cs typeface="Arial" pitchFamily="34" charset="0"/>
              <a:sym typeface="Arial"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379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normAutofit fontScale="92500" lnSpcReduction="10000"/>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Arial" pitchFamily="34" charset="0"/>
              </a:rPr>
              <a:t>Morcelez le changement jusqu’à ce qu’il ne soit plus rebutant pour l’éléphant.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Pour motiver les gens à agir, donnez-leur l’impression qu’ils sont plus près de l’objectif que ce qu’ils auraient cru.</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Ce sentiment de progresser est essentiel, car l’éléphant se laisse facilement démoraliser.</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L’éléphant déteste s’atteler à une tâche en l’absence de gratification immédiate.</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Un petit progrès amène plus facilement de gros progrès.</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Commencez par des petites victoires. Un petit pas à la fois.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Bill </a:t>
            </a:r>
            <a:r>
              <a:rPr lang="fr-CA" dirty="0" err="1" smtClean="0">
                <a:latin typeface="Arial" pitchFamily="34" charset="0"/>
                <a:ea typeface="ヒラギノ角ゴ Pro W3" pitchFamily="16" charset="-128"/>
                <a:cs typeface="Arial" pitchFamily="34" charset="0"/>
                <a:sym typeface="Arial" pitchFamily="34" charset="0"/>
              </a:rPr>
              <a:t>Parcells</a:t>
            </a:r>
            <a:r>
              <a:rPr lang="fr-CA" dirty="0" smtClean="0">
                <a:latin typeface="Arial" pitchFamily="34" charset="0"/>
                <a:ea typeface="ヒラギノ角ゴ Pro W3" pitchFamily="16" charset="-128"/>
                <a:cs typeface="Arial" pitchFamily="34" charset="0"/>
                <a:sym typeface="Arial" pitchFamily="34" charset="0"/>
              </a:rPr>
              <a:t>, entraineur de la ligue américaine de football, a remporté deux</a:t>
            </a:r>
            <a:r>
              <a:rPr lang="fr-CA" baseline="0" dirty="0" smtClean="0">
                <a:latin typeface="Arial" pitchFamily="34" charset="0"/>
                <a:ea typeface="ヒラギノ角ゴ Pro W3" pitchFamily="16" charset="-128"/>
                <a:cs typeface="Arial" pitchFamily="34" charset="0"/>
                <a:sym typeface="Arial" pitchFamily="34" charset="0"/>
              </a:rPr>
              <a:t> fois le</a:t>
            </a:r>
            <a:r>
              <a:rPr lang="fr-CA" dirty="0" smtClean="0">
                <a:latin typeface="Arial" pitchFamily="34" charset="0"/>
                <a:ea typeface="ヒラギノ角ゴ Pro W3" pitchFamily="16" charset="-128"/>
                <a:cs typeface="Arial" pitchFamily="34" charset="0"/>
                <a:sym typeface="Arial" pitchFamily="34" charset="0"/>
              </a:rPr>
              <a:t> Super </a:t>
            </a:r>
            <a:r>
              <a:rPr lang="fr-CA" dirty="0" err="1" smtClean="0">
                <a:latin typeface="Arial" pitchFamily="34" charset="0"/>
                <a:ea typeface="ヒラギノ角ゴ Pro W3" pitchFamily="16" charset="-128"/>
                <a:cs typeface="Arial" pitchFamily="34" charset="0"/>
                <a:sym typeface="Arial" pitchFamily="34" charset="0"/>
              </a:rPr>
              <a:t>Bowl</a:t>
            </a:r>
            <a:r>
              <a:rPr lang="fr-CA" dirty="0" smtClean="0">
                <a:latin typeface="Arial" pitchFamily="34" charset="0"/>
                <a:ea typeface="ヒラギノ角ゴ Pro W3" pitchFamily="16" charset="-128"/>
                <a:cs typeface="Arial" pitchFamily="34" charset="0"/>
                <a:sym typeface="Arial" pitchFamily="34" charset="0"/>
              </a:rPr>
              <a:t> avec l’équipe des </a:t>
            </a:r>
            <a:r>
              <a:rPr lang="fr-CA" dirty="0" err="1" smtClean="0">
                <a:latin typeface="Arial" pitchFamily="34" charset="0"/>
                <a:ea typeface="ヒラギノ角ゴ Pro W3" pitchFamily="16" charset="-128"/>
                <a:cs typeface="Arial" pitchFamily="34" charset="0"/>
                <a:sym typeface="Arial" pitchFamily="34" charset="0"/>
              </a:rPr>
              <a:t>Giants</a:t>
            </a:r>
            <a:r>
              <a:rPr lang="fr-CA" dirty="0" smtClean="0">
                <a:latin typeface="Arial" pitchFamily="34" charset="0"/>
                <a:ea typeface="ヒラギノ角ゴ Pro W3" pitchFamily="16" charset="-128"/>
                <a:cs typeface="Arial" pitchFamily="34" charset="0"/>
                <a:sym typeface="Arial" pitchFamily="34" charset="0"/>
              </a:rPr>
              <a:t> de New York. Pour lui, même de petits succès peuvent être très efficaces pour aider les gens à croire en eux-mêmes. Il disait dans les stages d’entrainement : « Nous ne nous soucions pas de l’objectif ultime qui est de décrocher le Super </a:t>
            </a:r>
            <a:r>
              <a:rPr lang="fr-CA" dirty="0" err="1" smtClean="0">
                <a:latin typeface="Arial" pitchFamily="34" charset="0"/>
                <a:ea typeface="ヒラギノ角ゴ Pro W3" pitchFamily="16" charset="-128"/>
                <a:cs typeface="Arial" pitchFamily="34" charset="0"/>
                <a:sym typeface="Arial" pitchFamily="34" charset="0"/>
              </a:rPr>
              <a:t>Bowl</a:t>
            </a:r>
            <a:r>
              <a:rPr lang="fr-CA" dirty="0" smtClean="0">
                <a:latin typeface="Arial" pitchFamily="34" charset="0"/>
                <a:ea typeface="ヒラギノ角ゴ Pro W3" pitchFamily="16" charset="-128"/>
                <a:cs typeface="Arial" pitchFamily="34" charset="0"/>
                <a:sym typeface="Arial" pitchFamily="34" charset="0"/>
              </a:rPr>
              <a:t>. Nous nous fixons une série d’objectifs clairs qui sont à notre portée immédiate : nous allons être une équipe intelligente, bien préparée. »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Il ne perd pas non plus une occasion de féliciter la progression des</a:t>
            </a:r>
            <a:r>
              <a:rPr lang="fr-CA" baseline="0" dirty="0" smtClean="0">
                <a:latin typeface="Arial" pitchFamily="34" charset="0"/>
                <a:ea typeface="ヒラギノ角ゴ Pro W3" pitchFamily="16" charset="-128"/>
                <a:cs typeface="Arial" pitchFamily="34" charset="0"/>
                <a:sym typeface="Arial" pitchFamily="34" charset="0"/>
              </a:rPr>
              <a:t> joueurs </a:t>
            </a:r>
            <a:r>
              <a:rPr lang="fr-CA" dirty="0" smtClean="0">
                <a:latin typeface="Arial" pitchFamily="34" charset="0"/>
                <a:ea typeface="ヒラギノ角ゴ Pro W3" pitchFamily="16" charset="-128"/>
                <a:cs typeface="Arial" pitchFamily="34" charset="0"/>
                <a:sym typeface="Arial" pitchFamily="34" charset="0"/>
              </a:rPr>
              <a:t>et de rappeler le prochain objectif à atteindre.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Quand vous fixez des objectifs modestes et visibles, les</a:t>
            </a:r>
            <a:r>
              <a:rPr lang="fr-CA" baseline="0" dirty="0" smtClean="0">
                <a:latin typeface="Arial" pitchFamily="34" charset="0"/>
                <a:ea typeface="ヒラギノ角ゴ Pro W3" pitchFamily="16" charset="-128"/>
                <a:cs typeface="Arial" pitchFamily="34" charset="0"/>
                <a:sym typeface="Arial" pitchFamily="34" charset="0"/>
              </a:rPr>
              <a:t> gens</a:t>
            </a:r>
            <a:r>
              <a:rPr lang="fr-CA" dirty="0" smtClean="0">
                <a:latin typeface="Arial" pitchFamily="34" charset="0"/>
                <a:ea typeface="ヒラギノ角ゴ Pro W3" pitchFamily="16" charset="-128"/>
                <a:cs typeface="Arial" pitchFamily="34" charset="0"/>
                <a:sym typeface="Arial" pitchFamily="34" charset="0"/>
              </a:rPr>
              <a:t> commencent à se dire qu’ils peuvent réussir quand ils les atteignent. </a:t>
            </a:r>
            <a:endParaRPr lang="fr-CA" altLang="ja-JP"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altLang="ja-JP"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altLang="ja-JP" dirty="0" smtClean="0">
                <a:latin typeface="Arial" pitchFamily="34" charset="0"/>
                <a:ea typeface="ヒラギノ角ゴ Pro W3" pitchFamily="16" charset="-128"/>
                <a:cs typeface="Arial" pitchFamily="34" charset="0"/>
                <a:sym typeface="Arial" pitchFamily="34" charset="0"/>
              </a:rPr>
              <a:t>Êtes-vous aussi précis avec les objectifs à atteindre? Et une fois l’objectif atteint, proposez-vous à votre équipe de travailler ensemble à atteindre l’objectif suivant?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altLang="ja-JP" dirty="0" smtClean="0">
              <a:solidFill>
                <a:schemeClr val="tx1">
                  <a:lumMod val="50000"/>
                  <a:lumOff val="50000"/>
                </a:schemeClr>
              </a:solidFill>
              <a:latin typeface="Arial" pitchFamily="34" charset="0"/>
              <a:ea typeface="ヒラギノ角ゴ Pro W3" pitchFamily="16" charset="-128"/>
              <a:cs typeface="Arial" pitchFamily="34" charset="0"/>
              <a:sym typeface="Garamond" pitchFamily="18"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solidFill>
                <a:schemeClr val="tx1">
                  <a:lumMod val="50000"/>
                  <a:lumOff val="50000"/>
                </a:schemeClr>
              </a:solidFill>
              <a:latin typeface="Arial" pitchFamily="34" charset="0"/>
              <a:ea typeface="ヒラギノ角ゴ Pro W3" pitchFamily="16" charset="-128"/>
              <a:cs typeface="Arial" pitchFamily="34" charset="0"/>
              <a:sym typeface="Garamond" pitchFamily="18"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a:solidFill>
                <a:schemeClr val="tx1">
                  <a:lumMod val="50000"/>
                  <a:lumOff val="50000"/>
                </a:schemeClr>
              </a:solidFill>
              <a:latin typeface="Arial" pitchFamily="34" charset="0"/>
              <a:ea typeface="ヒラギノ角ゴ Pro W3" pitchFamily="16" charset="-128"/>
              <a:cs typeface="Arial" pitchFamily="34" charset="0"/>
              <a:sym typeface="Arial"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5842"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normAutofit/>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Garamond" pitchFamily="18" charset="0"/>
              </a:rPr>
              <a:t>Faire grandir les gens : cultivez l’identité de l’organisation et inculquez un état d’esprit propice au développement.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Les identités personnelles ou professionnelles jouent un rôle central dans la manière dont les gens prennent des décisions.</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De manière générale, quand on parle d’identité, on fait référence à quelques caractéristiques immuables telles que l’ethnie ou le territoire. Mais au cours de notre existence, chacun de nous adopte plusieurs autres identités, telles que bon père ou bonne mère, bon citoyen, bon professionnel, etc.  </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L’identité joue un rôle non négligeable dans tout problème de changement.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Garamond" pitchFamily="18" charset="0"/>
            </a:endParaRP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Honda et Toyota ont permis à leurs employés de première ligne sur la chaine de montage de s’approprier leur travail. Ainsi, chez Toyota, on a donné à chaque ouvrier la possibilité d’arrêter la chaine de montage s’il remarquait un défaut quelque part. Les deux entreprises japonaises incitent aussi leurs employés à exprimer leurs idées en matière d’innovation.</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Garamond" pitchFamily="18" charset="0"/>
              </a:rPr>
              <a:t>Ces programmes sont principalement basés sur le principe de l’identité d’inventeur. D’autres entreprises ont créé ce même mouvement et demandent à leurs nouveaux employés de signer un contrat d’innovation. À cet égard, l’entreprise met les employés au défi de proposer des idées pour créer de meilleurs produits, améliorer les processus de production et réduire les couts. Plusieurs suggestions aboutissent au développement de nouveaux produits. En fait, les employés ne sont pas des inventeurs, on leur a proposé cette identité</a:t>
            </a:r>
            <a:r>
              <a:rPr lang="fr-CA" baseline="0" dirty="0" smtClean="0">
                <a:latin typeface="Arial" pitchFamily="34" charset="0"/>
                <a:ea typeface="ヒラギノ角ゴ Pro W3" pitchFamily="16" charset="-128"/>
                <a:cs typeface="Arial" pitchFamily="34" charset="0"/>
                <a:sym typeface="Garamond" pitchFamily="18" charset="0"/>
              </a:rPr>
              <a:t> et</a:t>
            </a:r>
            <a:r>
              <a:rPr lang="fr-CA" dirty="0" smtClean="0">
                <a:latin typeface="Arial" pitchFamily="34" charset="0"/>
                <a:ea typeface="ヒラギノ角ゴ Pro W3" pitchFamily="16" charset="-128"/>
                <a:cs typeface="Arial" pitchFamily="34" charset="0"/>
                <a:sym typeface="Garamond" pitchFamily="18" charset="0"/>
              </a:rPr>
              <a:t> cela leur a plu. Devenir des inventeurs a été pour eux une source de fierté et de puissance.</a:t>
            </a:r>
            <a:endParaRPr lang="fr-CA" dirty="0">
              <a:latin typeface="Arial" pitchFamily="34" charset="0"/>
              <a:ea typeface="ヒラギノ角ゴ Pro W3" pitchFamily="16" charset="-128"/>
              <a:cs typeface="Arial" pitchFamily="34" charset="0"/>
              <a:sym typeface="Garamond" pitchFamily="18"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5690155"/>
            <a:ext cx="5775960" cy="5862082"/>
          </a:xfrm>
        </p:spPr>
        <p:txBody>
          <a:bodyPr>
            <a:normAutofit fontScale="85000" lnSpcReduction="10000"/>
          </a:bodyPr>
          <a:lstStyle/>
          <a:p>
            <a:r>
              <a:rPr lang="fr-CA" dirty="0" smtClean="0">
                <a:latin typeface="Arial" pitchFamily="34" charset="0"/>
                <a:cs typeface="Arial" pitchFamily="34" charset="0"/>
              </a:rPr>
              <a:t>Dans la section précédente, nous avons vu que la principale difficulté pour changer consistait à faire avancer l’éléphant. Si le conducteur a besoin d’être orienté, l’éléphant a besoin d’être motivé. Nous avons vu que la connaissance ne suffit pas comme motivation, qu’il faut aussi faire intervenir un facteur émotionnel. Cependant, la motivation procède aussi de la confiance en soi. Il faut que l’éléphant pense qu’il est capable de réussir.  </a:t>
            </a:r>
          </a:p>
          <a:p>
            <a:endParaRPr lang="fr-CA" dirty="0">
              <a:latin typeface="Arial" pitchFamily="34" charset="0"/>
              <a:cs typeface="Arial" pitchFamily="34" charset="0"/>
            </a:endParaRPr>
          </a:p>
          <a:p>
            <a:r>
              <a:rPr lang="fr-CA" dirty="0" smtClean="0">
                <a:latin typeface="Arial" pitchFamily="34" charset="0"/>
                <a:cs typeface="Arial" pitchFamily="34" charset="0"/>
              </a:rPr>
              <a:t>L’approche est encore incomplète. Pour que le changement soit durable, il s’agit aussi de tracer le chemin. Faire en sorte que le parcours soit plus facile. Dégagez les obstacles et les causes de frottement</a:t>
            </a:r>
            <a:r>
              <a:rPr lang="fr-CA" baseline="0" dirty="0" smtClean="0">
                <a:latin typeface="Arial" pitchFamily="34" charset="0"/>
                <a:cs typeface="Arial" pitchFamily="34" charset="0"/>
              </a:rPr>
              <a:t> et</a:t>
            </a:r>
            <a:r>
              <a:rPr lang="fr-CA" dirty="0" smtClean="0">
                <a:latin typeface="Arial" pitchFamily="34" charset="0"/>
                <a:cs typeface="Arial" pitchFamily="34" charset="0"/>
              </a:rPr>
              <a:t> disposez sur le chemin des signes indiquant aux employés qu’ils se rapprochent du but.</a:t>
            </a:r>
          </a:p>
          <a:p>
            <a:endParaRPr lang="fr-CA" dirty="0">
              <a:latin typeface="Arial" pitchFamily="34" charset="0"/>
              <a:cs typeface="Arial" pitchFamily="34" charset="0"/>
            </a:endParaRPr>
          </a:p>
          <a:p>
            <a:r>
              <a:rPr lang="fr-CA" dirty="0" smtClean="0">
                <a:latin typeface="Arial" pitchFamily="34" charset="0"/>
                <a:cs typeface="Arial" pitchFamily="34" charset="0"/>
              </a:rPr>
              <a:t>Est-ce possible d’utiliser seulement la 3</a:t>
            </a:r>
            <a:r>
              <a:rPr lang="fr-CA" baseline="30000" dirty="0" smtClean="0">
                <a:latin typeface="Arial" pitchFamily="34" charset="0"/>
                <a:cs typeface="Arial" pitchFamily="34" charset="0"/>
              </a:rPr>
              <a:t>e</a:t>
            </a:r>
            <a:r>
              <a:rPr lang="fr-CA" dirty="0" smtClean="0">
                <a:latin typeface="Arial" pitchFamily="34" charset="0"/>
                <a:cs typeface="Arial" pitchFamily="34" charset="0"/>
              </a:rPr>
              <a:t> étape du processus : tracer le chemin? Oui, dans certaines circonstances. Par exemple, s’il y a un danger avec une machine dans une usine, pour apporter le changement, nous n’avons pas besoin de nous adresser soit au côté rationnel, soit au côté émotionnel. Il pourrait être décidé qu’il n’y a rien à attendre des ouvriers. On a conçu, par exemple, une machine qui ne peut se mettre en marche qu’en appuyant sur deux boutons en même temps. On a éliminé le problème de SST, le chemin était tracé. Par ailleurs, il est toujours préférable, lorsque possible, de réaliser le processus au complet (étapes 1, 2 et 3) pour réaliser un changement.</a:t>
            </a:r>
          </a:p>
          <a:p>
            <a:endParaRPr lang="fr-CA" dirty="0">
              <a:latin typeface="Arial" pitchFamily="34" charset="0"/>
              <a:cs typeface="Arial" pitchFamily="34" charset="0"/>
            </a:endParaRPr>
          </a:p>
          <a:p>
            <a:r>
              <a:rPr lang="fr-CA" dirty="0" smtClean="0">
                <a:latin typeface="Arial" pitchFamily="34" charset="0"/>
                <a:cs typeface="Arial" pitchFamily="34" charset="0"/>
              </a:rPr>
              <a:t>Quand la situation change, le comportement change. Il faut donc changer la situation.</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Nous faisons souvent une erreur d’attribution : nous attribuons souvent le comportement des gens à leur façon d’être au lieu de l’attribuer à la situation.</a:t>
            </a:r>
          </a:p>
          <a:p>
            <a:pPr marL="171450" indent="-171450">
              <a:buFont typeface="Arial" pitchFamily="34" charset="0"/>
              <a:buChar char="•"/>
            </a:pPr>
            <a:endParaRPr lang="fr-CA" dirty="0">
              <a:latin typeface="Arial" pitchFamily="34" charset="0"/>
              <a:cs typeface="Arial" pitchFamily="34" charset="0"/>
            </a:endParaRPr>
          </a:p>
          <a:p>
            <a:r>
              <a:rPr lang="fr-CA" dirty="0" smtClean="0">
                <a:latin typeface="Arial" pitchFamily="34" charset="0"/>
                <a:cs typeface="Arial" pitchFamily="34" charset="0"/>
              </a:rPr>
              <a:t>Une étude a été réalisée auprès d’étudiants universitaires. Des étudiants ont reçu un avis annonçant la collecte de denrées alimentaires la semaine suivante et il leur était demandé d’apporter des boites de conserve à un endroit situé à un point central de l’université. D’autres étudiants ont reçu une lettre plus détaillée comportant une carte indiquant l’endroit précis, une demande particulière d’apporter une boite de haricots et le conseil de prévoir le moment où ils seraient à proximité du point de collecte afin de ne pas être obligés de faire le trajet juste</a:t>
            </a:r>
            <a:r>
              <a:rPr lang="fr-CA" baseline="0" dirty="0" smtClean="0">
                <a:latin typeface="Arial" pitchFamily="34" charset="0"/>
                <a:cs typeface="Arial" pitchFamily="34" charset="0"/>
              </a:rPr>
              <a:t> pour cela</a:t>
            </a:r>
            <a:r>
              <a:rPr lang="fr-CA" dirty="0" smtClean="0">
                <a:latin typeface="Arial" pitchFamily="34" charset="0"/>
                <a:cs typeface="Arial" pitchFamily="34" charset="0"/>
              </a:rPr>
              <a:t>. </a:t>
            </a:r>
          </a:p>
          <a:p>
            <a:endParaRPr lang="fr-CA" dirty="0">
              <a:latin typeface="Arial" pitchFamily="34" charset="0"/>
              <a:cs typeface="Arial" pitchFamily="34" charset="0"/>
            </a:endParaRPr>
          </a:p>
          <a:p>
            <a:r>
              <a:rPr lang="fr-CA" dirty="0" smtClean="0">
                <a:latin typeface="Arial" pitchFamily="34" charset="0"/>
                <a:cs typeface="Arial" pitchFamily="34" charset="0"/>
              </a:rPr>
              <a:t>Les étudiants ayant reçu la lettre la plus expéditive ne se</a:t>
            </a:r>
            <a:r>
              <a:rPr lang="fr-CA" baseline="0" dirty="0" smtClean="0">
                <a:latin typeface="Arial" pitchFamily="34" charset="0"/>
                <a:cs typeface="Arial" pitchFamily="34" charset="0"/>
              </a:rPr>
              <a:t> sont</a:t>
            </a:r>
            <a:r>
              <a:rPr lang="fr-CA" dirty="0" smtClean="0">
                <a:latin typeface="Arial" pitchFamily="34" charset="0"/>
                <a:cs typeface="Arial" pitchFamily="34" charset="0"/>
              </a:rPr>
              <a:t> pas montrés très généreux (25 %).</a:t>
            </a:r>
          </a:p>
          <a:p>
            <a:r>
              <a:rPr lang="fr-CA" dirty="0" smtClean="0">
                <a:latin typeface="Arial" pitchFamily="34" charset="0"/>
                <a:cs typeface="Arial" pitchFamily="34" charset="0"/>
              </a:rPr>
              <a:t>Les étudiants qui ayant reçu la lettre plus détaillée ont été nettement plus charitables (42 %).</a:t>
            </a:r>
          </a:p>
          <a:p>
            <a:endParaRPr lang="fr-CA" dirty="0">
              <a:latin typeface="Arial" pitchFamily="34" charset="0"/>
              <a:cs typeface="Arial" pitchFamily="34" charset="0"/>
            </a:endParaRPr>
          </a:p>
          <a:p>
            <a:r>
              <a:rPr lang="fr-CA" dirty="0" smtClean="0">
                <a:latin typeface="Arial" pitchFamily="34" charset="0"/>
                <a:cs typeface="Arial" pitchFamily="34" charset="0"/>
              </a:rPr>
              <a:t>La lettre ne donnait que des instructions un peu plus détaillées.</a:t>
            </a:r>
          </a:p>
          <a:p>
            <a:pPr marL="171450" indent="-171450">
              <a:buFont typeface="Arial" pitchFamily="34" charset="0"/>
              <a:buChar char="•"/>
            </a:pP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35</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9928182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8914" name="Rectangle 2"/>
          <p:cNvSpPr>
            <a:spLocks noGrp="1" noChangeArrowheads="1"/>
          </p:cNvSpPr>
          <p:nvPr>
            <p:ph type="body" idx="1"/>
          </p:nvPr>
        </p:nvSpPr>
        <p:spPr bwMode="auto">
          <a:xfrm>
            <a:off x="701040" y="5690155"/>
            <a:ext cx="5608320" cy="570968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normAutofit fontScale="85000" lnSpcReduction="20000"/>
          </a:bodyPr>
          <a:lstStyle/>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b="1" dirty="0" smtClean="0">
                <a:latin typeface="Arial" pitchFamily="34" charset="0"/>
                <a:ea typeface="ヒラギノ角ゴ Pro W3" pitchFamily="16" charset="-128"/>
                <a:cs typeface="Arial" pitchFamily="34" charset="0"/>
                <a:sym typeface="Arial" pitchFamily="34" charset="0"/>
              </a:rPr>
              <a:t>Quand le comportement est habituel, cela libère le conducteur. Cherchez comment encourager de bonnes habitudes et fixer des déclencheurs d’action, par exemple des listes de contrôle.</a:t>
            </a: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Pourquoi les habitudes sont-elles si importantes? Parce qu’elles constituent un système de philosophie automatique. Elles nous permettent de bien nous conduire sans que le conducteur soit obligé d’intervenir. Tout ce qui peut se réaliser de façon automatique représente un avantage considérable. C’est beaucoup moins épuisant, autant pour l’éléphant que pour le conducteur.</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L’environnement dans lequel nous évoluons renforce ou décourage nos habitudes.</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L’instauration de nouvelles habitudes ne dépend pas uniquement de l’environnement, c’est aussi une question de mentalité.</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Utiliser des déclencheurs d’action pour instaurer une nouvelle habitude.</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Une action devient une habitude lorsque l’on refait le comportement sur 21 jours consécutifs (par exemple, se brosser les dents).</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Comment créer une habitude qui favorise le changement?</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L’habitude doit faciliter le déroulement du projet ou de l’objectif à atteindre.</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L’habitude doit être relativement facile à prendre.</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Deux trucs simples :</a:t>
            </a: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Utilisez des déclencheurs d’actions pour instaurer une nouvelle habitude. Par exemple, si vous laissez le pot de vitamines sorti</a:t>
            </a:r>
            <a:r>
              <a:rPr lang="fr-CA" baseline="0" dirty="0" smtClean="0">
                <a:latin typeface="Arial" pitchFamily="34" charset="0"/>
                <a:ea typeface="ヒラギノ角ゴ Pro W3" pitchFamily="16" charset="-128"/>
                <a:cs typeface="Arial" pitchFamily="34" charset="0"/>
                <a:sym typeface="Arial" pitchFamily="34" charset="0"/>
              </a:rPr>
              <a:t> </a:t>
            </a:r>
            <a:r>
              <a:rPr lang="fr-CA" dirty="0" smtClean="0">
                <a:latin typeface="Arial" pitchFamily="34" charset="0"/>
                <a:ea typeface="ヒラギノ角ゴ Pro W3" pitchFamily="16" charset="-128"/>
                <a:cs typeface="Arial" pitchFamily="34" charset="0"/>
                <a:sym typeface="Arial" pitchFamily="34" charset="0"/>
              </a:rPr>
              <a:t>à côté du grille-pain pour un certain temps, lorsque vous prendrez votre rôtie, vous verrez votre pot et vous aurez un automatisme à prendre votre vitamine. Cela créera votre habitude.</a:t>
            </a: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lnSpc>
                <a:spcPct val="120000"/>
              </a:lnSpc>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Prendre l’habitude de réaliser une liste d’inventaire permet de :</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Tracer le chemin;</a:t>
            </a:r>
          </a:p>
          <a:p>
            <a:pPr marL="171450" indent="-171450">
              <a:lnSpc>
                <a:spcPct val="120000"/>
              </a:lnSpc>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Prendre une bonne habitude qui permet d’être plus efficace.</a:t>
            </a: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40962"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Le comportement est contagieux. Faites qu’il se répande.</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La façon dont les gens se comportent est contagieuse.  </a:t>
            </a:r>
          </a:p>
          <a:p>
            <a:pPr marL="171450" indent="-171450">
              <a:buFont typeface="Arial" pitchFamily="34" charset="0"/>
              <a:buChar cha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Consciemment ou non, nous imitons le comportement des autres.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Une découverte de Harvard propose ceci : l’obésité est contagieuse. L’obésité se répand à travers des liens d’amitié. Nous changeons d’idée sur ce qu’est une silhouette acceptable en observant les gens qui nous entourent. Une autre étude montre la même chose relativement à la consommation d’alcool.</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Quand vous guidez un éléphant, il y a de bonnes chances qu’il préfère suivre le troupeau lorsqu’on lui offre un changement qui ne lui est pas familier.</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Une étude a été réalisée dans un hôtel. De façon générale, dans les salles de bain des hôtels, un petit écriteau indique à la clientèle que, pour contribuer à l’environnement, il est souhaité d’utiliser plusieurs fois les mêmes serviettes de bain. Des psychologues ont voulu tester l’effet d’un nouvel écriteau dans les salles de bain d’un hôtel. Il était simplement écrit</a:t>
            </a:r>
            <a:r>
              <a:rPr lang="fr-CA" baseline="0" dirty="0" smtClean="0">
                <a:latin typeface="Arial" pitchFamily="34" charset="0"/>
                <a:ea typeface="ヒラギノ角ゴ Pro W3" pitchFamily="16" charset="-128"/>
                <a:cs typeface="Arial" pitchFamily="34" charset="0"/>
                <a:sym typeface="Arial" pitchFamily="34" charset="0"/>
              </a:rPr>
              <a:t> que</a:t>
            </a:r>
            <a:r>
              <a:rPr lang="fr-CA" dirty="0" smtClean="0">
                <a:latin typeface="Arial" pitchFamily="34" charset="0"/>
                <a:ea typeface="ヒラギノ角ゴ Pro W3" pitchFamily="16" charset="-128"/>
                <a:cs typeface="Arial" pitchFamily="34" charset="0"/>
                <a:sym typeface="Arial" pitchFamily="34" charset="0"/>
              </a:rPr>
              <a:t> la majorité des clients de l’hôtel réutilisent les serviettes au moins une fois durant leur séjour.  </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Chez les clients qui trouvaient ce message, la fréquence de</a:t>
            </a:r>
            <a:r>
              <a:rPr lang="fr-CA" baseline="0" dirty="0" smtClean="0">
                <a:latin typeface="Arial" pitchFamily="34" charset="0"/>
                <a:ea typeface="ヒラギノ角ゴ Pro W3" pitchFamily="16" charset="-128"/>
                <a:cs typeface="Arial" pitchFamily="34" charset="0"/>
                <a:sym typeface="Arial" pitchFamily="34" charset="0"/>
              </a:rPr>
              <a:t> ré</a:t>
            </a:r>
            <a:r>
              <a:rPr lang="fr-CA" dirty="0" smtClean="0">
                <a:latin typeface="Arial" pitchFamily="34" charset="0"/>
                <a:ea typeface="ヒラギノ角ゴ Pro W3" pitchFamily="16" charset="-128"/>
                <a:cs typeface="Arial" pitchFamily="34" charset="0"/>
                <a:sym typeface="Arial" pitchFamily="34" charset="0"/>
              </a:rPr>
              <a:t>utilisation des serviettes était 26 % plus élevée.</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a:latin typeface="Arial" pitchFamily="34" charset="0"/>
              <a:ea typeface="ヒラギノ角ゴ Pro W3" pitchFamily="16" charset="-128"/>
              <a:cs typeface="Arial" pitchFamily="34" charset="0"/>
              <a:sym typeface="Arial"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43010"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normAutofit/>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Vous avez dirigé le conducteur, vous avez motivé l’éléphant, vous avez défini le chemin et voilà le changement amorcé. Il s’agit maintenant d’entretenir le mouvement.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Le secret pour que le premier pas soit suivi d’un deuxième puis d’un troisième et même d’un centième, c’est d’utiliser des marques d’encouragement.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Pensez quand vos enfants apprennent à marcher. Vous les encouragez sur une base régulière. Vous les applaudissez. Vous êtes fiers. Vous n’arrêtez pas de les encourager tant qu’ils n’ont pas réussi et qu’ils ne sont pas stables sur leurs deux pieds.</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On sait qu’un effort de changement mal perçu sera progressivement considéré plus favorablement à mesure que les gens s’y habitueront.</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smtClean="0">
              <a:latin typeface="Arial" pitchFamily="34" charset="0"/>
              <a:ea typeface="ヒラギノ角ゴ Pro W3" pitchFamily="16" charset="-128"/>
              <a:cs typeface="Arial" pitchFamily="34" charset="0"/>
              <a:sym typeface="Arial" pitchFamily="34" charset="0"/>
            </a:endParaRP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fr-CA" dirty="0">
              <a:latin typeface="Arial" pitchFamily="34" charset="0"/>
              <a:ea typeface="ヒラギノ角ゴ Pro W3" pitchFamily="16" charset="-128"/>
              <a:cs typeface="Arial" pitchFamily="34" charset="0"/>
              <a:sym typeface="Arial"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4505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Lst>
        </p:spPr>
        <p:txBody>
          <a:bodyPr/>
          <a:lstStyle/>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r>
              <a:rPr lang="fr-CA" dirty="0" smtClean="0">
                <a:latin typeface="Arial" pitchFamily="34" charset="0"/>
                <a:ea typeface="ヒラギノ角ゴ Pro W3" pitchFamily="16" charset="-128"/>
                <a:cs typeface="Arial" pitchFamily="34" charset="0"/>
                <a:sym typeface="Arial" pitchFamily="34" charset="0"/>
              </a:rPr>
              <a:t>Mettre en lumière les améliorations aussitôt qu’on peut voir les petits signes de changement. Et lorsque l’équipe a atteint l’objectif final, proposez une reconnaissance qui permettra que les efforts réalisés et l’atteinte de l’objectif soient fortement mis en évidence. N’hésitez pas à le reconnaitre et à faire un évènement pour l’annoncer et le publier.</a:t>
            </a:r>
          </a:p>
          <a:p>
            <a:pPr>
              <a:tabLst>
                <a:tab pos="421991" algn="l"/>
                <a:tab pos="843981" algn="l"/>
                <a:tab pos="1265972" algn="l"/>
                <a:tab pos="1687962" algn="l"/>
                <a:tab pos="2109953" algn="l"/>
                <a:tab pos="2531943" algn="l"/>
                <a:tab pos="2953934" algn="l"/>
                <a:tab pos="3375924" algn="l"/>
                <a:tab pos="3797915" algn="l"/>
                <a:tab pos="4219905" algn="l"/>
                <a:tab pos="4641896" algn="l"/>
                <a:tab pos="5063886" algn="l"/>
              </a:tabLst>
            </a:pPr>
            <a:endParaRPr lang="en-US" dirty="0">
              <a:solidFill>
                <a:srgbClr val="3565FF"/>
              </a:solidFill>
              <a:latin typeface="Arial" pitchFamily="34" charset="0"/>
              <a:ea typeface="ヒラギノ角ゴ Pro W3" pitchFamily="16" charset="-128"/>
              <a:cs typeface="Arial" pitchFamily="34" charset="0"/>
              <a:sym typeface="Arial" pitchFamily="34" charset="0"/>
            </a:endParaRPr>
          </a:p>
        </p:txBody>
      </p:sp>
      <p:sp>
        <p:nvSpPr>
          <p:cNvPr id="4" name="ZoneTexte 3"/>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b="1" dirty="0" smtClean="0">
                <a:ea typeface="ヒラギノ角ゴ Pro W3" pitchFamily="16" charset="-128"/>
              </a:rPr>
              <a:t>Le</a:t>
            </a:r>
            <a:r>
              <a:rPr lang="fr-CA" b="1" baseline="0" dirty="0" smtClean="0">
                <a:ea typeface="ヒラギノ角ゴ Pro W3" pitchFamily="16" charset="-128"/>
              </a:rPr>
              <a:t> t</a:t>
            </a:r>
            <a:r>
              <a:rPr lang="fr-CA" b="1" dirty="0" smtClean="0">
                <a:ea typeface="ヒラギノ角ゴ Pro W3" pitchFamily="16" charset="-128"/>
              </a:rPr>
              <a:t>emps proposé pour chacune des parties (basé sur un atelier de cinq heures de participation active, excluant les pauses et le diner)</a:t>
            </a:r>
          </a:p>
          <a:p>
            <a:endParaRPr lang="fr-CA" dirty="0">
              <a:ea typeface="ヒラギノ角ゴ Pro W3" pitchFamily="16" charset="-128"/>
            </a:endParaRP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Présentation des participants (10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Objectifs de l’atelier (5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Retour sur la Méthode BNQ 21000 (30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Apprentissage et performance (60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Comment gérer un changement durable? (120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Un outil puissant : le plan d’action DD (45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Les facteurs de succès (10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Prochaines étapes (10 minutes)</a:t>
            </a:r>
          </a:p>
          <a:p>
            <a:pPr>
              <a:spcAft>
                <a:spcPts val="1200"/>
              </a:spcAft>
              <a:buBlip>
                <a:blip r:embed="rId3"/>
              </a:buBlip>
            </a:pPr>
            <a:r>
              <a:rPr lang="fr-CA" dirty="0" smtClean="0">
                <a:solidFill>
                  <a:srgbClr val="595959"/>
                </a:solidFill>
                <a:latin typeface="Arial" pitchFamily="34" charset="0"/>
                <a:ea typeface="ヒラギノ角ゴ Pro W3" pitchFamily="16" charset="-128"/>
                <a:cs typeface="Arial" pitchFamily="34" charset="0"/>
              </a:rPr>
              <a:t>Questions et commentaires (10 minutes)</a:t>
            </a:r>
          </a:p>
          <a:p>
            <a:endParaRPr lang="fr-CA" dirty="0" smtClean="0">
              <a:ea typeface="ヒラギノ角ゴ Pro W3" pitchFamily="16" charset="-128"/>
            </a:endParaRPr>
          </a:p>
          <a:p>
            <a:endParaRPr lang="fr-CA" dirty="0" smtClean="0">
              <a:ea typeface="ヒラギノ角ゴ Pro W3" pitchFamily="16" charset="-128"/>
            </a:endParaRPr>
          </a:p>
        </p:txBody>
      </p:sp>
      <p:sp>
        <p:nvSpPr>
          <p:cNvPr id="45059"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132B824E-ADF3-4C78-A969-F4D340F41DB8}" type="slidenum">
              <a:rPr lang="fr-CA" sz="1400"/>
              <a:pPr eaLnBrk="1" hangingPunct="1"/>
              <a:t>4</a:t>
            </a:fld>
            <a:endParaRPr lang="fr-CA" sz="14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Échange en groupe pour trouver des solutions aux cas types de résistance au changement. Utiliser l’analogie du conducteur et de l’éléphant.</a:t>
            </a:r>
          </a:p>
          <a:p>
            <a:r>
              <a:rPr lang="fr-CA" dirty="0" smtClean="0">
                <a:latin typeface="Arial" pitchFamily="34" charset="0"/>
                <a:cs typeface="Arial" pitchFamily="34" charset="0"/>
              </a:rPr>
              <a:t>Les conseils se retrouvent dans les pages de commentaires.</a:t>
            </a:r>
            <a:endParaRPr lang="fr-CA" dirty="0">
              <a:latin typeface="Arial" pitchFamily="34" charset="0"/>
              <a:cs typeface="Arial" pitchFamily="34" charset="0"/>
            </a:endParaRPr>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40</a:t>
            </a:fld>
            <a:endParaRPr lang="fr-CA"/>
          </a:p>
        </p:txBody>
      </p:sp>
    </p:spTree>
    <p:extLst>
      <p:ext uri="{BB962C8B-B14F-4D97-AF65-F5344CB8AC3E}">
        <p14:creationId xmlns:p14="http://schemas.microsoft.com/office/powerpoint/2010/main" val="27105955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228600" indent="-228600">
              <a:buAutoNum type="arabicPeriod"/>
            </a:pPr>
            <a:r>
              <a:rPr lang="fr-CA" dirty="0" smtClean="0">
                <a:latin typeface="Arial" pitchFamily="34" charset="0"/>
                <a:cs typeface="Arial" pitchFamily="34" charset="0"/>
              </a:rPr>
              <a:t>Les gens ne perçoivent pas la nécessité du changement.</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Vous ne surmonterez pas cet obstacle en vous adressant au conducteur. Cherchez plutôt à toucher une corde sensible. </a:t>
            </a:r>
          </a:p>
          <a:p>
            <a:pPr marL="628650" lvl="1" indent="-171450">
              <a:buFont typeface="Arial" pitchFamily="34" charset="0"/>
              <a:buChar char="•"/>
            </a:pPr>
            <a:r>
              <a:rPr lang="fr-CA" dirty="0" smtClean="0">
                <a:latin typeface="Arial" pitchFamily="34" charset="0"/>
                <a:cs typeface="Arial" pitchFamily="34" charset="0"/>
              </a:rPr>
              <a:t>Pouvez-vous organiser un évènement frappant</a:t>
            </a:r>
            <a:r>
              <a:rPr lang="fr-CA" dirty="0">
                <a:latin typeface="Arial" pitchFamily="34" charset="0"/>
                <a:cs typeface="Arial" pitchFamily="34" charset="0"/>
              </a:rPr>
              <a:t> </a:t>
            </a:r>
            <a:r>
              <a:rPr lang="fr-CA" dirty="0" smtClean="0">
                <a:latin typeface="Arial" pitchFamily="34" charset="0"/>
                <a:cs typeface="Arial" pitchFamily="34" charset="0"/>
              </a:rPr>
              <a:t>qui permet de déclencher la nécessité de changer?</a:t>
            </a:r>
          </a:p>
          <a:p>
            <a:pPr marL="171450" indent="-171450">
              <a:buFont typeface="Arial" pitchFamily="34" charset="0"/>
              <a:buChar char="•"/>
            </a:pPr>
            <a:r>
              <a:rPr lang="fr-CA" dirty="0" smtClean="0">
                <a:latin typeface="Arial" pitchFamily="34" charset="0"/>
                <a:cs typeface="Arial" pitchFamily="34" charset="0"/>
              </a:rPr>
              <a:t>Suscitez l’empathie. Montrez aux gens quels problèmes posent l’absence de changement et le </a:t>
            </a:r>
            <a:r>
              <a:rPr lang="fr-CA" i="1" dirty="0" smtClean="0">
                <a:latin typeface="Arial" pitchFamily="34" charset="0"/>
                <a:cs typeface="Arial" pitchFamily="34" charset="0"/>
              </a:rPr>
              <a:t>statuquo</a:t>
            </a:r>
            <a:r>
              <a:rPr lang="fr-CA" dirty="0" smtClean="0">
                <a:latin typeface="Arial" pitchFamily="34" charset="0"/>
                <a:cs typeface="Arial" pitchFamily="34" charset="0"/>
              </a:rPr>
              <a:t>. </a:t>
            </a:r>
          </a:p>
          <a:p>
            <a:pPr marL="171450" indent="-171450">
              <a:buFont typeface="Arial" pitchFamily="34" charset="0"/>
              <a:buChar char="•"/>
            </a:pPr>
            <a:r>
              <a:rPr lang="fr-CA" dirty="0" smtClean="0">
                <a:latin typeface="Arial" pitchFamily="34" charset="0"/>
                <a:cs typeface="Arial" pitchFamily="34" charset="0"/>
              </a:rPr>
              <a:t>Modifiez l’environnement de sorte qu’il importe peu de savoir si les gens perçoivent ou non la nécessité du changement.  </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41</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169793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2. Les gens résistent à ce projet en disant qu’ils n’ont jamais fait les choses ainsi jusqu’à présent.</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Jouez la carte de l’identité. N’y aurait-il pas dans certains aspects de votre projet un élément qui cadrerait bien avec l’historique de l’organisation? </a:t>
            </a:r>
          </a:p>
          <a:p>
            <a:pPr marL="628650" lvl="1" indent="-171450">
              <a:buFont typeface="Arial" pitchFamily="34" charset="0"/>
              <a:buChar char="•"/>
            </a:pPr>
            <a:r>
              <a:rPr lang="fr-CA" dirty="0" smtClean="0">
                <a:latin typeface="Arial" pitchFamily="34" charset="0"/>
                <a:cs typeface="Arial" pitchFamily="34" charset="0"/>
              </a:rPr>
              <a:t>Par exemple, une entreprise qui considère avoir toujours été pionnière dans le domaine en question? </a:t>
            </a:r>
          </a:p>
          <a:p>
            <a:pPr marL="628650" lvl="1" indent="-171450">
              <a:buFont typeface="Arial" pitchFamily="34" charset="0"/>
              <a:buChar char="•"/>
            </a:pPr>
            <a:r>
              <a:rPr lang="fr-CA" dirty="0" smtClean="0">
                <a:latin typeface="Arial" pitchFamily="34" charset="0"/>
                <a:cs typeface="Arial" pitchFamily="34" charset="0"/>
              </a:rPr>
              <a:t>Votre projet ne cadrerait-il pas avec une identité que les gens partagent?</a:t>
            </a:r>
          </a:p>
          <a:p>
            <a:pPr lvl="1"/>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Trouvez ce qui fonctionne déjà et qui constitue l’une des spécialités de l’organisation et reproduisez-le.</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42</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6248329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3. Nous devrions faire quelque chose, mais nous nous enlisons dans des analyses.</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N’analysez pas trop. Plutôt que de vous laisser piéger par les faiblesses du conducteur, trouvez un sentiment qui motivera l’éléphant.</a:t>
            </a:r>
          </a:p>
          <a:p>
            <a:pPr marL="171450" indent="-171450">
              <a:buFont typeface="Arial" pitchFamily="34" charset="0"/>
              <a:buChar char="•"/>
            </a:pPr>
            <a:r>
              <a:rPr lang="fr-CA" dirty="0" smtClean="0">
                <a:latin typeface="Arial" pitchFamily="34" charset="0"/>
                <a:cs typeface="Arial" pitchFamily="34" charset="0"/>
              </a:rPr>
              <a:t>Donnez un aperçu de la destination. Ainsi, le conducteur se préoccupera de trouver comment y parvenir plutôt que de savoir s’il faut faire quelque chose.</a:t>
            </a:r>
          </a:p>
          <a:p>
            <a:endParaRPr lang="fr-CA" dirty="0" smtClean="0">
              <a:latin typeface="Arial" pitchFamily="34" charset="0"/>
              <a:cs typeface="Arial" pitchFamily="34" charset="0"/>
            </a:endParaRPr>
          </a:p>
          <a:p>
            <a:r>
              <a:rPr lang="fr-CA" dirty="0" smtClean="0">
                <a:latin typeface="Arial" pitchFamily="34" charset="0"/>
                <a:cs typeface="Arial" pitchFamily="34" charset="0"/>
              </a:rPr>
              <a:t>Simplifiez le problème en définissant les étapes décisives.</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43</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6309209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4. L’environnement a changé,</a:t>
            </a:r>
            <a:r>
              <a:rPr lang="fr-CA" baseline="0" dirty="0" smtClean="0">
                <a:latin typeface="Arial" pitchFamily="34" charset="0"/>
                <a:cs typeface="Arial" pitchFamily="34" charset="0"/>
              </a:rPr>
              <a:t> mais</a:t>
            </a:r>
            <a:r>
              <a:rPr lang="fr-CA" dirty="0" smtClean="0">
                <a:latin typeface="Arial" pitchFamily="34" charset="0"/>
                <a:cs typeface="Arial" pitchFamily="34" charset="0"/>
              </a:rPr>
              <a:t> nous devons nous affranchir de nos anciennes habitudes.</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Ne pourriez-vous pas créer une nouvelle habitude de telle sorte que le conducteur n’ait plus besoin de se débattre sans arrêt avec l’éléphant?</a:t>
            </a:r>
          </a:p>
          <a:p>
            <a:pPr marL="171450" indent="-171450">
              <a:buFont typeface="Arial" pitchFamily="34" charset="0"/>
              <a:buChar char="•"/>
            </a:pPr>
            <a:r>
              <a:rPr lang="fr-CA" dirty="0" smtClean="0">
                <a:latin typeface="Arial" pitchFamily="34" charset="0"/>
                <a:cs typeface="Arial" pitchFamily="34" charset="0"/>
              </a:rPr>
              <a:t>Mettez en place un déclencheur d’action. Programmez votre décision en imaginant le moment et le lieu où vous allez agir d’une nouvelle manière.</a:t>
            </a:r>
          </a:p>
          <a:p>
            <a:pPr marL="171450" indent="-171450">
              <a:buFont typeface="Arial" pitchFamily="34" charset="0"/>
              <a:buChar char="•"/>
            </a:pPr>
            <a:r>
              <a:rPr lang="fr-CA" dirty="0" smtClean="0">
                <a:latin typeface="Arial" pitchFamily="34" charset="0"/>
                <a:cs typeface="Arial" pitchFamily="34" charset="0"/>
              </a:rPr>
              <a:t>Compte tenu de la force des anciennes habitudes, il importe de définir les étapes décisives. L’ennemi, c’est l’ambigüité. Donnez-vous des règles simples à suivre.</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44</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485754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5. Les gens ne sont pas motivés pour changer.</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Un conflit d’identité fait-il barrage? </a:t>
            </a:r>
          </a:p>
          <a:p>
            <a:pPr marL="628650" lvl="1" indent="-171450">
              <a:buFont typeface="Arial" pitchFamily="34" charset="0"/>
              <a:buChar char="•"/>
            </a:pPr>
            <a:r>
              <a:rPr lang="fr-CA" dirty="0" smtClean="0">
                <a:latin typeface="Arial" pitchFamily="34" charset="0"/>
                <a:cs typeface="Arial" pitchFamily="34" charset="0"/>
              </a:rPr>
              <a:t>Si oui, vous devrez vendre la nouvelle identité. </a:t>
            </a:r>
          </a:p>
          <a:p>
            <a:pPr marL="628650" lvl="1" indent="-171450">
              <a:buFont typeface="Arial" pitchFamily="34" charset="0"/>
              <a:buChar char="•"/>
            </a:pPr>
            <a:r>
              <a:rPr lang="fr-CA" dirty="0" smtClean="0">
                <a:latin typeface="Arial" pitchFamily="34" charset="0"/>
                <a:cs typeface="Arial" pitchFamily="34" charset="0"/>
              </a:rPr>
              <a:t>Incitez les gens à faire de petits pas vers cette nouvelle identité.</a:t>
            </a:r>
          </a:p>
          <a:p>
            <a:pPr lvl="1"/>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Donnez un aperçu de la destination, ce qui rendra le changement plus attrayant.</a:t>
            </a:r>
          </a:p>
          <a:p>
            <a:pPr marL="171450" indent="-171450">
              <a:buFont typeface="Arial" pitchFamily="34" charset="0"/>
              <a:buChar char="•"/>
            </a:pPr>
            <a:r>
              <a:rPr lang="fr-CA" dirty="0" smtClean="0">
                <a:latin typeface="Arial" pitchFamily="34" charset="0"/>
                <a:cs typeface="Arial" pitchFamily="34" charset="0"/>
              </a:rPr>
              <a:t>Placez la barre assez basse pour que les gens commencent à bouger.</a:t>
            </a:r>
          </a:p>
          <a:p>
            <a:pPr marL="171450" indent="-171450">
              <a:buFont typeface="Arial" pitchFamily="34" charset="0"/>
              <a:buChar char="•"/>
            </a:pPr>
            <a:r>
              <a:rPr lang="fr-CA" dirty="0" smtClean="0">
                <a:latin typeface="Arial" pitchFamily="34" charset="0"/>
                <a:cs typeface="Arial" pitchFamily="34" charset="0"/>
              </a:rPr>
              <a:t>Utilisez la pression sociale pour inciter les gens à changer.</a:t>
            </a:r>
          </a:p>
          <a:p>
            <a:pPr marL="171450" indent="-171450">
              <a:buFont typeface="Arial" pitchFamily="34" charset="0"/>
              <a:buChar char="•"/>
            </a:pPr>
            <a:r>
              <a:rPr lang="fr-CA" dirty="0" smtClean="0">
                <a:latin typeface="Arial" pitchFamily="34" charset="0"/>
                <a:cs typeface="Arial" pitchFamily="34" charset="0"/>
              </a:rPr>
              <a:t>Ne pourriez-vous pas rendre le chemin plus facile de telle sorte que même une personne non motivée n’ait qu’à se laisser entrainer? </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45</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5122794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6. Je préfère remettre le changement à demain.</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Rendez le changement plus petit de manière à pouvoir commencer aujourd’hui.</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Si vous ne pouvez pas commencer aujourd’hui, mettez en place un déclencheur d’action pour demain.</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Engagez-vous vis-à-vis de quelqu’un. Faites que vos collègues ou vos proches sachent quel changement vous essayez d’accomplir, leur pression vous aidera.</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46</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2579803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7. Les gens continuent à dire « ça ne marchera jamais ».</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Trouvez une action qui fonctionne et qui permet de montrer que cela peut marcher. Il n’existe aucune situation dans laquelle l’échec serait assuré à 100 %. Cherchez les indices de succès.</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Faites progresser l’équipe d’une petite victoire à l’autre.  </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Certains pensent sans doute vraiment que ça marchera. Faites en sorte qu’ils disposent d’un espace de liberté qui leur permettra de préparer ce changement à l’abri de toute opposition directe.</a:t>
            </a:r>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47</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6330315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8. Je sais ce que je devrais faire, mais je ne le fais pas.</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Savoir ne suffit pas. Vous avez un problème d’éléphant.</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Quelle est la chose la plus élémentaire que vous puissiez faire dès cet instant qui constituerait un tout petit pas vers l’objectif?</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Recherchez des solutions liées au chemin. Comment pourriez-vous modifier votre environnement de telle sorte que vous soyez obligé de changer?</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Le comportement est contagieux. Impliquez quelqu’un d’autre dans votre projet, ainsi vous pourrez vous appuyer l’un sur l’autre</a:t>
            </a:r>
            <a:r>
              <a:rPr lang="fr-CA" dirty="0" smtClean="0"/>
              <a:t>.</a:t>
            </a:r>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48</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4603894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9. Vous ne connaissez pas mes collaborateurs, ce sont des gens qui ont horreur du changement.</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Combien d’entre eux sont pères ou mères de famille? Le changement que vous leur proposerez sera nécessairement moins important que se mettre en couple ou avoir un premier enfant.</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N’y a-t-il pas là une erreur d’attribution?</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49</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599027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le document 000-2_Introduction-Methode-BNQ21000_Outil.pptx.</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a:t>
            </a:fld>
            <a:endParaRPr lang="fr-CA"/>
          </a:p>
        </p:txBody>
      </p:sp>
    </p:spTree>
    <p:extLst>
      <p:ext uri="{BB962C8B-B14F-4D97-AF65-F5344CB8AC3E}">
        <p14:creationId xmlns:p14="http://schemas.microsoft.com/office/powerpoint/2010/main" val="3883499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Référence du graphique : </a:t>
            </a:r>
            <a:r>
              <a:rPr lang="fr-CA" dirty="0" smtClean="0">
                <a:latin typeface="Arial" pitchFamily="34" charset="0"/>
                <a:cs typeface="Arial" pitchFamily="34" charset="0"/>
                <a:hlinkClick r:id="rId3"/>
              </a:rPr>
              <a:t>www.anteom-consulting.fr</a:t>
            </a:r>
            <a:r>
              <a:rPr lang="fr-CA" dirty="0">
                <a:latin typeface="Arial" pitchFamily="34" charset="0"/>
                <a:cs typeface="Arial" pitchFamily="34" charset="0"/>
                <a:hlinkClick r:id="rId3"/>
              </a:rPr>
              <a:t>/#/</a:t>
            </a:r>
            <a:r>
              <a:rPr lang="fr-CA" dirty="0" smtClean="0">
                <a:latin typeface="Arial" pitchFamily="34" charset="0"/>
                <a:cs typeface="Arial" pitchFamily="34" charset="0"/>
                <a:hlinkClick r:id="rId3"/>
              </a:rPr>
              <a:t>conduite-du-changement/3304176</a:t>
            </a:r>
            <a:r>
              <a:rPr lang="fr-CA" dirty="0" smtClean="0">
                <a:latin typeface="Arial" pitchFamily="34" charset="0"/>
                <a:cs typeface="Arial" pitchFamily="34" charset="0"/>
              </a:rPr>
              <a:t>.</a:t>
            </a:r>
          </a:p>
          <a:p>
            <a:endParaRPr lang="fr-CA" dirty="0"/>
          </a:p>
          <a:p>
            <a:r>
              <a:rPr lang="fr-CA" dirty="0" smtClean="0">
                <a:latin typeface="Arial" pitchFamily="34" charset="0"/>
                <a:cs typeface="Arial" pitchFamily="34" charset="0"/>
              </a:rPr>
              <a:t>10. Les gens ont d’abord été enthousiasmés, mais nous avons eu ensuite des moments difficiles et le projet est maintenant au point mort.</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Travaillez à créer des habitudes. C’est ce qui vous permettra d’obtenir des autres une nouvelle habitude à peu de frais.</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Réduisez le risque de régresser vers la situation initiale.</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Motivez l’éléphant en rappelant à vos collaborateurs ce qu’ils ont déjà accompli.</a:t>
            </a:r>
          </a:p>
          <a:p>
            <a:pPr marL="171450" indent="-171450">
              <a:buFont typeface="Arial" pitchFamily="34" charset="0"/>
              <a:buChar char="•"/>
            </a:pPr>
            <a:endParaRPr lang="fr-CA" dirty="0" smtClean="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Enseignez l’état d’esprit en développement. Tout succès passe par des moments difficiles.  </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50</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69846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11. Le changement envisagé est trop considérable.</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Rendez le changement plus petit jusqu’à ce qu’il cesse de paraitre considérable. </a:t>
            </a:r>
          </a:p>
          <a:p>
            <a:pPr marL="171450" indent="-171450">
              <a:buFont typeface="Arial" pitchFamily="34" charset="0"/>
              <a:buChar char="•"/>
            </a:pPr>
            <a:r>
              <a:rPr lang="fr-CA" dirty="0" smtClean="0">
                <a:latin typeface="Arial" pitchFamily="34" charset="0"/>
                <a:cs typeface="Arial" pitchFamily="34" charset="0"/>
              </a:rPr>
              <a:t>Ne donnez plus à l’éléphant une excuse pour abandonner.</a:t>
            </a:r>
          </a:p>
          <a:p>
            <a:pPr marL="171450" indent="-171450">
              <a:buFont typeface="Arial" pitchFamily="34" charset="0"/>
              <a:buChar char="•"/>
            </a:pPr>
            <a:r>
              <a:rPr lang="fr-CA" dirty="0" smtClean="0">
                <a:latin typeface="Arial" pitchFamily="34" charset="0"/>
                <a:cs typeface="Arial" pitchFamily="34" charset="0"/>
              </a:rPr>
              <a:t>Commencez à promouvoir un état d’esprit de développement; le progrès ne se produit pas toujours facilement, on ne peut réussir sans</a:t>
            </a:r>
            <a:r>
              <a:rPr lang="fr-CA" baseline="0" dirty="0" smtClean="0">
                <a:latin typeface="Arial" pitchFamily="34" charset="0"/>
                <a:cs typeface="Arial" pitchFamily="34" charset="0"/>
              </a:rPr>
              <a:t> </a:t>
            </a:r>
            <a:r>
              <a:rPr lang="fr-CA" dirty="0" smtClean="0">
                <a:latin typeface="Arial" pitchFamily="34" charset="0"/>
                <a:cs typeface="Arial" pitchFamily="34" charset="0"/>
              </a:rPr>
              <a:t>quelques ratés le long du parcours. Quand ces ratés surviennent, ne vous culpabilisez pas.</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51</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8108793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12. Tout le monde semble d’accord sur la nécessité d’un changement, mais rien ne se passe.</a:t>
            </a:r>
          </a:p>
          <a:p>
            <a:endParaRPr lang="fr-CA" dirty="0">
              <a:latin typeface="Arial" pitchFamily="34" charset="0"/>
              <a:cs typeface="Arial" pitchFamily="34" charset="0"/>
            </a:endParaRPr>
          </a:p>
          <a:p>
            <a:pPr marL="171450" indent="-171450">
              <a:buFont typeface="Arial" pitchFamily="34" charset="0"/>
              <a:buChar char="•"/>
            </a:pPr>
            <a:r>
              <a:rPr lang="fr-CA" dirty="0" smtClean="0">
                <a:latin typeface="Arial" pitchFamily="34" charset="0"/>
                <a:cs typeface="Arial" pitchFamily="34" charset="0"/>
              </a:rPr>
              <a:t>N’oubliez pas que ce qui ressemble à de la résistance est souvent, en réalité, un manque de clarté.  </a:t>
            </a:r>
          </a:p>
          <a:p>
            <a:pPr marL="171450" indent="-171450">
              <a:buFont typeface="Arial" pitchFamily="34" charset="0"/>
              <a:buChar char="•"/>
            </a:pPr>
            <a:r>
              <a:rPr lang="fr-CA" dirty="0" smtClean="0">
                <a:latin typeface="Arial" pitchFamily="34" charset="0"/>
                <a:cs typeface="Arial" pitchFamily="34" charset="0"/>
              </a:rPr>
              <a:t>Définissez et communiquez les étapes décisives.</a:t>
            </a:r>
          </a:p>
          <a:p>
            <a:pPr marL="171450" indent="-171450">
              <a:buFont typeface="Arial" pitchFamily="34" charset="0"/>
              <a:buChar char="•"/>
            </a:pPr>
            <a:r>
              <a:rPr lang="fr-CA" dirty="0" smtClean="0">
                <a:latin typeface="Arial" pitchFamily="34" charset="0"/>
                <a:cs typeface="Arial" pitchFamily="34" charset="0"/>
              </a:rPr>
              <a:t>N’oubliez pas le chemin. </a:t>
            </a:r>
          </a:p>
          <a:p>
            <a:pPr marL="171450" indent="-171450">
              <a:buFont typeface="Arial" pitchFamily="34" charset="0"/>
              <a:buChar char="•"/>
            </a:pPr>
            <a:r>
              <a:rPr lang="fr-CA" dirty="0" smtClean="0">
                <a:latin typeface="Arial" pitchFamily="34" charset="0"/>
                <a:cs typeface="Arial" pitchFamily="34" charset="0"/>
              </a:rPr>
              <a:t>Quels sont les obstacles au changement que vous pourriez supprimer?</a:t>
            </a:r>
          </a:p>
          <a:p>
            <a:pPr marL="171450" indent="-171450">
              <a:buFont typeface="Arial" pitchFamily="34" charset="0"/>
              <a:buChar char="•"/>
            </a:pPr>
            <a:r>
              <a:rPr lang="fr-CA" dirty="0" smtClean="0">
                <a:latin typeface="Arial" pitchFamily="34" charset="0"/>
                <a:cs typeface="Arial" pitchFamily="34" charset="0"/>
              </a:rPr>
              <a:t>Ne pourriez-vous pas trouver un comportement qui fonctionne déjà et qui servirait de modèle comportemental?</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52</a:t>
            </a:fld>
            <a:endParaRPr lang="fr-CA"/>
          </a:p>
        </p:txBody>
      </p:sp>
      <p:sp>
        <p:nvSpPr>
          <p:cNvPr id="5" name="ZoneTexte 4"/>
          <p:cNvSpPr txBox="1"/>
          <p:nvPr/>
        </p:nvSpPr>
        <p:spPr>
          <a:xfrm>
            <a:off x="762000" y="5075237"/>
            <a:ext cx="1941557" cy="230832"/>
          </a:xfrm>
          <a:prstGeom prst="rect">
            <a:avLst/>
          </a:prstGeom>
          <a:noFill/>
        </p:spPr>
        <p:txBody>
          <a:bodyPr wrap="none" rtlCol="0">
            <a:spAutoFit/>
          </a:bodyPr>
          <a:lstStyle/>
          <a:p>
            <a:r>
              <a:rPr lang="fr-CA" sz="900" dirty="0" smtClean="0">
                <a:solidFill>
                  <a:schemeClr val="tx1">
                    <a:lumMod val="50000"/>
                    <a:lumOff val="50000"/>
                  </a:schemeClr>
                </a:solidFill>
              </a:rPr>
              <a:t>Switch, osez le changement,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081524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53</a:t>
            </a:fld>
            <a:endParaRPr lang="fr-CA"/>
          </a:p>
        </p:txBody>
      </p:sp>
    </p:spTree>
    <p:extLst>
      <p:ext uri="{BB962C8B-B14F-4D97-AF65-F5344CB8AC3E}">
        <p14:creationId xmlns:p14="http://schemas.microsoft.com/office/powerpoint/2010/main" val="41844757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dossier 5-1-3-1_Plan-action.</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54</a:t>
            </a:fld>
            <a:endParaRPr lang="fr-CA"/>
          </a:p>
        </p:txBody>
      </p:sp>
    </p:spTree>
    <p:extLst>
      <p:ext uri="{BB962C8B-B14F-4D97-AF65-F5344CB8AC3E}">
        <p14:creationId xmlns:p14="http://schemas.microsoft.com/office/powerpoint/2010/main" val="14274591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dossier 5-1-3-2_Plan-action-simplifie.</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55</a:t>
            </a:fld>
            <a:endParaRPr lang="fr-CA"/>
          </a:p>
        </p:txBody>
      </p:sp>
    </p:spTree>
    <p:extLst>
      <p:ext uri="{BB962C8B-B14F-4D97-AF65-F5344CB8AC3E}">
        <p14:creationId xmlns:p14="http://schemas.microsoft.com/office/powerpoint/2010/main" val="7265032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document 5-1-3-1-1_Plan-action-tableau-de-bord_Guide.docx.</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56</a:t>
            </a:fld>
            <a:endParaRPr lang="fr-CA"/>
          </a:p>
        </p:txBody>
      </p:sp>
    </p:spTree>
    <p:extLst>
      <p:ext uri="{BB962C8B-B14F-4D97-AF65-F5344CB8AC3E}">
        <p14:creationId xmlns:p14="http://schemas.microsoft.com/office/powerpoint/2010/main" val="33584245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document</a:t>
            </a:r>
            <a:r>
              <a:rPr lang="fr-CA" baseline="0" dirty="0" smtClean="0">
                <a:latin typeface="Arial" pitchFamily="34" charset="0"/>
                <a:cs typeface="Arial" pitchFamily="34" charset="0"/>
              </a:rPr>
              <a:t> </a:t>
            </a:r>
            <a:r>
              <a:rPr lang="fr-CA" dirty="0" smtClean="0">
                <a:latin typeface="Arial" pitchFamily="34" charset="0"/>
                <a:cs typeface="Arial" pitchFamily="34" charset="0"/>
              </a:rPr>
              <a:t>5-1-3-1-1_Plan-action-tableau-de-bord_Guide.docx.</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57</a:t>
            </a:fld>
            <a:endParaRPr lang="fr-CA"/>
          </a:p>
        </p:txBody>
      </p:sp>
    </p:spTree>
    <p:extLst>
      <p:ext uri="{BB962C8B-B14F-4D97-AF65-F5344CB8AC3E}">
        <p14:creationId xmlns:p14="http://schemas.microsoft.com/office/powerpoint/2010/main" val="188289283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Voir document</a:t>
            </a:r>
            <a:r>
              <a:rPr lang="fr-CA" baseline="0" dirty="0" smtClean="0">
                <a:latin typeface="Arial" pitchFamily="34" charset="0"/>
                <a:cs typeface="Arial" pitchFamily="34" charset="0"/>
              </a:rPr>
              <a:t> </a:t>
            </a:r>
            <a:r>
              <a:rPr lang="fr-CA" dirty="0" smtClean="0">
                <a:latin typeface="Arial" pitchFamily="34" charset="0"/>
                <a:cs typeface="Arial" pitchFamily="34" charset="0"/>
              </a:rPr>
              <a:t>5-1-3-1-1_Plan-action-tableau-de-bord_Guide.docx.</a:t>
            </a: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58</a:t>
            </a:fld>
            <a:endParaRPr lang="fr-CA"/>
          </a:p>
        </p:txBody>
      </p:sp>
    </p:spTree>
    <p:extLst>
      <p:ext uri="{BB962C8B-B14F-4D97-AF65-F5344CB8AC3E}">
        <p14:creationId xmlns:p14="http://schemas.microsoft.com/office/powerpoint/2010/main" val="10701292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Exercice</a:t>
            </a:r>
          </a:p>
          <a:p>
            <a:endParaRPr lang="fr-CA" dirty="0" smtClean="0">
              <a:latin typeface="Arial" pitchFamily="34" charset="0"/>
              <a:cs typeface="Arial" pitchFamily="34" charset="0"/>
            </a:endParaRPr>
          </a:p>
          <a:p>
            <a:r>
              <a:rPr lang="fr-CA" dirty="0" smtClean="0">
                <a:latin typeface="Arial" pitchFamily="34" charset="0"/>
                <a:cs typeface="Arial" pitchFamily="34" charset="0"/>
              </a:rPr>
              <a:t>Demandez à chacun des participants :</a:t>
            </a:r>
          </a:p>
          <a:p>
            <a:pPr marL="171450" indent="-171450">
              <a:buFont typeface="Arial" pitchFamily="34" charset="0"/>
              <a:buChar char="•"/>
            </a:pPr>
            <a:r>
              <a:rPr lang="fr-CA" dirty="0" smtClean="0">
                <a:latin typeface="Arial" pitchFamily="34" charset="0"/>
                <a:cs typeface="Arial" pitchFamily="34" charset="0"/>
              </a:rPr>
              <a:t>de choisir une action à mettre en œuvre dans le cadre de la Démarche BNQ 21000; </a:t>
            </a:r>
          </a:p>
          <a:p>
            <a:pPr marL="171450" indent="-171450">
              <a:buFont typeface="Arial" pitchFamily="34" charset="0"/>
              <a:buChar char="•"/>
            </a:pPr>
            <a:r>
              <a:rPr lang="fr-CA" dirty="0" smtClean="0">
                <a:latin typeface="Arial" pitchFamily="34" charset="0"/>
                <a:cs typeface="Arial" pitchFamily="34" charset="0"/>
              </a:rPr>
              <a:t>de remplir individuellement </a:t>
            </a:r>
            <a:r>
              <a:rPr lang="fr-CA" dirty="0">
                <a:latin typeface="Arial" pitchFamily="34" charset="0"/>
                <a:cs typeface="Arial" pitchFamily="34" charset="0"/>
              </a:rPr>
              <a:t>le </a:t>
            </a:r>
            <a:r>
              <a:rPr lang="fr-CA" dirty="0" smtClean="0">
                <a:latin typeface="Arial" pitchFamily="34" charset="0"/>
                <a:cs typeface="Arial" pitchFamily="34" charset="0"/>
              </a:rPr>
              <a:t>tableau de la diapositive.  </a:t>
            </a:r>
          </a:p>
          <a:p>
            <a:endParaRPr lang="fr-CA" dirty="0">
              <a:latin typeface="Arial" pitchFamily="34" charset="0"/>
              <a:cs typeface="Arial" pitchFamily="34" charset="0"/>
            </a:endParaRPr>
          </a:p>
          <a:p>
            <a:r>
              <a:rPr lang="fr-CA" dirty="0" smtClean="0">
                <a:latin typeface="Arial" pitchFamily="34" charset="0"/>
                <a:cs typeface="Arial" pitchFamily="34" charset="0"/>
              </a:rPr>
              <a:t>Utilisez les questions aide-mémoire pour aider les participants à répondre à chaque étape du processus.</a:t>
            </a:r>
          </a:p>
          <a:p>
            <a:endParaRPr lang="fr-CA" dirty="0">
              <a:latin typeface="Arial" pitchFamily="34" charset="0"/>
              <a:cs typeface="Arial" pitchFamily="34" charset="0"/>
            </a:endParaRPr>
          </a:p>
          <a:p>
            <a:r>
              <a:rPr lang="fr-CA" dirty="0" smtClean="0">
                <a:latin typeface="Arial" pitchFamily="34" charset="0"/>
                <a:cs typeface="Arial" pitchFamily="34" charset="0"/>
              </a:rPr>
              <a:t>Ensuite, animez une séance plénière pour échanger sur les processus proposés.  </a:t>
            </a:r>
          </a:p>
          <a:p>
            <a:endParaRPr lang="fr-CA" dirty="0">
              <a:latin typeface="Arial" pitchFamily="34" charset="0"/>
              <a:cs typeface="Arial" pitchFamily="34" charset="0"/>
            </a:endParaRPr>
          </a:p>
          <a:p>
            <a:r>
              <a:rPr lang="fr-CA" dirty="0" smtClean="0">
                <a:latin typeface="Arial" pitchFamily="34" charset="0"/>
                <a:cs typeface="Arial" pitchFamily="34" charset="0"/>
              </a:rPr>
              <a:t>Comme animateur, faites ressortir les comportements reliés au conducteur ou à l’éléphant.</a:t>
            </a:r>
            <a:r>
              <a:rPr lang="fr-CA" baseline="0" dirty="0" smtClean="0">
                <a:latin typeface="Arial" pitchFamily="34" charset="0"/>
                <a:cs typeface="Arial" pitchFamily="34" charset="0"/>
              </a:rPr>
              <a:t> Souligner aussi les moments où les participants</a:t>
            </a:r>
            <a:r>
              <a:rPr lang="fr-CA" dirty="0" smtClean="0">
                <a:latin typeface="Arial" pitchFamily="34" charset="0"/>
                <a:cs typeface="Arial" pitchFamily="34" charset="0"/>
              </a:rPr>
              <a:t> font référence au chemin à prendre.</a:t>
            </a:r>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59</a:t>
            </a:fld>
            <a:endParaRPr lang="fr-CA"/>
          </a:p>
        </p:txBody>
      </p:sp>
    </p:spTree>
    <p:extLst>
      <p:ext uri="{BB962C8B-B14F-4D97-AF65-F5344CB8AC3E}">
        <p14:creationId xmlns:p14="http://schemas.microsoft.com/office/powerpoint/2010/main" val="545593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5532437"/>
            <a:ext cx="6096000" cy="6324600"/>
          </a:xfrm>
        </p:spPr>
        <p:txBody>
          <a:bodyPr>
            <a:normAutofit fontScale="62500" lnSpcReduction="20000"/>
          </a:bodyPr>
          <a:lstStyle/>
          <a:p>
            <a:r>
              <a:rPr lang="fr-CA" sz="1400" dirty="0">
                <a:latin typeface="Arial" pitchFamily="34" charset="0"/>
                <a:cs typeface="Arial" pitchFamily="34" charset="0"/>
              </a:rPr>
              <a:t>Voir le document </a:t>
            </a:r>
            <a:r>
              <a:rPr lang="fr-CA" sz="1400" dirty="0" smtClean="0">
                <a:latin typeface="Arial" pitchFamily="34" charset="0"/>
                <a:cs typeface="Arial" pitchFamily="34" charset="0"/>
              </a:rPr>
              <a:t>000-2_Introduction-Methode-BNQ21000_Outil.pptx.</a:t>
            </a:r>
            <a:endParaRPr lang="fr-CA" sz="1400" dirty="0">
              <a:latin typeface="Arial" pitchFamily="34" charset="0"/>
              <a:cs typeface="Arial" pitchFamily="34" charset="0"/>
            </a:endParaRPr>
          </a:p>
          <a:p>
            <a:endParaRPr lang="fr-CA" sz="1300" dirty="0" smtClean="0">
              <a:latin typeface="Arial" pitchFamily="34" charset="0"/>
              <a:cs typeface="Arial" pitchFamily="34" charset="0"/>
            </a:endParaRPr>
          </a:p>
          <a:p>
            <a:r>
              <a:rPr lang="fr-CA" sz="1400" dirty="0" smtClean="0">
                <a:latin typeface="Arial" pitchFamily="34" charset="0"/>
                <a:cs typeface="Arial" pitchFamily="34" charset="0"/>
              </a:rPr>
              <a:t>Positionnement stratégique de</a:t>
            </a:r>
            <a:r>
              <a:rPr lang="fr-CA" sz="1400" baseline="0" dirty="0" smtClean="0">
                <a:latin typeface="Arial" pitchFamily="34" charset="0"/>
                <a:cs typeface="Arial" pitchFamily="34" charset="0"/>
              </a:rPr>
              <a:t> l’approche</a:t>
            </a:r>
          </a:p>
          <a:p>
            <a:r>
              <a:rPr lang="fr-CA" sz="1400" b="1" dirty="0" smtClean="0">
                <a:latin typeface="Arial" pitchFamily="34" charset="0"/>
                <a:cs typeface="Arial" pitchFamily="34" charset="0"/>
              </a:rPr>
              <a:t>Source : www.bnq21000.qc.ca</a:t>
            </a:r>
          </a:p>
          <a:p>
            <a:r>
              <a:rPr lang="fr-CA" sz="1400" dirty="0" smtClean="0">
                <a:latin typeface="Arial" pitchFamily="34" charset="0"/>
                <a:cs typeface="Arial" pitchFamily="34" charset="0"/>
              </a:rPr>
              <a:t>L’Approche nationale BNQ 21000, qui comporte une norme et une méthodologie d’application testées dans plus de 50 organisations, est le résultat des travaux du Projet BNQ 21000, initié par différents acteurs des milieux socioéconomiques, gouvernementaux et privés. Cette approche générique propose un cadre de gestion stratégique en cohérence avec les standards internationaux et vise essentiellement à accélérer et à faciliter l’intégration des principes de développement durable au sein des organisations. </a:t>
            </a:r>
          </a:p>
          <a:p>
            <a:r>
              <a:rPr lang="fr-CA" sz="1400" dirty="0" smtClean="0">
                <a:latin typeface="Arial" pitchFamily="34" charset="0"/>
                <a:cs typeface="Arial" pitchFamily="34" charset="0"/>
              </a:rPr>
              <a:t>L’adoption d’une démarche volontaire de développement durable est grandement facilitée par l’utilisation d’un document consensuel agissant comme catalyseur des concepts fondamentaux du développement durable et de la responsabilité sociétale. L’ensemble des outils de gestion est gratuit. Les outils sont adaptables par l’utilisateur et accessibles à tout gestionnaire compétent.</a:t>
            </a:r>
          </a:p>
          <a:p>
            <a:r>
              <a:rPr lang="fr-CA" sz="1400" dirty="0" smtClean="0">
                <a:latin typeface="Arial" pitchFamily="34" charset="0"/>
                <a:cs typeface="Arial" pitchFamily="34" charset="0"/>
              </a:rPr>
              <a:t> </a:t>
            </a:r>
          </a:p>
          <a:p>
            <a:r>
              <a:rPr lang="fr-CA" sz="1400" dirty="0" smtClean="0">
                <a:latin typeface="Arial" pitchFamily="34" charset="0"/>
                <a:cs typeface="Arial" pitchFamily="34" charset="0"/>
              </a:rPr>
              <a:t>Dans le cadre de l’approche nationale BNQ 21000, piloter la gestion du développement durable au sein d’une organisation se définit par :</a:t>
            </a:r>
          </a:p>
          <a:p>
            <a:pPr marL="285750" indent="-285750">
              <a:buFont typeface="Arial" pitchFamily="34" charset="0"/>
              <a:buChar char="•"/>
            </a:pPr>
            <a:r>
              <a:rPr lang="fr-CA" sz="1400" dirty="0" smtClean="0">
                <a:latin typeface="Arial" pitchFamily="34" charset="0"/>
                <a:cs typeface="Arial" pitchFamily="34" charset="0"/>
              </a:rPr>
              <a:t>Instaurer un cadre de gouvernance de sa responsabilité sociétale;</a:t>
            </a:r>
          </a:p>
          <a:p>
            <a:pPr marL="285750" indent="-285750">
              <a:buFont typeface="Arial" pitchFamily="34" charset="0"/>
              <a:buChar char="•"/>
            </a:pPr>
            <a:r>
              <a:rPr lang="fr-CA" sz="1400" dirty="0" smtClean="0">
                <a:latin typeface="Arial" pitchFamily="34" charset="0"/>
                <a:cs typeface="Arial" pitchFamily="34" charset="0"/>
              </a:rPr>
              <a:t>Engager un dialogue avec les parties prenantes;</a:t>
            </a:r>
          </a:p>
          <a:p>
            <a:pPr marL="285750" indent="-285750">
              <a:buFont typeface="Arial" pitchFamily="34" charset="0"/>
              <a:buChar char="•"/>
            </a:pPr>
            <a:r>
              <a:rPr lang="fr-CA" sz="1400" dirty="0" smtClean="0">
                <a:latin typeface="Arial" pitchFamily="34" charset="0"/>
                <a:cs typeface="Arial" pitchFamily="34" charset="0"/>
              </a:rPr>
              <a:t>Opérer les meilleures pratiques de gestion dans une perspective d'amélioration continue;</a:t>
            </a:r>
          </a:p>
          <a:p>
            <a:pPr marL="285750" indent="-285750">
              <a:buFont typeface="Arial" pitchFamily="34" charset="0"/>
              <a:buChar char="•"/>
            </a:pPr>
            <a:r>
              <a:rPr lang="fr-CA" sz="1400" dirty="0" smtClean="0">
                <a:latin typeface="Arial" pitchFamily="34" charset="0"/>
                <a:cs typeface="Arial" pitchFamily="34" charset="0"/>
              </a:rPr>
              <a:t>Rechercher une performance globale qui intègre la relation d’interdépendance des thématiques économique, environnementale, sociale et transversale;</a:t>
            </a:r>
          </a:p>
          <a:p>
            <a:pPr marL="285750" indent="-285750">
              <a:buFont typeface="Arial" pitchFamily="34" charset="0"/>
              <a:buChar char="•"/>
            </a:pPr>
            <a:r>
              <a:rPr lang="fr-CA" sz="1400" dirty="0" smtClean="0">
                <a:latin typeface="Arial" pitchFamily="34" charset="0"/>
                <a:cs typeface="Arial" pitchFamily="34" charset="0"/>
              </a:rPr>
              <a:t>Rendre compte de la progression accomplie. </a:t>
            </a:r>
          </a:p>
          <a:p>
            <a:r>
              <a:rPr lang="fr-CA" sz="1400" dirty="0" smtClean="0">
                <a:latin typeface="Arial" pitchFamily="34" charset="0"/>
                <a:cs typeface="Arial" pitchFamily="34" charset="0"/>
              </a:rPr>
              <a:t> </a:t>
            </a:r>
            <a:endParaRPr lang="fr-CA" sz="1400" b="1" dirty="0" smtClean="0">
              <a:latin typeface="Arial" pitchFamily="34" charset="0"/>
              <a:cs typeface="Arial" pitchFamily="34" charset="0"/>
            </a:endParaRPr>
          </a:p>
          <a:p>
            <a:r>
              <a:rPr lang="fr-CA" sz="1400" b="1" dirty="0" smtClean="0">
                <a:latin typeface="Arial" pitchFamily="34" charset="0"/>
                <a:cs typeface="Arial" pitchFamily="34" charset="0"/>
              </a:rPr>
              <a:t>Deux éléments fondent l’Approche BNQ 21000 :</a:t>
            </a:r>
          </a:p>
          <a:p>
            <a:r>
              <a:rPr lang="fr-CA" sz="1400" dirty="0" smtClean="0">
                <a:latin typeface="Arial" pitchFamily="34" charset="0"/>
                <a:cs typeface="Arial" pitchFamily="34" charset="0"/>
              </a:rPr>
              <a:t>La norme BNQ 21000 (communément appelé Guide BNQ 21000) est un document consensuel élaboré par le Bureau de normalisation du Québec (BNQ) qui propose un cadre de réflexion initial pour la planification, la priorisation des enjeux et la mise en œuvre d’une démarche de développement durable au sein d’une organisation en tenant compte des 16 principes de la Loi sur le développement durable</a:t>
            </a:r>
            <a:r>
              <a:rPr lang="fr-CA" sz="1400" baseline="0" dirty="0" smtClean="0">
                <a:latin typeface="Arial" pitchFamily="34" charset="0"/>
                <a:cs typeface="Arial" pitchFamily="34" charset="0"/>
              </a:rPr>
              <a:t> </a:t>
            </a:r>
            <a:r>
              <a:rPr lang="fr-CA" sz="1400" dirty="0" smtClean="0">
                <a:latin typeface="Arial" pitchFamily="34" charset="0"/>
                <a:cs typeface="Arial" pitchFamily="34" charset="0"/>
              </a:rPr>
              <a:t>et des fondements théoriques reconnus lors de sa parution. </a:t>
            </a:r>
          </a:p>
          <a:p>
            <a:r>
              <a:rPr lang="fr-CA" sz="1400" dirty="0" smtClean="0">
                <a:latin typeface="Arial" pitchFamily="34" charset="0"/>
                <a:cs typeface="Arial" pitchFamily="34" charset="0"/>
              </a:rPr>
              <a:t>Cette norme de gestion est en fait un vecteur d’innovation qui priorise la communication et l’interaction avec les parties prenantes dans un processus d’amélioration continue. En somme, elle sert de déclinaison opérationnelle à la norme internationale ISO 26000 – </a:t>
            </a:r>
            <a:r>
              <a:rPr lang="fr-CA" sz="1400" i="1" dirty="0" smtClean="0">
                <a:latin typeface="Arial" pitchFamily="34" charset="0"/>
                <a:cs typeface="Arial" pitchFamily="34" charset="0"/>
              </a:rPr>
              <a:t>Lignes directrices relatives à la responsabilité sociétale </a:t>
            </a:r>
            <a:r>
              <a:rPr lang="fr-CA" sz="1400" dirty="0" smtClean="0">
                <a:latin typeface="Arial" pitchFamily="34" charset="0"/>
                <a:cs typeface="Arial" pitchFamily="34" charset="0"/>
              </a:rPr>
              <a:t>et facilite la reddition de comptes selon les lignes directrices du Global </a:t>
            </a:r>
            <a:r>
              <a:rPr lang="fr-CA" sz="1400" dirty="0" err="1" smtClean="0">
                <a:latin typeface="Arial" pitchFamily="34" charset="0"/>
                <a:cs typeface="Arial" pitchFamily="34" charset="0"/>
              </a:rPr>
              <a:t>reporting</a:t>
            </a:r>
            <a:r>
              <a:rPr lang="fr-CA" sz="1400" dirty="0" smtClean="0">
                <a:latin typeface="Arial" pitchFamily="34" charset="0"/>
                <a:cs typeface="Arial" pitchFamily="34" charset="0"/>
              </a:rPr>
              <a:t> initiative (GRI).</a:t>
            </a:r>
          </a:p>
          <a:p>
            <a:endParaRPr lang="fr-CA" sz="1400" dirty="0" smtClean="0">
              <a:latin typeface="Arial" pitchFamily="34" charset="0"/>
              <a:cs typeface="Arial" pitchFamily="34" charset="0"/>
            </a:endParaRPr>
          </a:p>
          <a:p>
            <a:r>
              <a:rPr lang="fr-CA" sz="1400" dirty="0" smtClean="0">
                <a:latin typeface="Arial" pitchFamily="34" charset="0"/>
                <a:cs typeface="Arial" pitchFamily="34" charset="0"/>
              </a:rPr>
              <a:t>La Méthode BNQ 21000 propose l’encadrement d’un dialogue avec les parties prenantes et une démarche d’amélioration continue élaborée en sept étapes favorisant la progression d’une organisation selon ci</a:t>
            </a:r>
            <a:r>
              <a:rPr lang="fr-CA" sz="1400" baseline="0" dirty="0" smtClean="0">
                <a:latin typeface="Arial" pitchFamily="34" charset="0"/>
                <a:cs typeface="Arial" pitchFamily="34" charset="0"/>
              </a:rPr>
              <a:t>nq</a:t>
            </a:r>
            <a:r>
              <a:rPr lang="fr-CA" sz="1400" dirty="0" smtClean="0">
                <a:latin typeface="Arial" pitchFamily="34" charset="0"/>
                <a:cs typeface="Arial" pitchFamily="34" charset="0"/>
              </a:rPr>
              <a:t> niveaux de bonnes pratiques. Chacune des étapes est accompagnée d’outils de gestion stratégique (plus de 30) visant à faciliter l’implantation d’une stratégie de développement durable. </a:t>
            </a:r>
          </a:p>
          <a:p>
            <a:r>
              <a:rPr lang="fr-CA" sz="1400" dirty="0" smtClean="0">
                <a:latin typeface="Arial" pitchFamily="34" charset="0"/>
                <a:cs typeface="Arial" pitchFamily="34" charset="0"/>
              </a:rPr>
              <a:t>Pour orienter son implantation, la Méthode BNQ 21000 propose d’instaurer un cadre de gouvernance de la responsabilité sociétale. L’utilisation conjointe de ces trois volets, en plus des ouvrages en appui et des outils de référence, permet d’opérationnaliser plus facilement une stratégie de développement durable selon le Guide BNQ 21000. </a:t>
            </a:r>
          </a:p>
          <a:p>
            <a:r>
              <a:rPr lang="fr-CA" sz="1400" dirty="0" smtClean="0">
                <a:latin typeface="Arial" pitchFamily="34" charset="0"/>
                <a:cs typeface="Arial" pitchFamily="34" charset="0"/>
              </a:rPr>
              <a:t>Validée et bonifiée par plus de 20 experts en accompagnement stratégique au cours de 50 projets pilotes réalisés dans différents secteurs de l’économie québécoise, cette méthodologie adaptative met l’accent sur l’adoption progressive de saines pratiques de gestion durable et sur la mise en place d'un dialogue avec les parties prenantes.</a:t>
            </a:r>
          </a:p>
          <a:p>
            <a:endParaRPr lang="fr-CA" sz="1400" dirty="0"/>
          </a:p>
        </p:txBody>
      </p:sp>
      <p:sp>
        <p:nvSpPr>
          <p:cNvPr id="4" name="Espace réservé du numéro de diapositive 3"/>
          <p:cNvSpPr>
            <a:spLocks noGrp="1"/>
          </p:cNvSpPr>
          <p:nvPr>
            <p:ph type="sldNum" sz="quarter" idx="10"/>
          </p:nvPr>
        </p:nvSpPr>
        <p:spPr/>
        <p:txBody>
          <a:bodyPr/>
          <a:lstStyle/>
          <a:p>
            <a:fld id="{339D51C7-B40D-4D22-9FE8-142F7B1BBB45}" type="slidenum">
              <a:rPr lang="fr-CA">
                <a:solidFill>
                  <a:prstClr val="black"/>
                </a:solidFill>
              </a:rPr>
              <a:pPr/>
              <a:t>6</a:t>
            </a:fld>
            <a:endParaRPr lang="fr-CA">
              <a:solidFill>
                <a:prstClr val="black"/>
              </a:solidFill>
            </a:endParaRPr>
          </a:p>
        </p:txBody>
      </p:sp>
    </p:spTree>
    <p:extLst>
      <p:ext uri="{BB962C8B-B14F-4D97-AF65-F5344CB8AC3E}">
        <p14:creationId xmlns:p14="http://schemas.microsoft.com/office/powerpoint/2010/main" val="12749585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A" smtClean="0">
              <a:ea typeface="ヒラギノ角ゴ Pro W3" pitchFamily="16" charset="-128"/>
            </a:endParaRPr>
          </a:p>
        </p:txBody>
      </p:sp>
      <p:sp>
        <p:nvSpPr>
          <p:cNvPr id="5120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006EF09E-CCB6-4190-B75F-D4E7ED474929}" type="slidenum">
              <a:rPr lang="fr-CA" sz="1400"/>
              <a:pPr eaLnBrk="1" hangingPunct="1"/>
              <a:t>60</a:t>
            </a:fld>
            <a:endParaRPr lang="fr-CA" sz="14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A" smtClean="0">
              <a:ea typeface="ヒラギノ角ゴ Pro W3" pitchFamily="16" charset="-128"/>
            </a:endParaRPr>
          </a:p>
        </p:txBody>
      </p:sp>
      <p:sp>
        <p:nvSpPr>
          <p:cNvPr id="11776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BD4D3A01-D7B1-4EEE-8BE7-82896BADC307}" type="slidenum">
              <a:rPr lang="fr-CA" sz="1400"/>
              <a:pPr eaLnBrk="1" hangingPunct="1"/>
              <a:t>61</a:t>
            </a:fld>
            <a:endParaRPr lang="fr-CA" sz="14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0"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A" smtClean="0">
              <a:ea typeface="ヒラギノ角ゴ Pro W3" pitchFamily="16" charset="-128"/>
            </a:endParaRPr>
          </a:p>
        </p:txBody>
      </p:sp>
      <p:sp>
        <p:nvSpPr>
          <p:cNvPr id="119811"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AF2B613D-3747-42EB-8C2C-E1826D9AA02D}" type="slidenum">
              <a:rPr lang="fr-CA" sz="1400"/>
              <a:pPr eaLnBrk="1" hangingPunct="1"/>
              <a:t>62</a:t>
            </a:fld>
            <a:endParaRPr lang="fr-CA" sz="14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CA" smtClean="0">
              <a:ea typeface="ヒラギノ角ゴ Pro W3" pitchFamily="16" charset="-128"/>
            </a:endParaRPr>
          </a:p>
        </p:txBody>
      </p:sp>
      <p:sp>
        <p:nvSpPr>
          <p:cNvPr id="51203"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pitchFamily="34" charset="0"/>
                <a:ea typeface="ＭＳ Ｐゴシック" pitchFamily="34" charset="-128"/>
              </a:defRPr>
            </a:lvl1pPr>
            <a:lvl2pPr marL="881659" indent="-339100" eaLnBrk="0" hangingPunct="0">
              <a:defRPr sz="2800">
                <a:solidFill>
                  <a:schemeClr val="tx1"/>
                </a:solidFill>
                <a:latin typeface="Arial" pitchFamily="34" charset="0"/>
                <a:ea typeface="ＭＳ Ｐゴシック" pitchFamily="34" charset="-128"/>
              </a:defRPr>
            </a:lvl2pPr>
            <a:lvl3pPr marL="1356398" indent="-271280" eaLnBrk="0" hangingPunct="0">
              <a:defRPr sz="2800">
                <a:solidFill>
                  <a:schemeClr val="tx1"/>
                </a:solidFill>
                <a:latin typeface="Arial" pitchFamily="34" charset="0"/>
                <a:ea typeface="ＭＳ Ｐゴシック" pitchFamily="34" charset="-128"/>
              </a:defRPr>
            </a:lvl3pPr>
            <a:lvl4pPr marL="1898957" indent="-271280" eaLnBrk="0" hangingPunct="0">
              <a:defRPr sz="2800">
                <a:solidFill>
                  <a:schemeClr val="tx1"/>
                </a:solidFill>
                <a:latin typeface="Arial" pitchFamily="34" charset="0"/>
                <a:ea typeface="ＭＳ Ｐゴシック" pitchFamily="34" charset="-128"/>
              </a:defRPr>
            </a:lvl4pPr>
            <a:lvl5pPr marL="2441517" indent="-271280" eaLnBrk="0" hangingPunct="0">
              <a:defRPr sz="2800">
                <a:solidFill>
                  <a:schemeClr val="tx1"/>
                </a:solidFill>
                <a:latin typeface="Arial" pitchFamily="34" charset="0"/>
                <a:ea typeface="ＭＳ Ｐゴシック" pitchFamily="34" charset="-128"/>
              </a:defRPr>
            </a:lvl5pPr>
            <a:lvl6pPr marL="2984076" indent="-271280" eaLnBrk="0" fontAlgn="base" hangingPunct="0">
              <a:spcBef>
                <a:spcPct val="0"/>
              </a:spcBef>
              <a:spcAft>
                <a:spcPct val="0"/>
              </a:spcAft>
              <a:defRPr sz="2800">
                <a:solidFill>
                  <a:schemeClr val="tx1"/>
                </a:solidFill>
                <a:latin typeface="Arial" pitchFamily="34" charset="0"/>
                <a:ea typeface="ＭＳ Ｐゴシック" pitchFamily="34" charset="-128"/>
              </a:defRPr>
            </a:lvl6pPr>
            <a:lvl7pPr marL="3526635" indent="-271280" eaLnBrk="0" fontAlgn="base" hangingPunct="0">
              <a:spcBef>
                <a:spcPct val="0"/>
              </a:spcBef>
              <a:spcAft>
                <a:spcPct val="0"/>
              </a:spcAft>
              <a:defRPr sz="2800">
                <a:solidFill>
                  <a:schemeClr val="tx1"/>
                </a:solidFill>
                <a:latin typeface="Arial" pitchFamily="34" charset="0"/>
                <a:ea typeface="ＭＳ Ｐゴシック" pitchFamily="34" charset="-128"/>
              </a:defRPr>
            </a:lvl7pPr>
            <a:lvl8pPr marL="406919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8pPr>
            <a:lvl9pPr marL="4611754" indent="-271280" eaLnBrk="0" fontAlgn="base" hangingPunct="0">
              <a:spcBef>
                <a:spcPct val="0"/>
              </a:spcBef>
              <a:spcAft>
                <a:spcPct val="0"/>
              </a:spcAft>
              <a:defRPr sz="2800">
                <a:solidFill>
                  <a:schemeClr val="tx1"/>
                </a:solidFill>
                <a:latin typeface="Arial" pitchFamily="34" charset="0"/>
                <a:ea typeface="ＭＳ Ｐゴシック" pitchFamily="34" charset="-128"/>
              </a:defRPr>
            </a:lvl9pPr>
          </a:lstStyle>
          <a:p>
            <a:pPr eaLnBrk="1" hangingPunct="1"/>
            <a:fld id="{006EF09E-CCB6-4190-B75F-D4E7ED474929}" type="slidenum">
              <a:rPr lang="fr-CA" sz="1400"/>
              <a:pPr eaLnBrk="1" hangingPunct="1"/>
              <a:t>63</a:t>
            </a:fld>
            <a:endParaRPr lang="fr-CA" sz="14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latin typeface="Arial" pitchFamily="34" charset="0"/>
                <a:cs typeface="Arial" pitchFamily="34" charset="0"/>
              </a:rPr>
              <a:t>Le livre en français est disponible en format papier seulement. On peut le commander sur le site </a:t>
            </a:r>
            <a:r>
              <a:rPr lang="fr-CA" dirty="0" smtClean="0">
                <a:latin typeface="Arial" pitchFamily="34" charset="0"/>
                <a:cs typeface="Arial" pitchFamily="34" charset="0"/>
                <a:hlinkClick r:id="rId3"/>
              </a:rPr>
              <a:t>www.zenbusiness.fr</a:t>
            </a:r>
            <a:r>
              <a:rPr lang="fr-CA" dirty="0">
                <a:latin typeface="Arial" pitchFamily="34" charset="0"/>
                <a:cs typeface="Arial" pitchFamily="34" charset="0"/>
              </a:rPr>
              <a:t> </a:t>
            </a:r>
            <a:r>
              <a:rPr lang="fr-CA" dirty="0" smtClean="0">
                <a:latin typeface="Arial" pitchFamily="34" charset="0"/>
                <a:cs typeface="Arial" pitchFamily="34" charset="0"/>
              </a:rPr>
              <a:t>ou sur</a:t>
            </a:r>
            <a:r>
              <a:rPr lang="fr-CA" baseline="0" dirty="0" smtClean="0">
                <a:latin typeface="Arial" pitchFamily="34" charset="0"/>
                <a:cs typeface="Arial" pitchFamily="34" charset="0"/>
              </a:rPr>
              <a:t> </a:t>
            </a:r>
            <a:r>
              <a:rPr lang="fr-CA" dirty="0" smtClean="0">
                <a:latin typeface="Arial" pitchFamily="34" charset="0"/>
                <a:cs typeface="Arial" pitchFamily="34" charset="0"/>
                <a:hlinkClick r:id="rId4"/>
              </a:rPr>
              <a:t>http</a:t>
            </a:r>
            <a:r>
              <a:rPr lang="fr-CA" dirty="0">
                <a:latin typeface="Arial" pitchFamily="34" charset="0"/>
                <a:cs typeface="Arial" pitchFamily="34" charset="0"/>
                <a:hlinkClick r:id="rId4"/>
              </a:rPr>
              <a:t>://</a:t>
            </a:r>
            <a:r>
              <a:rPr lang="fr-CA" dirty="0" smtClean="0">
                <a:latin typeface="Arial" pitchFamily="34" charset="0"/>
                <a:cs typeface="Arial" pitchFamily="34" charset="0"/>
                <a:hlinkClick r:id="rId4"/>
              </a:rPr>
              <a:t>www.amazon.ca/Switch-osez-changement-Chip-Heath/dp/2848995262</a:t>
            </a:r>
            <a:r>
              <a:rPr lang="fr-CA" dirty="0" smtClean="0">
                <a:latin typeface="Arial" pitchFamily="34" charset="0"/>
                <a:cs typeface="Arial" pitchFamily="34" charset="0"/>
              </a:rPr>
              <a:t>.</a:t>
            </a:r>
          </a:p>
          <a:p>
            <a:endParaRPr lang="fr-CA" dirty="0">
              <a:latin typeface="Arial" pitchFamily="34" charset="0"/>
              <a:cs typeface="Arial" pitchFamily="34" charset="0"/>
            </a:endParaRPr>
          </a:p>
          <a:p>
            <a:r>
              <a:rPr lang="fr-CA" dirty="0" smtClean="0">
                <a:latin typeface="Arial" pitchFamily="34" charset="0"/>
                <a:cs typeface="Arial" pitchFamily="34" charset="0"/>
              </a:rPr>
              <a:t>Le livre en anglais est disponible en format</a:t>
            </a:r>
            <a:r>
              <a:rPr lang="fr-CA" baseline="0" dirty="0" smtClean="0">
                <a:latin typeface="Arial" pitchFamily="34" charset="0"/>
                <a:cs typeface="Arial" pitchFamily="34" charset="0"/>
              </a:rPr>
              <a:t> </a:t>
            </a:r>
            <a:r>
              <a:rPr lang="fr-CA" dirty="0" smtClean="0">
                <a:latin typeface="Arial" pitchFamily="34" charset="0"/>
                <a:cs typeface="Arial" pitchFamily="34" charset="0"/>
              </a:rPr>
              <a:t>papier et en format Web. On peut le commander sur le site </a:t>
            </a:r>
            <a:r>
              <a:rPr lang="fr-CA" dirty="0" smtClean="0">
                <a:latin typeface="Arial" pitchFamily="34" charset="0"/>
                <a:cs typeface="Arial" pitchFamily="34" charset="0"/>
                <a:hlinkClick r:id="rId5"/>
              </a:rPr>
              <a:t>www.switchthebook.com</a:t>
            </a:r>
            <a:r>
              <a:rPr lang="fr-CA" dirty="0" smtClean="0">
                <a:latin typeface="Arial" pitchFamily="34" charset="0"/>
                <a:cs typeface="Arial" pitchFamily="34" charset="0"/>
              </a:rPr>
              <a:t>.</a:t>
            </a:r>
          </a:p>
          <a:p>
            <a:endParaRPr lang="fr-CA" dirty="0">
              <a:latin typeface="Arial" pitchFamily="34" charset="0"/>
              <a:cs typeface="Arial" pitchFamily="34" charset="0"/>
            </a:endParaRPr>
          </a:p>
          <a:p>
            <a:r>
              <a:rPr lang="fr-CA" dirty="0" smtClean="0">
                <a:latin typeface="Arial" pitchFamily="34" charset="0"/>
                <a:cs typeface="Arial" pitchFamily="34" charset="0"/>
              </a:rPr>
              <a:t>Le livre, français ou anglais, est disponible dans les grandes librairies.</a:t>
            </a: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64</a:t>
            </a:fld>
            <a:endParaRPr lang="fr-CA"/>
          </a:p>
        </p:txBody>
      </p:sp>
    </p:spTree>
    <p:extLst>
      <p:ext uri="{BB962C8B-B14F-4D97-AF65-F5344CB8AC3E}">
        <p14:creationId xmlns:p14="http://schemas.microsoft.com/office/powerpoint/2010/main" val="32803558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65</a:t>
            </a:fld>
            <a:endParaRPr lang="fr-CA"/>
          </a:p>
        </p:txBody>
      </p:sp>
    </p:spTree>
    <p:extLst>
      <p:ext uri="{BB962C8B-B14F-4D97-AF65-F5344CB8AC3E}">
        <p14:creationId xmlns:p14="http://schemas.microsoft.com/office/powerpoint/2010/main" val="13484424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fld id="{A73F428A-2618-4293-AD67-F65BBCC45DE7}" type="slidenum">
              <a:rPr lang="fr-CA" smtClean="0"/>
              <a:pPr/>
              <a:t>66</a:t>
            </a:fld>
            <a:endParaRPr lang="fr-CA"/>
          </a:p>
        </p:txBody>
      </p:sp>
    </p:spTree>
    <p:extLst>
      <p:ext uri="{BB962C8B-B14F-4D97-AF65-F5344CB8AC3E}">
        <p14:creationId xmlns:p14="http://schemas.microsoft.com/office/powerpoint/2010/main" val="3261546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701040" y="5690155"/>
            <a:ext cx="5775960" cy="5390674"/>
          </a:xfrm>
        </p:spPr>
        <p:txBody>
          <a:bodyPr>
            <a:normAutofit/>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r>
              <a:rPr lang="fr-CA" dirty="0" smtClean="0">
                <a:latin typeface="Arial" pitchFamily="34" charset="0"/>
                <a:cs typeface="Arial" pitchFamily="34" charset="0"/>
              </a:rPr>
              <a:t>Référence : Wikipédia</a:t>
            </a:r>
          </a:p>
          <a:p>
            <a:endParaRPr lang="fr-CA" dirty="0" smtClean="0">
              <a:latin typeface="Arial" pitchFamily="34" charset="0"/>
              <a:cs typeface="Arial" pitchFamily="34" charset="0"/>
            </a:endParaRPr>
          </a:p>
          <a:p>
            <a:r>
              <a:rPr lang="fr-CA" dirty="0" smtClean="0">
                <a:latin typeface="Arial" pitchFamily="34" charset="0"/>
                <a:cs typeface="Arial" pitchFamily="34" charset="0"/>
              </a:rPr>
              <a:t>La roue de Deming : </a:t>
            </a:r>
          </a:p>
          <a:p>
            <a:r>
              <a:rPr lang="fr-FR" dirty="0">
                <a:latin typeface="Arial" pitchFamily="34" charset="0"/>
                <a:cs typeface="Arial" pitchFamily="34" charset="0"/>
              </a:rPr>
              <a:t>La roue de Deming est un moyen mnémotechnique permettant de repérer avec simplicité les étapes à suivre </a:t>
            </a:r>
            <a:r>
              <a:rPr lang="fr-FR" dirty="0" smtClean="0">
                <a:latin typeface="Arial" pitchFamily="34" charset="0"/>
                <a:cs typeface="Arial" pitchFamily="34" charset="0"/>
              </a:rPr>
              <a:t>pour améliorer la qualité dans </a:t>
            </a:r>
            <a:r>
              <a:rPr lang="fr-FR" dirty="0">
                <a:latin typeface="Arial" pitchFamily="34" charset="0"/>
                <a:cs typeface="Arial" pitchFamily="34" charset="0"/>
              </a:rPr>
              <a:t>une </a:t>
            </a:r>
            <a:r>
              <a:rPr lang="fr-FR" dirty="0" smtClean="0">
                <a:latin typeface="Arial" pitchFamily="34" charset="0"/>
                <a:cs typeface="Arial" pitchFamily="34" charset="0"/>
              </a:rPr>
              <a:t>organisation.</a:t>
            </a:r>
          </a:p>
          <a:p>
            <a:r>
              <a:rPr lang="fr-FR" dirty="0">
                <a:latin typeface="Arial" pitchFamily="34" charset="0"/>
                <a:cs typeface="Arial" pitchFamily="34" charset="0"/>
              </a:rPr>
              <a:t>La méthode comporte quatre étapes, chacune </a:t>
            </a:r>
            <a:r>
              <a:rPr lang="fr-FR" dirty="0" smtClean="0">
                <a:latin typeface="Arial" pitchFamily="34" charset="0"/>
                <a:cs typeface="Arial" pitchFamily="34" charset="0"/>
              </a:rPr>
              <a:t>entrainant </a:t>
            </a:r>
            <a:r>
              <a:rPr lang="fr-FR" dirty="0">
                <a:latin typeface="Arial" pitchFamily="34" charset="0"/>
                <a:cs typeface="Arial" pitchFamily="34" charset="0"/>
              </a:rPr>
              <a:t>l'autre, et vise à établir un cercle </a:t>
            </a:r>
            <a:r>
              <a:rPr lang="fr-FR" dirty="0" smtClean="0">
                <a:latin typeface="Arial" pitchFamily="34" charset="0"/>
                <a:cs typeface="Arial" pitchFamily="34" charset="0"/>
              </a:rPr>
              <a:t>vertueux. </a:t>
            </a:r>
            <a:r>
              <a:rPr lang="fr-FR" dirty="0">
                <a:latin typeface="Arial" pitchFamily="34" charset="0"/>
                <a:cs typeface="Arial" pitchFamily="34" charset="0"/>
              </a:rPr>
              <a:t>Sa mise en place doit permettre d'améliorer sans cesse la qualité d'un produit, d'une œuvre, d'un service, etc.</a:t>
            </a:r>
          </a:p>
          <a:p>
            <a:r>
              <a:rPr lang="fr-FR" b="1" dirty="0">
                <a:latin typeface="Arial" pitchFamily="34" charset="0"/>
                <a:cs typeface="Arial" pitchFamily="34" charset="0"/>
              </a:rPr>
              <a:t>P</a:t>
            </a:r>
            <a:r>
              <a:rPr lang="fr-FR" dirty="0">
                <a:latin typeface="Arial" pitchFamily="34" charset="0"/>
                <a:cs typeface="Arial" pitchFamily="34" charset="0"/>
              </a:rPr>
              <a:t>lan : </a:t>
            </a:r>
            <a:r>
              <a:rPr lang="fr-FR" dirty="0" smtClean="0">
                <a:latin typeface="Arial" pitchFamily="34" charset="0"/>
                <a:cs typeface="Arial" pitchFamily="34" charset="0"/>
              </a:rPr>
              <a:t>Préparer</a:t>
            </a:r>
            <a:r>
              <a:rPr lang="fr-FR" baseline="0" dirty="0" smtClean="0">
                <a:latin typeface="Arial" pitchFamily="34" charset="0"/>
                <a:cs typeface="Arial" pitchFamily="34" charset="0"/>
              </a:rPr>
              <a:t>,</a:t>
            </a:r>
            <a:r>
              <a:rPr lang="fr-FR" dirty="0" smtClean="0">
                <a:latin typeface="Arial" pitchFamily="34" charset="0"/>
                <a:cs typeface="Arial" pitchFamily="34" charset="0"/>
              </a:rPr>
              <a:t> </a:t>
            </a:r>
            <a:r>
              <a:rPr lang="fr-FR" dirty="0">
                <a:latin typeface="Arial" pitchFamily="34" charset="0"/>
                <a:cs typeface="Arial" pitchFamily="34" charset="0"/>
              </a:rPr>
              <a:t>planifier (ce que l'on va réaliser)</a:t>
            </a:r>
          </a:p>
          <a:p>
            <a:r>
              <a:rPr lang="fr-FR" b="1" dirty="0">
                <a:latin typeface="Arial" pitchFamily="34" charset="0"/>
                <a:cs typeface="Arial" pitchFamily="34" charset="0"/>
              </a:rPr>
              <a:t>D</a:t>
            </a:r>
            <a:r>
              <a:rPr lang="fr-FR" dirty="0">
                <a:latin typeface="Arial" pitchFamily="34" charset="0"/>
                <a:cs typeface="Arial" pitchFamily="34" charset="0"/>
              </a:rPr>
              <a:t>o : Développer, réaliser, mettre en œuvre (le plus souvent, on commence par une phase de test)</a:t>
            </a:r>
          </a:p>
          <a:p>
            <a:r>
              <a:rPr lang="fr-FR" b="1" dirty="0">
                <a:latin typeface="Arial" pitchFamily="34" charset="0"/>
                <a:cs typeface="Arial" pitchFamily="34" charset="0"/>
              </a:rPr>
              <a:t>C</a:t>
            </a:r>
            <a:r>
              <a:rPr lang="fr-FR" dirty="0">
                <a:latin typeface="Arial" pitchFamily="34" charset="0"/>
                <a:cs typeface="Arial" pitchFamily="34" charset="0"/>
              </a:rPr>
              <a:t>heck : Contrôler, vérifier</a:t>
            </a:r>
          </a:p>
          <a:p>
            <a:r>
              <a:rPr lang="fr-FR" b="1" dirty="0" err="1">
                <a:latin typeface="Arial" pitchFamily="34" charset="0"/>
                <a:cs typeface="Arial" pitchFamily="34" charset="0"/>
              </a:rPr>
              <a:t>A</a:t>
            </a:r>
            <a:r>
              <a:rPr lang="fr-FR" dirty="0" err="1">
                <a:latin typeface="Arial" pitchFamily="34" charset="0"/>
                <a:cs typeface="Arial" pitchFamily="34" charset="0"/>
              </a:rPr>
              <a:t>ct</a:t>
            </a:r>
            <a:r>
              <a:rPr lang="fr-FR" dirty="0">
                <a:latin typeface="Arial" pitchFamily="34" charset="0"/>
                <a:cs typeface="Arial" pitchFamily="34" charset="0"/>
              </a:rPr>
              <a:t> (ou </a:t>
            </a:r>
            <a:r>
              <a:rPr lang="fr-FR" b="1" dirty="0" err="1">
                <a:latin typeface="Arial" pitchFamily="34" charset="0"/>
                <a:cs typeface="Arial" pitchFamily="34" charset="0"/>
              </a:rPr>
              <a:t>A</a:t>
            </a:r>
            <a:r>
              <a:rPr lang="fr-FR" dirty="0" err="1">
                <a:latin typeface="Arial" pitchFamily="34" charset="0"/>
                <a:cs typeface="Arial" pitchFamily="34" charset="0"/>
              </a:rPr>
              <a:t>djust</a:t>
            </a:r>
            <a:r>
              <a:rPr lang="fr-FR" dirty="0" smtClean="0">
                <a:latin typeface="Arial" pitchFamily="34" charset="0"/>
                <a:cs typeface="Arial" pitchFamily="34" charset="0"/>
              </a:rPr>
              <a:t>) : </a:t>
            </a:r>
            <a:r>
              <a:rPr lang="fr-FR" dirty="0">
                <a:latin typeface="Arial" pitchFamily="34" charset="0"/>
                <a:cs typeface="Arial" pitchFamily="34" charset="0"/>
              </a:rPr>
              <a:t>Agir, ajuster, réagir (si on a testé à l'étape </a:t>
            </a:r>
            <a:r>
              <a:rPr lang="fr-FR" i="1" dirty="0">
                <a:latin typeface="Arial" pitchFamily="34" charset="0"/>
                <a:cs typeface="Arial" pitchFamily="34" charset="0"/>
              </a:rPr>
              <a:t>Do</a:t>
            </a:r>
            <a:r>
              <a:rPr lang="fr-FR" dirty="0">
                <a:latin typeface="Arial" pitchFamily="34" charset="0"/>
                <a:cs typeface="Arial" pitchFamily="34" charset="0"/>
              </a:rPr>
              <a:t>, on déploie lors de la phase </a:t>
            </a:r>
            <a:r>
              <a:rPr lang="fr-FR" i="1" dirty="0" err="1">
                <a:latin typeface="Arial" pitchFamily="34" charset="0"/>
                <a:cs typeface="Arial" pitchFamily="34" charset="0"/>
              </a:rPr>
              <a:t>Act</a:t>
            </a:r>
            <a:r>
              <a:rPr lang="fr-FR" dirty="0" smtClean="0">
                <a:latin typeface="Arial" pitchFamily="34" charset="0"/>
                <a:cs typeface="Arial" pitchFamily="34" charset="0"/>
              </a:rPr>
              <a:t>)</a:t>
            </a:r>
          </a:p>
          <a:p>
            <a:endParaRPr lang="fr-FR" dirty="0">
              <a:latin typeface="Arial" pitchFamily="34" charset="0"/>
              <a:cs typeface="Arial" pitchFamily="34" charset="0"/>
            </a:endParaRPr>
          </a:p>
          <a:p>
            <a:r>
              <a:rPr lang="fr-FR" dirty="0" smtClean="0">
                <a:latin typeface="Arial" pitchFamily="34" charset="0"/>
                <a:cs typeface="Arial" pitchFamily="34" charset="0"/>
              </a:rPr>
              <a:t>Référence :</a:t>
            </a:r>
            <a:r>
              <a:rPr lang="fr-FR" baseline="0" dirty="0" smtClean="0">
                <a:latin typeface="Arial" pitchFamily="34" charset="0"/>
                <a:cs typeface="Arial" pitchFamily="34" charset="0"/>
              </a:rPr>
              <a:t> </a:t>
            </a:r>
            <a:r>
              <a:rPr lang="fr-CA" b="0" i="1" dirty="0" smtClean="0">
                <a:latin typeface="Arial" pitchFamily="34" charset="0"/>
                <a:cs typeface="Arial" pitchFamily="34" charset="0"/>
              </a:rPr>
              <a:t>Dialogue </a:t>
            </a:r>
            <a:r>
              <a:rPr lang="fr-CA" b="0" i="1" dirty="0">
                <a:latin typeface="Arial" pitchFamily="34" charset="0"/>
                <a:cs typeface="Arial" pitchFamily="34" charset="0"/>
              </a:rPr>
              <a:t>entre les PME et leurs parties </a:t>
            </a:r>
            <a:r>
              <a:rPr lang="fr-CA" b="0" i="1" dirty="0" smtClean="0">
                <a:latin typeface="Arial" pitchFamily="34" charset="0"/>
                <a:cs typeface="Arial" pitchFamily="34" charset="0"/>
              </a:rPr>
              <a:t>prenantes : </a:t>
            </a:r>
            <a:r>
              <a:rPr lang="fr-CA" b="0" i="1" dirty="0">
                <a:latin typeface="Arial" pitchFamily="34" charset="0"/>
                <a:cs typeface="Arial" pitchFamily="34" charset="0"/>
              </a:rPr>
              <a:t>les autorités publiques locales ont-elles un rôle à jouer</a:t>
            </a:r>
            <a:r>
              <a:rPr lang="fr-CA" b="0" i="1" dirty="0" smtClean="0">
                <a:latin typeface="Arial" pitchFamily="34" charset="0"/>
                <a:cs typeface="Arial" pitchFamily="34" charset="0"/>
              </a:rPr>
              <a:t>?</a:t>
            </a:r>
            <a:r>
              <a:rPr lang="fr-CA" b="0" dirty="0" smtClean="0">
                <a:latin typeface="Arial" pitchFamily="34" charset="0"/>
                <a:cs typeface="Arial" pitchFamily="34" charset="0"/>
              </a:rPr>
              <a:t>,</a:t>
            </a:r>
            <a:r>
              <a:rPr lang="fr-CA" b="1" dirty="0" smtClean="0">
                <a:latin typeface="Arial" pitchFamily="34" charset="0"/>
                <a:cs typeface="Arial" pitchFamily="34" charset="0"/>
              </a:rPr>
              <a:t> </a:t>
            </a:r>
            <a:r>
              <a:rPr lang="fr-CA" b="0" dirty="0" smtClean="0">
                <a:latin typeface="Arial" pitchFamily="34" charset="0"/>
                <a:cs typeface="Arial" pitchFamily="34" charset="0"/>
              </a:rPr>
              <a:t>25</a:t>
            </a:r>
            <a:r>
              <a:rPr lang="fr-CA" b="0" baseline="0" dirty="0" smtClean="0">
                <a:latin typeface="Arial" pitchFamily="34" charset="0"/>
                <a:cs typeface="Arial" pitchFamily="34" charset="0"/>
              </a:rPr>
              <a:t> </a:t>
            </a:r>
            <a:r>
              <a:rPr lang="fr-CA" dirty="0" smtClean="0">
                <a:latin typeface="Arial" pitchFamily="34" charset="0"/>
                <a:cs typeface="Arial" pitchFamily="34" charset="0"/>
              </a:rPr>
              <a:t>octobre 2012, </a:t>
            </a:r>
            <a:r>
              <a:rPr lang="fr-CA" dirty="0">
                <a:latin typeface="Arial" pitchFamily="34" charset="0"/>
                <a:cs typeface="Arial" pitchFamily="34" charset="0"/>
              </a:rPr>
              <a:t>par André </a:t>
            </a:r>
            <a:r>
              <a:rPr lang="fr-CA" dirty="0" err="1" smtClean="0">
                <a:latin typeface="Arial" pitchFamily="34" charset="0"/>
                <a:cs typeface="Arial" pitchFamily="34" charset="0"/>
              </a:rPr>
              <a:t>Sobczak</a:t>
            </a:r>
            <a:r>
              <a:rPr lang="fr-CA" dirty="0" smtClean="0">
                <a:latin typeface="Arial" pitchFamily="34" charset="0"/>
                <a:cs typeface="Arial" pitchFamily="34" charset="0"/>
              </a:rPr>
              <a:t>, site  du REDD  (www.nbs.net)</a:t>
            </a:r>
            <a:endParaRPr lang="fr-CA" dirty="0">
              <a:latin typeface="Arial" pitchFamily="34" charset="0"/>
              <a:cs typeface="Arial" pitchFamily="34" charset="0"/>
            </a:endParaRPr>
          </a:p>
          <a:p>
            <a:endParaRPr lang="fr-FR" dirty="0" smtClean="0">
              <a:latin typeface="Arial" pitchFamily="34" charset="0"/>
              <a:cs typeface="Arial" pitchFamily="34" charset="0"/>
            </a:endParaRPr>
          </a:p>
          <a:p>
            <a:r>
              <a:rPr lang="fr-FR" dirty="0" smtClean="0">
                <a:latin typeface="Arial" pitchFamily="34" charset="0"/>
                <a:cs typeface="Arial" pitchFamily="34" charset="0"/>
              </a:rPr>
              <a:t>Le dialogue avec les parties prenantes :</a:t>
            </a:r>
          </a:p>
          <a:p>
            <a:r>
              <a:rPr lang="fr-CA" b="1" dirty="0" smtClean="0">
                <a:latin typeface="Arial" pitchFamily="34" charset="0"/>
                <a:cs typeface="Arial" pitchFamily="34" charset="0"/>
              </a:rPr>
              <a:t>« Plus </a:t>
            </a:r>
            <a:r>
              <a:rPr lang="fr-CA" b="1" dirty="0">
                <a:latin typeface="Arial" pitchFamily="34" charset="0"/>
                <a:cs typeface="Arial" pitchFamily="34" charset="0"/>
              </a:rPr>
              <a:t>qu’une simple exigence de transparence, le dialogue avec les parties prenantes constitue un stimulateur du processus d’apprentissage organisationnel pour la RSE dont il serait dommage de priver les PME</a:t>
            </a:r>
            <a:r>
              <a:rPr lang="fr-CA" b="1" dirty="0" smtClean="0">
                <a:latin typeface="Arial" pitchFamily="34" charset="0"/>
                <a:cs typeface="Arial" pitchFamily="34" charset="0"/>
              </a:rPr>
              <a:t>.</a:t>
            </a:r>
            <a:r>
              <a:rPr lang="fr-CA" b="1" baseline="0" dirty="0" smtClean="0">
                <a:latin typeface="Arial" pitchFamily="34" charset="0"/>
                <a:cs typeface="Arial" pitchFamily="34" charset="0"/>
              </a:rPr>
              <a:t> »</a:t>
            </a:r>
            <a:endParaRPr lang="fr-CA" b="1" dirty="0">
              <a:latin typeface="Arial" pitchFamily="34" charset="0"/>
              <a:cs typeface="Arial" pitchFamily="34" charset="0"/>
            </a:endParaRPr>
          </a:p>
          <a:p>
            <a:endParaRPr lang="fr-FR" dirty="0">
              <a:latin typeface="Arial" pitchFamily="34" charset="0"/>
              <a:cs typeface="Arial" pitchFamily="34" charset="0"/>
            </a:endParaRPr>
          </a:p>
          <a:p>
            <a:endParaRPr lang="fr-FR" dirty="0">
              <a:latin typeface="Arial" pitchFamily="34" charset="0"/>
              <a:cs typeface="Arial" pitchFamily="34" charset="0"/>
            </a:endParaRPr>
          </a:p>
          <a:p>
            <a:endParaRPr lang="fr-CA"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7</a:t>
            </a:fld>
            <a:endParaRPr lang="fr-CA"/>
          </a:p>
        </p:txBody>
      </p:sp>
    </p:spTree>
    <p:extLst>
      <p:ext uri="{BB962C8B-B14F-4D97-AF65-F5344CB8AC3E}">
        <p14:creationId xmlns:p14="http://schemas.microsoft.com/office/powerpoint/2010/main" val="1256351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endParaRPr lang="fr-CA" b="1" dirty="0" smtClean="0">
              <a:latin typeface="Arial" pitchFamily="34" charset="0"/>
              <a:cs typeface="Arial" pitchFamily="34" charset="0"/>
            </a:endParaRPr>
          </a:p>
          <a:p>
            <a:r>
              <a:rPr lang="fr-CA" b="1" dirty="0" smtClean="0">
                <a:latin typeface="Arial" pitchFamily="34" charset="0"/>
                <a:cs typeface="Arial" pitchFamily="34" charset="0"/>
              </a:rPr>
              <a:t>Trois </a:t>
            </a:r>
            <a:r>
              <a:rPr lang="fr-CA" b="1" dirty="0">
                <a:latin typeface="Arial" pitchFamily="34" charset="0"/>
                <a:cs typeface="Arial" pitchFamily="34" charset="0"/>
              </a:rPr>
              <a:t>volets pour piloter le développement durable au sein d’une organisation</a:t>
            </a:r>
          </a:p>
          <a:p>
            <a:endParaRPr lang="fr-CA" b="1" dirty="0">
              <a:latin typeface="Arial" pitchFamily="34" charset="0"/>
              <a:cs typeface="Arial" pitchFamily="34" charset="0"/>
            </a:endParaRPr>
          </a:p>
          <a:p>
            <a:r>
              <a:rPr lang="fr-CA" b="1" dirty="0">
                <a:latin typeface="Arial" pitchFamily="34" charset="0"/>
                <a:cs typeface="Arial" pitchFamily="34" charset="0"/>
              </a:rPr>
              <a:t>La Méthode BNQ 21000 a été </a:t>
            </a:r>
            <a:r>
              <a:rPr lang="fr-CA" b="1" dirty="0" smtClean="0">
                <a:latin typeface="Arial" pitchFamily="34" charset="0"/>
                <a:cs typeface="Arial" pitchFamily="34" charset="0"/>
              </a:rPr>
              <a:t>élaborée </a:t>
            </a:r>
            <a:r>
              <a:rPr lang="fr-CA" b="1" dirty="0">
                <a:latin typeface="Arial" pitchFamily="34" charset="0"/>
                <a:cs typeface="Arial" pitchFamily="34" charset="0"/>
              </a:rPr>
              <a:t>pour les </a:t>
            </a:r>
            <a:r>
              <a:rPr lang="fr-CA" b="1" dirty="0" smtClean="0">
                <a:latin typeface="Arial" pitchFamily="34" charset="0"/>
                <a:cs typeface="Arial" pitchFamily="34" charset="0"/>
              </a:rPr>
              <a:t>entreprises :</a:t>
            </a:r>
            <a:endParaRPr lang="fr-CA" b="1" dirty="0">
              <a:latin typeface="Arial" pitchFamily="34" charset="0"/>
              <a:cs typeface="Arial" pitchFamily="34" charset="0"/>
            </a:endParaRPr>
          </a:p>
          <a:p>
            <a:pPr marL="200387" indent="-200387">
              <a:buFont typeface="Arial" pitchFamily="34" charset="0"/>
              <a:buChar char="•"/>
            </a:pPr>
            <a:r>
              <a:rPr lang="fr-CA" dirty="0">
                <a:latin typeface="Arial" pitchFamily="34" charset="0"/>
                <a:cs typeface="Arial" pitchFamily="34" charset="0"/>
              </a:rPr>
              <a:t>Une démarche d’amélioration continue</a:t>
            </a:r>
          </a:p>
          <a:p>
            <a:pPr marL="200387" indent="-200387">
              <a:buFont typeface="Arial" pitchFamily="34" charset="0"/>
              <a:buChar char="•"/>
            </a:pPr>
            <a:r>
              <a:rPr lang="fr-CA" dirty="0">
                <a:latin typeface="Arial" pitchFamily="34" charset="0"/>
                <a:cs typeface="Arial" pitchFamily="34" charset="0"/>
              </a:rPr>
              <a:t>Des outils de </a:t>
            </a:r>
            <a:r>
              <a:rPr lang="fr-CA" dirty="0" smtClean="0">
                <a:latin typeface="Arial" pitchFamily="34" charset="0"/>
                <a:cs typeface="Arial" pitchFamily="34" charset="0"/>
              </a:rPr>
              <a:t>gestion</a:t>
            </a:r>
            <a:endParaRPr lang="fr-CA" dirty="0">
              <a:latin typeface="Arial" pitchFamily="34" charset="0"/>
              <a:cs typeface="Arial" pitchFamily="34" charset="0"/>
            </a:endParaRPr>
          </a:p>
          <a:p>
            <a:pPr marL="200387" indent="-200387">
              <a:buFont typeface="Arial" pitchFamily="34" charset="0"/>
              <a:buChar char="•"/>
            </a:pPr>
            <a:r>
              <a:rPr lang="fr-CA" dirty="0">
                <a:latin typeface="Arial" pitchFamily="34" charset="0"/>
                <a:cs typeface="Arial" pitchFamily="34" charset="0"/>
              </a:rPr>
              <a:t>Un cadre de gouvernance</a:t>
            </a:r>
          </a:p>
          <a:p>
            <a:endParaRPr lang="fr-CA" b="1" dirty="0">
              <a:latin typeface="Arial" pitchFamily="34" charset="0"/>
              <a:cs typeface="Arial" pitchFamily="34" charset="0"/>
            </a:endParaRPr>
          </a:p>
          <a:p>
            <a:r>
              <a:rPr lang="fr-CA" b="1" dirty="0" smtClean="0">
                <a:latin typeface="Arial" pitchFamily="34" charset="0"/>
                <a:cs typeface="Arial" pitchFamily="34" charset="0"/>
              </a:rPr>
              <a:t>Pourquoi :</a:t>
            </a:r>
            <a:endParaRPr lang="fr-CA" b="1" dirty="0">
              <a:latin typeface="Arial" pitchFamily="34" charset="0"/>
              <a:cs typeface="Arial" pitchFamily="34" charset="0"/>
            </a:endParaRPr>
          </a:p>
          <a:p>
            <a:pPr marL="333979" indent="-333979">
              <a:buFont typeface="Arial" pitchFamily="34" charset="0"/>
              <a:buChar char="•"/>
            </a:pPr>
            <a:r>
              <a:rPr lang="fr-CA" dirty="0" smtClean="0">
                <a:latin typeface="Arial" pitchFamily="34" charset="0"/>
                <a:cs typeface="Arial" pitchFamily="34" charset="0"/>
              </a:rPr>
              <a:t>Favoriser la progression en fonction de la réalité de l’organisation</a:t>
            </a:r>
          </a:p>
          <a:p>
            <a:pPr marL="333979" indent="-333979">
              <a:buFont typeface="Arial" pitchFamily="34" charset="0"/>
              <a:buChar char="•"/>
            </a:pPr>
            <a:r>
              <a:rPr lang="fr-CA" dirty="0" smtClean="0">
                <a:latin typeface="Arial" pitchFamily="34" charset="0"/>
                <a:cs typeface="Arial" pitchFamily="34" charset="0"/>
              </a:rPr>
              <a:t>Agir en amont pour faciliter l’implantation d’une culture organisationnelle DD</a:t>
            </a:r>
          </a:p>
          <a:p>
            <a:pPr marL="333979" indent="-333979">
              <a:buFont typeface="Arial" pitchFamily="34" charset="0"/>
              <a:buChar char="•"/>
            </a:pPr>
            <a:r>
              <a:rPr lang="fr-CA" dirty="0" smtClean="0">
                <a:latin typeface="Arial" pitchFamily="34" charset="0"/>
                <a:cs typeface="Arial" pitchFamily="34" charset="0"/>
              </a:rPr>
              <a:t>Accélérer l’intégration de pratiques de gestion en lien avec les principes de la Loi sur le développement</a:t>
            </a:r>
            <a:r>
              <a:rPr lang="fr-CA" baseline="0" dirty="0" smtClean="0">
                <a:latin typeface="Arial" pitchFamily="34" charset="0"/>
                <a:cs typeface="Arial" pitchFamily="34" charset="0"/>
              </a:rPr>
              <a:t> durable</a:t>
            </a:r>
            <a:r>
              <a:rPr lang="fr-CA" dirty="0" smtClean="0">
                <a:latin typeface="Arial" pitchFamily="34" charset="0"/>
                <a:cs typeface="Arial" pitchFamily="34" charset="0"/>
              </a:rPr>
              <a:t> du Québec</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8</a:t>
            </a:fld>
            <a:endParaRPr lang="fr-CA"/>
          </a:p>
        </p:txBody>
      </p:sp>
    </p:spTree>
    <p:extLst>
      <p:ext uri="{BB962C8B-B14F-4D97-AF65-F5344CB8AC3E}">
        <p14:creationId xmlns:p14="http://schemas.microsoft.com/office/powerpoint/2010/main" val="2463762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latin typeface="Arial" pitchFamily="34" charset="0"/>
                <a:cs typeface="Arial" pitchFamily="34" charset="0"/>
              </a:rPr>
              <a:t>Voir le document </a:t>
            </a:r>
            <a:r>
              <a:rPr lang="fr-CA" dirty="0" smtClean="0">
                <a:latin typeface="Arial" pitchFamily="34" charset="0"/>
                <a:cs typeface="Arial" pitchFamily="34" charset="0"/>
              </a:rPr>
              <a:t>000-2_Introduction-Methode-BNQ21000_Outil.pptx.</a:t>
            </a:r>
            <a:endParaRPr lang="fr-CA" dirty="0">
              <a:latin typeface="Arial" pitchFamily="34" charset="0"/>
              <a:cs typeface="Arial" pitchFamily="34" charset="0"/>
            </a:endParaRPr>
          </a:p>
          <a:p>
            <a:endParaRPr lang="fr-CA" dirty="0">
              <a:latin typeface="Arial" pitchFamily="34" charset="0"/>
              <a:cs typeface="Arial" pitchFamily="34" charset="0"/>
            </a:endParaRP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solidFill>
                  <a:prstClr val="black"/>
                </a:solidFill>
              </a:rPr>
              <a:pPr>
                <a:defRPr/>
              </a:pPr>
              <a:t>9</a:t>
            </a:fld>
            <a:endParaRPr lang="fr-CA">
              <a:solidFill>
                <a:prstClr val="black"/>
              </a:solidFill>
            </a:endParaRPr>
          </a:p>
        </p:txBody>
      </p:sp>
    </p:spTree>
    <p:extLst>
      <p:ext uri="{BB962C8B-B14F-4D97-AF65-F5344CB8AC3E}">
        <p14:creationId xmlns:p14="http://schemas.microsoft.com/office/powerpoint/2010/main" val="1114079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5.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Master" Target="../slideMasters/slideMaster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5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Picture 1" descr="THEME BNQ.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Bande rou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438" y="0"/>
            <a:ext cx="34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5500694" y="928670"/>
            <a:ext cx="3100382" cy="2500329"/>
          </a:xfrm>
          <a:prstGeom prst="rect">
            <a:avLst/>
          </a:prstGeom>
        </p:spPr>
        <p:txBody>
          <a:bodyPr/>
          <a:lstStyle>
            <a:lvl1pPr algn="r">
              <a:lnSpc>
                <a:spcPts val="4200"/>
              </a:lnSpc>
              <a:defRPr sz="4000">
                <a:solidFill>
                  <a:schemeClr val="tx1">
                    <a:lumMod val="65000"/>
                    <a:lumOff val="35000"/>
                  </a:schemeClr>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9"/>
          <p:cNvSpPr>
            <a:spLocks noGrp="1"/>
          </p:cNvSpPr>
          <p:nvPr>
            <p:ph type="pic" sz="quarter" idx="10"/>
          </p:nvPr>
        </p:nvSpPr>
        <p:spPr>
          <a:xfrm>
            <a:off x="6215074" y="5786454"/>
            <a:ext cx="2428892" cy="714358"/>
          </a:xfrm>
          <a:prstGeom prst="rect">
            <a:avLst/>
          </a:prstGeom>
        </p:spPr>
        <p:txBody>
          <a:bodyPr/>
          <a:lstStyle>
            <a:lvl1pPr>
              <a:defRPr/>
            </a:lvl1pPr>
          </a:lstStyle>
          <a:p>
            <a:pPr lvl="0"/>
            <a:r>
              <a:rPr lang="en-US" noProof="0" smtClean="0"/>
              <a:t>Click icon to add picture</a:t>
            </a:r>
            <a:endParaRPr lang="fr-CA" noProof="0" dirty="0"/>
          </a:p>
        </p:txBody>
      </p:sp>
      <p:sp>
        <p:nvSpPr>
          <p:cNvPr id="12" name="Espace réservé du texte 11"/>
          <p:cNvSpPr>
            <a:spLocks noGrp="1"/>
          </p:cNvSpPr>
          <p:nvPr>
            <p:ph type="body" sz="quarter" idx="11"/>
          </p:nvPr>
        </p:nvSpPr>
        <p:spPr>
          <a:xfrm>
            <a:off x="1928823" y="5786459"/>
            <a:ext cx="4071937" cy="642937"/>
          </a:xfrm>
          <a:prstGeom prst="rect">
            <a:avLst/>
          </a:prstGeom>
        </p:spPr>
        <p:txBody>
          <a:bodyPr anchor="t"/>
          <a:lstStyle>
            <a:lvl1pPr algn="r">
              <a:lnSpc>
                <a:spcPts val="3000"/>
              </a:lnSpc>
              <a:spcAft>
                <a:spcPts val="0"/>
              </a:spcAft>
              <a:defRPr sz="1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946318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
    <p:spTree>
      <p:nvGrpSpPr>
        <p:cNvPr id="1" name=""/>
        <p:cNvGrpSpPr/>
        <p:nvPr/>
      </p:nvGrpSpPr>
      <p:grpSpPr>
        <a:xfrm>
          <a:off x="0" y="0"/>
          <a:ext cx="0" cy="0"/>
          <a:chOff x="0" y="0"/>
          <a:chExt cx="0" cy="0"/>
        </a:xfrm>
      </p:grpSpPr>
      <p:pic>
        <p:nvPicPr>
          <p:cNvPr id="6"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pour une image  17"/>
          <p:cNvSpPr>
            <a:spLocks noGrp="1"/>
          </p:cNvSpPr>
          <p:nvPr>
            <p:ph type="pic" sz="quarter" idx="13"/>
          </p:nvPr>
        </p:nvSpPr>
        <p:spPr>
          <a:xfrm>
            <a:off x="0" y="4357694"/>
            <a:ext cx="3214678" cy="2500306"/>
          </a:xfrm>
          <a:prstGeom prst="rect">
            <a:avLst/>
          </a:prstGeom>
        </p:spPr>
        <p:txBody>
          <a:bodyPr rtlCol="0">
            <a:normAutofit/>
          </a:bodyPr>
          <a:lstStyle/>
          <a:p>
            <a:pPr lvl="0"/>
            <a:endParaRPr lang="fr-CA" noProof="0" dirty="0" smtClean="0"/>
          </a:p>
        </p:txBody>
      </p:sp>
      <p:sp>
        <p:nvSpPr>
          <p:cNvPr id="11" name="Espace réservé du texte 10"/>
          <p:cNvSpPr>
            <a:spLocks noGrp="1"/>
          </p:cNvSpPr>
          <p:nvPr>
            <p:ph type="body" sz="quarter" idx="15"/>
          </p:nvPr>
        </p:nvSpPr>
        <p:spPr>
          <a:xfrm>
            <a:off x="928688" y="3857628"/>
            <a:ext cx="785812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du texte 8"/>
          <p:cNvSpPr>
            <a:spLocks noGrp="1"/>
          </p:cNvSpPr>
          <p:nvPr>
            <p:ph type="body" sz="quarter" idx="14"/>
          </p:nvPr>
        </p:nvSpPr>
        <p:spPr>
          <a:xfrm>
            <a:off x="928717" y="2000251"/>
            <a:ext cx="7786687" cy="1785940"/>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276532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13153786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69361321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5109072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5312262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8720752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5987840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79946101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849731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137237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343047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VERT_titre 2 lignes_texte">
    <p:spTree>
      <p:nvGrpSpPr>
        <p:cNvPr id="1" name=""/>
        <p:cNvGrpSpPr/>
        <p:nvPr/>
      </p:nvGrpSpPr>
      <p:grpSpPr>
        <a:xfrm>
          <a:off x="0" y="0"/>
          <a:ext cx="0" cy="0"/>
          <a:chOff x="0" y="0"/>
          <a:chExt cx="0" cy="0"/>
        </a:xfrm>
      </p:grpSpPr>
      <p:pic>
        <p:nvPicPr>
          <p:cNvPr id="4"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4305320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48575577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1534803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284636748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6700285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2209893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NOIR_films">
    <p:spTree>
      <p:nvGrpSpPr>
        <p:cNvPr id="1" name=""/>
        <p:cNvGrpSpPr/>
        <p:nvPr/>
      </p:nvGrpSpPr>
      <p:grpSpPr>
        <a:xfrm>
          <a:off x="0" y="0"/>
          <a:ext cx="0" cy="0"/>
          <a:chOff x="0" y="0"/>
          <a:chExt cx="0" cy="0"/>
        </a:xfrm>
      </p:grpSpPr>
      <p:pic>
        <p:nvPicPr>
          <p:cNvPr id="4" name="Image 6" descr="Fond gri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r>
              <a:rPr lang="fr-FR" noProof="0" smtClean="0"/>
              <a:t>Cliquez sur l'icône pour ajouter l'élément multimédia</a:t>
            </a:r>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426522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3_VERT_titre 1 ligne_texte_fond">
    <p:spTree>
      <p:nvGrpSpPr>
        <p:cNvPr id="1" name=""/>
        <p:cNvGrpSpPr/>
        <p:nvPr/>
      </p:nvGrpSpPr>
      <p:grpSpPr>
        <a:xfrm>
          <a:off x="0" y="0"/>
          <a:ext cx="0" cy="0"/>
          <a:chOff x="0" y="0"/>
          <a:chExt cx="0" cy="0"/>
        </a:xfrm>
      </p:grpSpPr>
      <p:sp>
        <p:nvSpPr>
          <p:cNvPr id="4" name="Rectangle 3"/>
          <p:cNvSpPr/>
          <p:nvPr userDrawn="1"/>
        </p:nvSpPr>
        <p:spPr>
          <a:xfrm>
            <a:off x="285750" y="1219200"/>
            <a:ext cx="8858250" cy="541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609600" y="1524000"/>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441375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VERT_titre 2 lignes_texte_fond gris">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5238" indent="-525463">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891123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_titre 1 ligne_texte">
    <p:spTree>
      <p:nvGrpSpPr>
        <p:cNvPr id="1" name=""/>
        <p:cNvGrpSpPr/>
        <p:nvPr/>
      </p:nvGrpSpPr>
      <p:grpSpPr>
        <a:xfrm>
          <a:off x="0" y="0"/>
          <a:ext cx="0" cy="0"/>
          <a:chOff x="0" y="0"/>
          <a:chExt cx="0" cy="0"/>
        </a:xfrm>
      </p:grpSpPr>
      <p:pic>
        <p:nvPicPr>
          <p:cNvPr id="4"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191056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ERT_titre 1 ligne_text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49639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_titre 1 ligne_citation/image">
    <p:spTree>
      <p:nvGrpSpPr>
        <p:cNvPr id="1" name=""/>
        <p:cNvGrpSpPr/>
        <p:nvPr/>
      </p:nvGrpSpPr>
      <p:grpSpPr>
        <a:xfrm>
          <a:off x="0" y="0"/>
          <a:ext cx="0" cy="0"/>
          <a:chOff x="0" y="0"/>
          <a:chExt cx="0" cy="0"/>
        </a:xfrm>
      </p:grpSpPr>
      <p:pic>
        <p:nvPicPr>
          <p:cNvPr id="6" name="Image 1"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smtClean="0"/>
              <a:t>Cliquez pour modifier le style du titre</a:t>
            </a:r>
            <a:endParaRPr lang="fr-CA" dirty="0"/>
          </a:p>
        </p:txBody>
      </p:sp>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1328603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_titre 1 ligne_citation/imageS_2e option">
    <p:spTree>
      <p:nvGrpSpPr>
        <p:cNvPr id="1" name=""/>
        <p:cNvGrpSpPr/>
        <p:nvPr/>
      </p:nvGrpSpPr>
      <p:grpSpPr>
        <a:xfrm>
          <a:off x="0" y="0"/>
          <a:ext cx="0" cy="0"/>
          <a:chOff x="0" y="0"/>
          <a:chExt cx="0" cy="0"/>
        </a:xfrm>
      </p:grpSpPr>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011201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_3e option">
    <p:spTree>
      <p:nvGrpSpPr>
        <p:cNvPr id="1" name=""/>
        <p:cNvGrpSpPr/>
        <p:nvPr/>
      </p:nvGrpSpPr>
      <p:grpSpPr>
        <a:xfrm>
          <a:off x="0" y="0"/>
          <a:ext cx="0" cy="0"/>
          <a:chOff x="0" y="0"/>
          <a:chExt cx="0" cy="0"/>
        </a:xfrm>
      </p:grpSpPr>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23958" r="-4642"/>
          <a:stretch>
            <a:fillRect/>
          </a:stretch>
        </p:blipFill>
        <p:spPr bwMode="auto">
          <a:xfrm>
            <a:off x="0" y="1643063"/>
            <a:ext cx="35718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63036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5"/>
          </p:nvPr>
        </p:nvSpPr>
        <p:spPr>
          <a:xfrm>
            <a:off x="500034" y="928670"/>
            <a:ext cx="8286779" cy="714384"/>
          </a:xfrm>
          <a:prstGeom prst="rect">
            <a:avLst/>
          </a:prstGeom>
        </p:spPr>
        <p:txBody>
          <a:bodyPr/>
          <a:lstStyle>
            <a:lvl1pPr marL="0" indent="0">
              <a:lnSpc>
                <a:spcPts val="2200"/>
              </a:lnSpc>
              <a:buNone/>
              <a:defRPr sz="2200" b="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 name="Titre 1"/>
          <p:cNvSpPr>
            <a:spLocks noGrp="1"/>
          </p:cNvSpPr>
          <p:nvPr>
            <p:ph type="title"/>
          </p:nvPr>
        </p:nvSpPr>
        <p:spPr>
          <a:xfrm>
            <a:off x="500034" y="214290"/>
            <a:ext cx="8286808" cy="71438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17"/>
          <p:cNvSpPr>
            <a:spLocks noGrp="1"/>
          </p:cNvSpPr>
          <p:nvPr>
            <p:ph type="pic" sz="quarter" idx="13"/>
          </p:nvPr>
        </p:nvSpPr>
        <p:spPr>
          <a:xfrm>
            <a:off x="2928958" y="1928802"/>
            <a:ext cx="3214678" cy="4929198"/>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460629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_titre 1 ligne_bande gris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832808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_titre 1 ligne_bande verte">
    <p:spTree>
      <p:nvGrpSpPr>
        <p:cNvPr id="1" name=""/>
        <p:cNvGrpSpPr/>
        <p:nvPr/>
      </p:nvGrpSpPr>
      <p:grpSpPr>
        <a:xfrm>
          <a:off x="0" y="0"/>
          <a:ext cx="0" cy="0"/>
          <a:chOff x="0" y="0"/>
          <a:chExt cx="0" cy="0"/>
        </a:xfrm>
      </p:grpSpPr>
      <p:sp>
        <p:nvSpPr>
          <p:cNvPr id="6" name="Rectangle 5"/>
          <p:cNvSpPr/>
          <p:nvPr userDrawn="1"/>
        </p:nvSpPr>
        <p:spPr>
          <a:xfrm>
            <a:off x="285750" y="2143125"/>
            <a:ext cx="8858250" cy="350043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009A00"/>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571341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3158440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VERT_titre 1 ligne_bande orang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rgbClr val="FEF0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FDB813"/>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6580522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VERT_titre 1 ligne_bande bleu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baseline="0">
                <a:solidFill>
                  <a:schemeClr val="accent5">
                    <a:lumMod val="7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5843462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p:spTree>
      <p:nvGrpSpPr>
        <p:cNvPr id="1" name=""/>
        <p:cNvGrpSpPr/>
        <p:nvPr/>
      </p:nvGrpSpPr>
      <p:grpSpPr>
        <a:xfrm>
          <a:off x="0" y="0"/>
          <a:ext cx="0" cy="0"/>
          <a:chOff x="0" y="0"/>
          <a:chExt cx="0" cy="0"/>
        </a:xfrm>
      </p:grpSpPr>
      <p:sp>
        <p:nvSpPr>
          <p:cNvPr id="11" name="Rectangle 10"/>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12"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3357562"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928663"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3" name="Espace réservé du texte 21"/>
          <p:cNvSpPr>
            <a:spLocks noGrp="1"/>
          </p:cNvSpPr>
          <p:nvPr>
            <p:ph type="body" sz="quarter" idx="20"/>
          </p:nvPr>
        </p:nvSpPr>
        <p:spPr>
          <a:xfrm>
            <a:off x="478633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9" name="Espace réservé pour une image  28"/>
          <p:cNvSpPr>
            <a:spLocks noGrp="1"/>
          </p:cNvSpPr>
          <p:nvPr>
            <p:ph type="pic" sz="quarter" idx="21"/>
          </p:nvPr>
        </p:nvSpPr>
        <p:spPr>
          <a:xfrm>
            <a:off x="6786563" y="1214438"/>
            <a:ext cx="785833" cy="714375"/>
          </a:xfrm>
          <a:prstGeom prst="rect">
            <a:avLst/>
          </a:prstGeom>
        </p:spPr>
        <p:txBody>
          <a:bodyPr rtlCol="0">
            <a:normAutofit/>
          </a:bodyPr>
          <a:lstStyle/>
          <a:p>
            <a:pPr lvl="0"/>
            <a:r>
              <a:rPr lang="en-US" noProof="0" smtClean="0"/>
              <a:t>Click icon to add picture</a:t>
            </a:r>
            <a:endParaRPr lang="fr-CA" noProof="0" dirty="0" smtClean="0"/>
          </a:p>
        </p:txBody>
      </p:sp>
      <p:sp>
        <p:nvSpPr>
          <p:cNvPr id="30" name="Espace réservé pour une image  28"/>
          <p:cNvSpPr>
            <a:spLocks noGrp="1"/>
          </p:cNvSpPr>
          <p:nvPr>
            <p:ph type="pic" sz="quarter" idx="22"/>
          </p:nvPr>
        </p:nvSpPr>
        <p:spPr>
          <a:xfrm>
            <a:off x="7929592" y="1214422"/>
            <a:ext cx="785812" cy="714375"/>
          </a:xfrm>
          <a:prstGeom prst="rect">
            <a:avLst/>
          </a:prstGeom>
        </p:spPr>
        <p:txBody>
          <a:bodyPr rtlCol="0">
            <a:normAutofit/>
          </a:bodyPr>
          <a:lstStyle/>
          <a:p>
            <a:pPr lvl="0"/>
            <a:r>
              <a:rPr lang="en-US" noProof="0" smtClean="0"/>
              <a:t>Click icon to add picture</a:t>
            </a:r>
            <a:endParaRPr lang="fr-CA" noProof="0" dirty="0" smtClean="0"/>
          </a:p>
        </p:txBody>
      </p:sp>
      <p:sp>
        <p:nvSpPr>
          <p:cNvPr id="31" name="Espace réservé pour une image  28"/>
          <p:cNvSpPr>
            <a:spLocks noGrp="1"/>
          </p:cNvSpPr>
          <p:nvPr>
            <p:ph type="pic" sz="quarter" idx="23"/>
          </p:nvPr>
        </p:nvSpPr>
        <p:spPr>
          <a:xfrm>
            <a:off x="5572132" y="1214422"/>
            <a:ext cx="857256" cy="714375"/>
          </a:xfrm>
          <a:prstGeom prst="rect">
            <a:avLst/>
          </a:prstGeom>
        </p:spPr>
        <p:txBody>
          <a:bodyPr rtlCol="0">
            <a:normAutofit/>
          </a:bodyPr>
          <a:lstStyle/>
          <a:p>
            <a:pPr lvl="0"/>
            <a:r>
              <a:rPr lang="en-US" noProof="0" smtClean="0"/>
              <a:t>Click icon to add picture</a:t>
            </a:r>
            <a:endParaRPr lang="fr-CA" noProof="0" dirty="0" smtClean="0"/>
          </a:p>
        </p:txBody>
      </p:sp>
      <p:sp>
        <p:nvSpPr>
          <p:cNvPr id="19" name="Espace réservé du texte 16"/>
          <p:cNvSpPr>
            <a:spLocks noGrp="1"/>
          </p:cNvSpPr>
          <p:nvPr>
            <p:ph type="body" sz="quarter" idx="24"/>
          </p:nvPr>
        </p:nvSpPr>
        <p:spPr>
          <a:xfrm>
            <a:off x="4786314"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907867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RANGE_titre 1 ligne_étapes projet simple">
    <p:spTree>
      <p:nvGrpSpPr>
        <p:cNvPr id="1" name=""/>
        <p:cNvGrpSpPr/>
        <p:nvPr/>
      </p:nvGrpSpPr>
      <p:grpSpPr>
        <a:xfrm>
          <a:off x="0" y="0"/>
          <a:ext cx="0" cy="0"/>
          <a:chOff x="0" y="0"/>
          <a:chExt cx="0" cy="0"/>
        </a:xfrm>
      </p:grpSpPr>
      <p:sp>
        <p:nvSpPr>
          <p:cNvPr id="5" name="Rectangle 4"/>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500174"/>
            <a:ext cx="7358090"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418639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simple_2e modèle">
    <p:spTree>
      <p:nvGrpSpPr>
        <p:cNvPr id="1" name=""/>
        <p:cNvGrpSpPr/>
        <p:nvPr/>
      </p:nvGrpSpPr>
      <p:grpSpPr>
        <a:xfrm>
          <a:off x="0" y="0"/>
          <a:ext cx="0" cy="0"/>
          <a:chOff x="0" y="0"/>
          <a:chExt cx="0" cy="0"/>
        </a:xfrm>
      </p:grpSpPr>
      <p:sp>
        <p:nvSpPr>
          <p:cNvPr id="5" name="Rectangle 4"/>
          <p:cNvSpPr/>
          <p:nvPr userDrawn="1"/>
        </p:nvSpPr>
        <p:spPr>
          <a:xfrm>
            <a:off x="285750" y="2643188"/>
            <a:ext cx="8858250" cy="2928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071546"/>
            <a:ext cx="7786718" cy="1428760"/>
          </a:xfrm>
          <a:prstGeom prst="rect">
            <a:avLst/>
          </a:prstGeom>
        </p:spPr>
        <p:txBody>
          <a:bodyPr>
            <a:noAutofit/>
          </a:bodyPr>
          <a:lstStyle>
            <a:lvl1pPr marL="0" indent="0">
              <a:lnSpc>
                <a:spcPts val="3400"/>
              </a:lnSpc>
              <a:buNone/>
              <a:defRPr sz="2800" b="1" baseline="0">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18" name="Espace réservé du texte 15"/>
          <p:cNvSpPr>
            <a:spLocks noGrp="1"/>
          </p:cNvSpPr>
          <p:nvPr>
            <p:ph type="body" sz="quarter" idx="15"/>
          </p:nvPr>
        </p:nvSpPr>
        <p:spPr>
          <a:xfrm>
            <a:off x="428625" y="2786058"/>
            <a:ext cx="8286750" cy="264317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57300"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669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2400" indent="-533400">
              <a:lnSpc>
                <a:spcPts val="3400"/>
              </a:lnSpc>
              <a:buFontTx/>
              <a:buBlip>
                <a:blip r:embed="rId8"/>
              </a:buBlip>
              <a:tabLst/>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6124377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2">
    <p:spTree>
      <p:nvGrpSpPr>
        <p:cNvPr id="1" name=""/>
        <p:cNvGrpSpPr/>
        <p:nvPr/>
      </p:nvGrpSpPr>
      <p:grpSpPr>
        <a:xfrm>
          <a:off x="0" y="0"/>
          <a:ext cx="0" cy="0"/>
          <a:chOff x="0" y="0"/>
          <a:chExt cx="0" cy="0"/>
        </a:xfrm>
      </p:grpSpPr>
      <p:sp>
        <p:nvSpPr>
          <p:cNvPr id="18" name="Rectangle 17"/>
          <p:cNvSpPr/>
          <p:nvPr userDrawn="1"/>
        </p:nvSpPr>
        <p:spPr>
          <a:xfrm>
            <a:off x="285750" y="2214563"/>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21"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7858156"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857224" y="5786454"/>
            <a:ext cx="6000792" cy="714380"/>
          </a:xfrm>
          <a:prstGeom prst="rect">
            <a:avLst/>
          </a:prstGeom>
        </p:spPr>
        <p:txBody>
          <a:bodyPr>
            <a:normAutofit/>
          </a:bodyPr>
          <a:lstStyle>
            <a:lvl1pPr marL="177800" indent="-177800">
              <a:lnSpc>
                <a:spcPts val="1600"/>
              </a:lnSpc>
              <a:buNone/>
              <a:defRPr sz="13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357430"/>
            <a:ext cx="7786716" cy="857256"/>
          </a:xfrm>
          <a:prstGeom prst="rect">
            <a:avLst/>
          </a:prstGeom>
        </p:spPr>
        <p:txBody>
          <a:bodyPr>
            <a:noAutofit/>
          </a:bodyPr>
          <a:lstStyle>
            <a:lvl1pPr>
              <a:lnSpc>
                <a:spcPts val="2400"/>
              </a:lnSpc>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9" name="Espace réservé du texte 16"/>
          <p:cNvSpPr>
            <a:spLocks noGrp="1"/>
          </p:cNvSpPr>
          <p:nvPr>
            <p:ph type="body" sz="quarter" idx="24"/>
          </p:nvPr>
        </p:nvSpPr>
        <p:spPr>
          <a:xfrm>
            <a:off x="928662" y="5000636"/>
            <a:ext cx="1428760"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20" name="Espace réservé pour une image  19"/>
          <p:cNvSpPr>
            <a:spLocks noGrp="1"/>
          </p:cNvSpPr>
          <p:nvPr>
            <p:ph type="pic" sz="quarter" idx="25"/>
          </p:nvPr>
        </p:nvSpPr>
        <p:spPr>
          <a:xfrm>
            <a:off x="928688" y="3429001"/>
            <a:ext cx="1428734" cy="1143007"/>
          </a:xfrm>
          <a:prstGeom prst="rect">
            <a:avLst/>
          </a:prstGeom>
        </p:spPr>
        <p:txBody>
          <a:bodyPr/>
          <a:lstStyle>
            <a:lvl1pPr>
              <a:defRPr sz="1400"/>
            </a:lvl1pPr>
          </a:lstStyle>
          <a:p>
            <a:pPr lvl="0"/>
            <a:r>
              <a:rPr lang="en-US" noProof="0" smtClean="0"/>
              <a:t>Click icon to add picture</a:t>
            </a:r>
            <a:endParaRPr lang="fr-CA" noProof="0" dirty="0"/>
          </a:p>
        </p:txBody>
      </p:sp>
      <p:sp>
        <p:nvSpPr>
          <p:cNvPr id="24" name="Espace réservé pour une image  19"/>
          <p:cNvSpPr>
            <a:spLocks noGrp="1"/>
          </p:cNvSpPr>
          <p:nvPr>
            <p:ph type="pic" sz="quarter" idx="26"/>
          </p:nvPr>
        </p:nvSpPr>
        <p:spPr>
          <a:xfrm>
            <a:off x="3071802" y="3429001"/>
            <a:ext cx="1357322" cy="1143007"/>
          </a:xfrm>
          <a:prstGeom prst="rect">
            <a:avLst/>
          </a:prstGeom>
        </p:spPr>
        <p:txBody>
          <a:bodyPr/>
          <a:lstStyle>
            <a:lvl1pPr marL="342900" marR="0" indent="-342900" algn="l" defTabSz="914400" rtl="0" eaLnBrk="0" fontAlgn="base" latinLnBrk="0" hangingPunct="0">
              <a:lnSpc>
                <a:spcPct val="100000"/>
              </a:lnSpc>
              <a:spcBef>
                <a:spcPct val="20000"/>
              </a:spcBef>
              <a:spcAft>
                <a:spcPct val="0"/>
              </a:spcAft>
              <a:buClrTx/>
              <a:buSzTx/>
              <a:buFont typeface="Arial" charset="0"/>
              <a:buNone/>
              <a:tabLst/>
              <a:defRPr sz="1400"/>
            </a:lvl1pPr>
          </a:lstStyle>
          <a:p>
            <a:pPr lvl="0"/>
            <a:r>
              <a:rPr lang="en-US" noProof="0" smtClean="0"/>
              <a:t>Click icon to add picture</a:t>
            </a:r>
            <a:endParaRPr lang="fr-CA" noProof="0" dirty="0"/>
          </a:p>
        </p:txBody>
      </p:sp>
      <p:sp>
        <p:nvSpPr>
          <p:cNvPr id="25" name="Espace réservé pour une image  19"/>
          <p:cNvSpPr>
            <a:spLocks noGrp="1"/>
          </p:cNvSpPr>
          <p:nvPr>
            <p:ph type="pic" sz="quarter" idx="27"/>
          </p:nvPr>
        </p:nvSpPr>
        <p:spPr>
          <a:xfrm>
            <a:off x="5072066" y="3429000"/>
            <a:ext cx="1357322" cy="1143008"/>
          </a:xfrm>
          <a:prstGeom prst="rect">
            <a:avLst/>
          </a:prstGeom>
        </p:spPr>
        <p:txBody>
          <a:bodyPr/>
          <a:lstStyle>
            <a:lvl1pPr>
              <a:defRPr sz="1400"/>
            </a:lvl1pPr>
          </a:lstStyle>
          <a:p>
            <a:pPr lvl="0"/>
            <a:r>
              <a:rPr lang="en-US" noProof="0" smtClean="0"/>
              <a:t>Click icon to add picture</a:t>
            </a:r>
            <a:endParaRPr lang="fr-CA" noProof="0" dirty="0"/>
          </a:p>
        </p:txBody>
      </p:sp>
      <p:sp>
        <p:nvSpPr>
          <p:cNvPr id="26" name="Espace réservé pour une image  19"/>
          <p:cNvSpPr>
            <a:spLocks noGrp="1"/>
          </p:cNvSpPr>
          <p:nvPr>
            <p:ph type="pic" sz="quarter" idx="28"/>
          </p:nvPr>
        </p:nvSpPr>
        <p:spPr>
          <a:xfrm>
            <a:off x="7072344" y="3295649"/>
            <a:ext cx="1643060" cy="1347797"/>
          </a:xfrm>
          <a:prstGeom prst="rect">
            <a:avLst/>
          </a:prstGeom>
        </p:spPr>
        <p:txBody>
          <a:bodyPr/>
          <a:lstStyle>
            <a:lvl1pPr>
              <a:defRPr sz="1400"/>
            </a:lvl1pPr>
          </a:lstStyle>
          <a:p>
            <a:pPr lvl="0"/>
            <a:r>
              <a:rPr lang="en-US" noProof="0" smtClean="0"/>
              <a:t>Click icon to add picture</a:t>
            </a:r>
            <a:endParaRPr lang="fr-CA" noProof="0" dirty="0"/>
          </a:p>
        </p:txBody>
      </p:sp>
      <p:sp>
        <p:nvSpPr>
          <p:cNvPr id="28" name="Espace réservé du texte 27"/>
          <p:cNvSpPr>
            <a:spLocks noGrp="1"/>
          </p:cNvSpPr>
          <p:nvPr>
            <p:ph type="body" sz="quarter" idx="29"/>
          </p:nvPr>
        </p:nvSpPr>
        <p:spPr>
          <a:xfrm>
            <a:off x="235742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2" name="Espace réservé du texte 27"/>
          <p:cNvSpPr>
            <a:spLocks noGrp="1"/>
          </p:cNvSpPr>
          <p:nvPr>
            <p:ph type="body" sz="quarter" idx="30"/>
          </p:nvPr>
        </p:nvSpPr>
        <p:spPr>
          <a:xfrm>
            <a:off x="4429124"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3" name="Espace réservé du texte 27"/>
          <p:cNvSpPr>
            <a:spLocks noGrp="1"/>
          </p:cNvSpPr>
          <p:nvPr>
            <p:ph type="body" sz="quarter" idx="31"/>
          </p:nvPr>
        </p:nvSpPr>
        <p:spPr>
          <a:xfrm>
            <a:off x="642939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4" name="Espace réservé du texte 16"/>
          <p:cNvSpPr>
            <a:spLocks noGrp="1"/>
          </p:cNvSpPr>
          <p:nvPr>
            <p:ph type="body" sz="quarter" idx="32"/>
          </p:nvPr>
        </p:nvSpPr>
        <p:spPr>
          <a:xfrm>
            <a:off x="2928926" y="5000636"/>
            <a:ext cx="1643074"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35" name="Espace réservé du texte 16"/>
          <p:cNvSpPr>
            <a:spLocks noGrp="1"/>
          </p:cNvSpPr>
          <p:nvPr>
            <p:ph type="body" sz="quarter" idx="33"/>
          </p:nvPr>
        </p:nvSpPr>
        <p:spPr>
          <a:xfrm>
            <a:off x="4714876" y="4714884"/>
            <a:ext cx="2071702" cy="714380"/>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31" name="Espace réservé du contenu 30"/>
          <p:cNvSpPr>
            <a:spLocks noGrp="1"/>
          </p:cNvSpPr>
          <p:nvPr>
            <p:ph sz="quarter" idx="34"/>
          </p:nvPr>
        </p:nvSpPr>
        <p:spPr>
          <a:xfrm>
            <a:off x="857224" y="6429396"/>
            <a:ext cx="6000776" cy="214292"/>
          </a:xfrm>
          <a:prstGeom prst="rect">
            <a:avLst/>
          </a:prstGeom>
        </p:spPr>
        <p:txBody>
          <a:bodyPr/>
          <a:lstStyle>
            <a:lvl1pPr>
              <a:buNone/>
              <a:defRPr sz="1300">
                <a:solidFill>
                  <a:schemeClr val="tx1">
                    <a:lumMod val="65000"/>
                    <a:lumOff val="35000"/>
                  </a:schemeClr>
                </a:solidFill>
                <a:latin typeface="Arial" pitchFamily="34" charset="0"/>
                <a:cs typeface="Arial" pitchFamily="34" charset="0"/>
              </a:defRPr>
            </a:lvl1pPr>
          </a:lstStyle>
          <a:p>
            <a:pPr lvl="0"/>
            <a:endParaRPr lang="fr-CA" dirty="0"/>
          </a:p>
        </p:txBody>
      </p:sp>
    </p:spTree>
    <p:extLst>
      <p:ext uri="{BB962C8B-B14F-4D97-AF65-F5344CB8AC3E}">
        <p14:creationId xmlns:p14="http://schemas.microsoft.com/office/powerpoint/2010/main" val="23913898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_titre 2 lignes_imag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5929328" cy="5286376"/>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5442673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ORANGE_titre 2 lignes_text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917933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ORANGE_titre 2 lignes_texte_fond">
    <p:spTree>
      <p:nvGrpSpPr>
        <p:cNvPr id="1" name=""/>
        <p:cNvGrpSpPr/>
        <p:nvPr/>
      </p:nvGrpSpPr>
      <p:grpSpPr>
        <a:xfrm>
          <a:off x="0" y="0"/>
          <a:ext cx="0" cy="0"/>
          <a:chOff x="0" y="0"/>
          <a:chExt cx="0" cy="0"/>
        </a:xfrm>
      </p:grpSpPr>
      <p:sp>
        <p:nvSpPr>
          <p:cNvPr id="4" name="Rectangle 3"/>
          <p:cNvSpPr/>
          <p:nvPr userDrawn="1"/>
        </p:nvSpPr>
        <p:spPr>
          <a:xfrm>
            <a:off x="285750" y="2071688"/>
            <a:ext cx="8858250" cy="350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2071678"/>
            <a:ext cx="8286750" cy="335755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972617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RANGE_titre 1 ligne_texte">
    <p:spTree>
      <p:nvGrpSpPr>
        <p:cNvPr id="1" name=""/>
        <p:cNvGrpSpPr/>
        <p:nvPr/>
      </p:nvGrpSpPr>
      <p:grpSpPr>
        <a:xfrm>
          <a:off x="0" y="0"/>
          <a:ext cx="0" cy="0"/>
          <a:chOff x="0" y="0"/>
          <a:chExt cx="0" cy="0"/>
        </a:xfrm>
      </p:grpSpPr>
      <p:pic>
        <p:nvPicPr>
          <p:cNvPr id="4"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471695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2010606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500188"/>
            <a:ext cx="8858250" cy="4071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6450829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ORANGE_titre 1 ligne_4 images">
    <p:spTree>
      <p:nvGrpSpPr>
        <p:cNvPr id="1" name=""/>
        <p:cNvGrpSpPr/>
        <p:nvPr/>
      </p:nvGrpSpPr>
      <p:grpSpPr>
        <a:xfrm>
          <a:off x="0" y="0"/>
          <a:ext cx="0" cy="0"/>
          <a:chOff x="0" y="0"/>
          <a:chExt cx="0" cy="0"/>
        </a:xfrm>
      </p:grpSpPr>
      <p:pic>
        <p:nvPicPr>
          <p:cNvPr id="7" name="Image 1"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pour une image  8"/>
          <p:cNvSpPr>
            <a:spLocks noGrp="1"/>
          </p:cNvSpPr>
          <p:nvPr>
            <p:ph type="pic" sz="quarter" idx="13"/>
          </p:nvPr>
        </p:nvSpPr>
        <p:spPr>
          <a:xfrm>
            <a:off x="1000125" y="1500188"/>
            <a:ext cx="3214688" cy="1643062"/>
          </a:xfrm>
          <a:prstGeom prst="rect">
            <a:avLst/>
          </a:prstGeom>
        </p:spPr>
        <p:txBody>
          <a:bodyPr/>
          <a:lstStyle/>
          <a:p>
            <a:pPr lvl="0"/>
            <a:endParaRPr lang="fr-CA" noProof="0"/>
          </a:p>
        </p:txBody>
      </p:sp>
      <p:sp>
        <p:nvSpPr>
          <p:cNvPr id="12" name="Espace réservé pour une image  8"/>
          <p:cNvSpPr>
            <a:spLocks noGrp="1"/>
          </p:cNvSpPr>
          <p:nvPr>
            <p:ph type="pic" sz="quarter" idx="14"/>
          </p:nvPr>
        </p:nvSpPr>
        <p:spPr>
          <a:xfrm>
            <a:off x="1000100" y="3500438"/>
            <a:ext cx="3214688" cy="1643062"/>
          </a:xfrm>
          <a:prstGeom prst="rect">
            <a:avLst/>
          </a:prstGeom>
        </p:spPr>
        <p:txBody>
          <a:bodyPr/>
          <a:lstStyle/>
          <a:p>
            <a:pPr lvl="0"/>
            <a:endParaRPr lang="fr-CA" noProof="0"/>
          </a:p>
        </p:txBody>
      </p:sp>
      <p:sp>
        <p:nvSpPr>
          <p:cNvPr id="13" name="Espace réservé pour une image  8"/>
          <p:cNvSpPr>
            <a:spLocks noGrp="1"/>
          </p:cNvSpPr>
          <p:nvPr>
            <p:ph type="pic" sz="quarter" idx="15"/>
          </p:nvPr>
        </p:nvSpPr>
        <p:spPr>
          <a:xfrm>
            <a:off x="5214964" y="1500174"/>
            <a:ext cx="3214688" cy="1643062"/>
          </a:xfrm>
          <a:prstGeom prst="rect">
            <a:avLst/>
          </a:prstGeom>
        </p:spPr>
        <p:txBody>
          <a:bodyPr/>
          <a:lstStyle/>
          <a:p>
            <a:pPr lvl="0"/>
            <a:endParaRPr lang="fr-CA" noProof="0"/>
          </a:p>
        </p:txBody>
      </p:sp>
      <p:sp>
        <p:nvSpPr>
          <p:cNvPr id="14" name="Espace réservé pour une image  8"/>
          <p:cNvSpPr>
            <a:spLocks noGrp="1"/>
          </p:cNvSpPr>
          <p:nvPr>
            <p:ph type="pic" sz="quarter" idx="16"/>
          </p:nvPr>
        </p:nvSpPr>
        <p:spPr>
          <a:xfrm>
            <a:off x="5214942" y="3500450"/>
            <a:ext cx="3214688" cy="1643062"/>
          </a:xfrm>
          <a:prstGeom prst="rect">
            <a:avLst/>
          </a:prstGeom>
        </p:spPr>
        <p:txBody>
          <a:bodyPr/>
          <a:lstStyle/>
          <a:p>
            <a:pPr lvl="0"/>
            <a:endParaRPr lang="fr-CA" noProof="0"/>
          </a:p>
        </p:txBody>
      </p:sp>
    </p:spTree>
    <p:extLst>
      <p:ext uri="{BB962C8B-B14F-4D97-AF65-F5344CB8AC3E}">
        <p14:creationId xmlns:p14="http://schemas.microsoft.com/office/powerpoint/2010/main" val="29721706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VERT_titre 1 ligne_texte_fond">
    <p:spTree>
      <p:nvGrpSpPr>
        <p:cNvPr id="1" name=""/>
        <p:cNvGrpSpPr/>
        <p:nvPr/>
      </p:nvGrpSpPr>
      <p:grpSpPr>
        <a:xfrm>
          <a:off x="0" y="0"/>
          <a:ext cx="0" cy="0"/>
          <a:chOff x="0" y="0"/>
          <a:chExt cx="0" cy="0"/>
        </a:xfrm>
      </p:grpSpPr>
      <p:sp>
        <p:nvSpPr>
          <p:cNvPr id="4" name="Rectangle 3"/>
          <p:cNvSpPr/>
          <p:nvPr userDrawn="1"/>
        </p:nvSpPr>
        <p:spPr>
          <a:xfrm>
            <a:off x="285750" y="1219200"/>
            <a:ext cx="8858250" cy="541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609600" y="1524000"/>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982352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CA"/>
          </a:p>
        </p:txBody>
      </p:sp>
      <p:sp>
        <p:nvSpPr>
          <p:cNvPr id="3" name="Espace réservé de la date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67A80BC-D177-4818-95D1-725AB81894FA}" type="datetimeFigureOut">
              <a:rPr lang="fr-CA"/>
              <a:pPr/>
              <a:t>2013-03-12</a:t>
            </a:fld>
            <a:endParaRPr lang="fr-CA"/>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lvl1pPr>
              <a:defRPr>
                <a:latin typeface="Arial" charset="0"/>
                <a:ea typeface="+mn-ea"/>
                <a:cs typeface="Arial" charset="0"/>
              </a:defRPr>
            </a:lvl1pPr>
          </a:lstStyle>
          <a:p>
            <a:pPr>
              <a:defRPr/>
            </a:pPr>
            <a:endParaRPr lang="fr-CA"/>
          </a:p>
        </p:txBody>
      </p:sp>
      <p:sp>
        <p:nvSpPr>
          <p:cNvPr id="5" name="Espace réservé du numéro de diapositive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C6D2D70-E387-405E-BC6A-6D4E521BF1A9}" type="slidenum">
              <a:rPr lang="fr-CA"/>
              <a:pPr/>
              <a:t>‹N°›</a:t>
            </a:fld>
            <a:endParaRPr lang="fr-CA"/>
          </a:p>
        </p:txBody>
      </p:sp>
    </p:spTree>
    <p:extLst>
      <p:ext uri="{BB962C8B-B14F-4D97-AF65-F5344CB8AC3E}">
        <p14:creationId xmlns:p14="http://schemas.microsoft.com/office/powerpoint/2010/main" val="42201669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8F77C4AE-023A-44CC-86E9-B40DC72A53A0}" type="datetimeFigureOut">
              <a:rPr lang="fr-CA"/>
              <a:pPr/>
              <a:t>2013-03-12</a:t>
            </a:fld>
            <a:endParaRPr lang="fr-CA"/>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lvl1pPr>
              <a:defRPr>
                <a:latin typeface="Arial" charset="0"/>
                <a:ea typeface="+mn-ea"/>
                <a:cs typeface="Arial" charset="0"/>
              </a:defRPr>
            </a:lvl1pPr>
          </a:lstStyle>
          <a:p>
            <a:pPr>
              <a:defRPr/>
            </a:pPr>
            <a:endParaRPr lang="fr-CA"/>
          </a:p>
        </p:txBody>
      </p:sp>
      <p:sp>
        <p:nvSpPr>
          <p:cNvPr id="4" name="Espace réservé du numéro de diapositive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6998B0D8-F65D-4127-8725-A80DFBE41122}" type="slidenum">
              <a:rPr lang="fr-CA"/>
              <a:pPr/>
              <a:t>‹N°›</a:t>
            </a:fld>
            <a:endParaRPr lang="fr-CA"/>
          </a:p>
        </p:txBody>
      </p:sp>
    </p:spTree>
    <p:extLst>
      <p:ext uri="{BB962C8B-B14F-4D97-AF65-F5344CB8AC3E}">
        <p14:creationId xmlns:p14="http://schemas.microsoft.com/office/powerpoint/2010/main" val="151435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tableau 2"/>
          <p:cNvSpPr>
            <a:spLocks noGrp="1"/>
          </p:cNvSpPr>
          <p:nvPr>
            <p:ph type="tbl" idx="1"/>
          </p:nvPr>
        </p:nvSpPr>
        <p:spPr>
          <a:xfrm>
            <a:off x="457200" y="1600200"/>
            <a:ext cx="8229600" cy="4525963"/>
          </a:xfrm>
          <a:prstGeom prst="rect">
            <a:avLst/>
          </a:prstGeom>
        </p:spPr>
        <p:txBody>
          <a:bodyPr rtlCol="0">
            <a:normAutofit/>
          </a:bodyPr>
          <a:lstStyle/>
          <a:p>
            <a:pPr lvl="0"/>
            <a:endParaRPr lang="fr-FR" noProof="0" smtClean="0"/>
          </a:p>
        </p:txBody>
      </p:sp>
      <p:sp>
        <p:nvSpPr>
          <p:cNvPr id="4" name="Espace réservé de la date 3"/>
          <p:cNvSpPr>
            <a:spLocks noGrp="1"/>
          </p:cNvSpPr>
          <p:nvPr>
            <p:ph type="dt" sz="half" idx="10"/>
          </p:nvPr>
        </p:nvSpPr>
        <p:spPr>
          <a:xfrm>
            <a:off x="457200" y="6245225"/>
            <a:ext cx="2133600" cy="476250"/>
          </a:xfrm>
          <a:prstGeom prst="rect">
            <a:avLst/>
          </a:prstGeom>
        </p:spPr>
        <p:txBody>
          <a:bodyPr/>
          <a:lstStyle>
            <a:lvl1pPr>
              <a:defRPr>
                <a:latin typeface="Arial" charset="0"/>
                <a:ea typeface="+mn-ea"/>
                <a:cs typeface="Arial" charset="0"/>
              </a:defRPr>
            </a:lvl1pPr>
          </a:lstStyle>
          <a:p>
            <a:pPr>
              <a:defRPr/>
            </a:pPr>
            <a:endParaRPr lang="fr-CA"/>
          </a:p>
        </p:txBody>
      </p:sp>
      <p:sp>
        <p:nvSpPr>
          <p:cNvPr id="5" name="Espace réservé du pied de page 4"/>
          <p:cNvSpPr>
            <a:spLocks noGrp="1"/>
          </p:cNvSpPr>
          <p:nvPr>
            <p:ph type="ftr" sz="quarter" idx="11"/>
          </p:nvPr>
        </p:nvSpPr>
        <p:spPr>
          <a:xfrm>
            <a:off x="3124200" y="6245225"/>
            <a:ext cx="2895600" cy="476250"/>
          </a:xfrm>
          <a:prstGeom prst="rect">
            <a:avLst/>
          </a:prstGeom>
        </p:spPr>
        <p:txBody>
          <a:bodyPr/>
          <a:lstStyle>
            <a:lvl1pPr>
              <a:defRPr>
                <a:latin typeface="Arial" charset="0"/>
                <a:ea typeface="+mn-ea"/>
                <a:cs typeface="Arial" charset="0"/>
              </a:defRPr>
            </a:lvl1pPr>
          </a:lstStyle>
          <a:p>
            <a:pPr>
              <a:defRPr/>
            </a:pPr>
            <a:endParaRPr lang="fr-CA"/>
          </a:p>
        </p:txBody>
      </p:sp>
      <p:sp>
        <p:nvSpPr>
          <p:cNvPr id="6" name="Espace réservé du numéro de diapositive 5"/>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E9FE13B2-FF31-4181-987C-B9202AC4FFA9}" type="slidenum">
              <a:rPr lang="fr-CA"/>
              <a:pPr/>
              <a:t>‹N°›</a:t>
            </a:fld>
            <a:endParaRPr lang="fr-CA"/>
          </a:p>
        </p:txBody>
      </p:sp>
    </p:spTree>
    <p:extLst>
      <p:ext uri="{BB962C8B-B14F-4D97-AF65-F5344CB8AC3E}">
        <p14:creationId xmlns:p14="http://schemas.microsoft.com/office/powerpoint/2010/main" val="30129697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682765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0036272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1082356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918635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20706440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6910142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6781733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5632523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0217300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69148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6112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8564548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98798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73914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67898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4434671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6792232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6152014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23505113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6460013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7228848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NOIR_films">
    <p:spTree>
      <p:nvGrpSpPr>
        <p:cNvPr id="1" name=""/>
        <p:cNvGrpSpPr/>
        <p:nvPr/>
      </p:nvGrpSpPr>
      <p:grpSpPr>
        <a:xfrm>
          <a:off x="0" y="0"/>
          <a:ext cx="0" cy="0"/>
          <a:chOff x="0" y="0"/>
          <a:chExt cx="0" cy="0"/>
        </a:xfrm>
      </p:grpSpPr>
      <p:pic>
        <p:nvPicPr>
          <p:cNvPr id="4" name="Image 6" descr="Fond gri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r>
              <a:rPr lang="fr-FR" noProof="0" smtClean="0"/>
              <a:t>Cliquez sur l'icône pour ajouter l'élément multimédia</a:t>
            </a:r>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99032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5585276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8208836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19171601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735102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18048280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1496872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6807420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3301946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2614073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6847424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6193675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3696654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751984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50685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1536639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11292027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13320455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17611842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89655067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6732677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NOIR_films">
    <p:spTree>
      <p:nvGrpSpPr>
        <p:cNvPr id="1" name=""/>
        <p:cNvGrpSpPr/>
        <p:nvPr/>
      </p:nvGrpSpPr>
      <p:grpSpPr>
        <a:xfrm>
          <a:off x="0" y="0"/>
          <a:ext cx="0" cy="0"/>
          <a:chOff x="0" y="0"/>
          <a:chExt cx="0" cy="0"/>
        </a:xfrm>
      </p:grpSpPr>
      <p:pic>
        <p:nvPicPr>
          <p:cNvPr id="4" name="Image 6" descr="Fond gri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r>
              <a:rPr lang="fr-FR" noProof="0" smtClean="0"/>
              <a:t>Cliquez sur l'icône pour ajouter l'élément multimédia</a:t>
            </a:r>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84630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51970345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0822790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7926945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6086024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279219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_titre 2 lignes_image">
    <p:spTree>
      <p:nvGrpSpPr>
        <p:cNvPr id="1" name=""/>
        <p:cNvGrpSpPr/>
        <p:nvPr/>
      </p:nvGrpSpPr>
      <p:grpSpPr>
        <a:xfrm>
          <a:off x="0" y="0"/>
          <a:ext cx="0" cy="0"/>
          <a:chOff x="0" y="0"/>
          <a:chExt cx="0" cy="0"/>
        </a:xfrm>
      </p:grpSpPr>
      <p:pic>
        <p:nvPicPr>
          <p:cNvPr id="4"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157326514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7" name="Espace réservé de la date 6"/>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fr-CA">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4458611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e la date 2"/>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fr-CA">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706374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fr-CA">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53513162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3720363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CA"/>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fr-CA"/>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5469906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413807862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233749768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19952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smtClean="0"/>
              <a:t>Modifiez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74551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4148057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ERT_titre 2 lignes_imag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62"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409049058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58624386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322650300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1_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2361567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13266701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2_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29174238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NOIR_films">
    <p:spTree>
      <p:nvGrpSpPr>
        <p:cNvPr id="1" name=""/>
        <p:cNvGrpSpPr/>
        <p:nvPr/>
      </p:nvGrpSpPr>
      <p:grpSpPr>
        <a:xfrm>
          <a:off x="0" y="0"/>
          <a:ext cx="0" cy="0"/>
          <a:chOff x="0" y="0"/>
          <a:chExt cx="0" cy="0"/>
        </a:xfrm>
      </p:grpSpPr>
      <p:pic>
        <p:nvPicPr>
          <p:cNvPr id="4" name="Image 6" descr="Fond gris.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r>
              <a:rPr lang="fr-FR" noProof="0" smtClean="0"/>
              <a:t>Cliquez sur l'icône pour ajouter l'élément multimédia</a:t>
            </a:r>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Modifiez les styles du texte du masque</a:t>
            </a:r>
          </a:p>
        </p:txBody>
      </p:sp>
      <p:pic>
        <p:nvPicPr>
          <p:cNvPr id="7"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77181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53019220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117110104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391364160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5" name="Espace réservé de la date 4"/>
          <p:cNvSpPr>
            <a:spLocks noGrp="1"/>
          </p:cNvSpPr>
          <p:nvPr>
            <p:ph type="dt" sz="half" idx="10"/>
          </p:nvPr>
        </p:nvSpPr>
        <p:spPr/>
        <p:txBody>
          <a:bodyPr/>
          <a:lstStyle/>
          <a:p>
            <a:fld id="{6124EC62-9A07-40E7-8A7E-9A2336AAE3BC}" type="datetimeFigureOut">
              <a:rPr lang="fr-CA" smtClean="0">
                <a:solidFill>
                  <a:prstClr val="black">
                    <a:tint val="75000"/>
                  </a:prstClr>
                </a:solidFill>
              </a:rPr>
              <a:pPr/>
              <a:t>2013-03-12</a:t>
            </a:fld>
            <a:endParaRPr lang="fr-CA">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fr-CA">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C9C435DC-DC54-4F4E-9022-8CE7CF3CC906}" type="slidenum">
              <a:rPr lang="fr-CA" smtClean="0">
                <a:solidFill>
                  <a:prstClr val="black">
                    <a:tint val="75000"/>
                  </a:prstClr>
                </a:solidFill>
              </a:rPr>
              <a:pPr/>
              <a:t>‹N°›</a:t>
            </a:fld>
            <a:endParaRPr lang="fr-CA">
              <a:solidFill>
                <a:prstClr val="black">
                  <a:tint val="75000"/>
                </a:prstClr>
              </a:solidFill>
            </a:endParaRPr>
          </a:p>
        </p:txBody>
      </p:sp>
    </p:spTree>
    <p:extLst>
      <p:ext uri="{BB962C8B-B14F-4D97-AF65-F5344CB8AC3E}">
        <p14:creationId xmlns:p14="http://schemas.microsoft.com/office/powerpoint/2010/main" val="95590774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theme" Target="../theme/theme2.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image" Target="../media/image24.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theme" Target="../theme/theme3.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image" Target="../media/image24.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slideLayout" Target="../slideLayouts/slideLayout93.xml"/><Relationship Id="rId3" Type="http://schemas.openxmlformats.org/officeDocument/2006/relationships/slideLayout" Target="../slideLayouts/slideLayout78.xml"/><Relationship Id="rId21" Type="http://schemas.openxmlformats.org/officeDocument/2006/relationships/theme" Target="../theme/theme4.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0" Type="http://schemas.openxmlformats.org/officeDocument/2006/relationships/slideLayout" Target="../slideLayouts/slideLayout95.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19" Type="http://schemas.openxmlformats.org/officeDocument/2006/relationships/slideLayout" Target="../slideLayouts/slideLayout94.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image" Target="../media/image24.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3" Type="http://schemas.openxmlformats.org/officeDocument/2006/relationships/slideLayout" Target="../slideLayouts/slideLayout98.xml"/><Relationship Id="rId21" Type="http://schemas.openxmlformats.org/officeDocument/2006/relationships/slideLayout" Target="../slideLayouts/slideLayout116.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23" Type="http://schemas.openxmlformats.org/officeDocument/2006/relationships/image" Target="../media/image24.jpg"/><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8339" r:id="rId1"/>
    <p:sldLayoutId id="2147488340" r:id="rId2"/>
    <p:sldLayoutId id="2147488341" r:id="rId3"/>
    <p:sldLayoutId id="2147488342" r:id="rId4"/>
    <p:sldLayoutId id="2147488343" r:id="rId5"/>
    <p:sldLayoutId id="2147488344" r:id="rId6"/>
    <p:sldLayoutId id="2147488345" r:id="rId7"/>
    <p:sldLayoutId id="2147488346" r:id="rId8"/>
    <p:sldLayoutId id="2147488347" r:id="rId9"/>
    <p:sldLayoutId id="2147488348" r:id="rId10"/>
    <p:sldLayoutId id="2147488349" r:id="rId11"/>
    <p:sldLayoutId id="2147488350" r:id="rId12"/>
    <p:sldLayoutId id="2147488351" r:id="rId13"/>
    <p:sldLayoutId id="2147488352" r:id="rId14"/>
    <p:sldLayoutId id="2147488353" r:id="rId15"/>
    <p:sldLayoutId id="2147488354" r:id="rId16"/>
    <p:sldLayoutId id="2147488355" r:id="rId17"/>
    <p:sldLayoutId id="2147488356" r:id="rId18"/>
    <p:sldLayoutId id="2147488357" r:id="rId19"/>
    <p:sldLayoutId id="2147488358" r:id="rId20"/>
    <p:sldLayoutId id="2147488359" r:id="rId21"/>
    <p:sldLayoutId id="2147488360" r:id="rId22"/>
    <p:sldLayoutId id="2147488361" r:id="rId23"/>
    <p:sldLayoutId id="2147488362" r:id="rId24"/>
    <p:sldLayoutId id="2147488363" r:id="rId25"/>
    <p:sldLayoutId id="2147488364" r:id="rId26"/>
    <p:sldLayoutId id="2147488365" r:id="rId27"/>
    <p:sldLayoutId id="2147488366" r:id="rId28"/>
    <p:sldLayoutId id="2147488367" r:id="rId29"/>
    <p:sldLayoutId id="2147488368" r:id="rId30"/>
    <p:sldLayoutId id="2147488369" r:id="rId31"/>
    <p:sldLayoutId id="2147488371" r:id="rId32"/>
    <p:sldLayoutId id="2147488372" r:id="rId33"/>
    <p:sldLayoutId id="2147488373" r:id="rId34"/>
    <p:sldLayoutId id="2147488374" r:id="rId35"/>
  </p:sldLayoutIdLst>
  <p:txStyles>
    <p:titleStyle>
      <a:lvl1pPr algn="ctr" rtl="0" eaLnBrk="0" fontAlgn="base" hangingPunct="0">
        <a:spcBef>
          <a:spcPct val="0"/>
        </a:spcBef>
        <a:spcAft>
          <a:spcPct val="0"/>
        </a:spcAft>
        <a:defRPr sz="4400" kern="1200">
          <a:solidFill>
            <a:schemeClr val="tx1"/>
          </a:solidFill>
          <a:latin typeface="+mj-lt"/>
          <a:ea typeface="ヒラギノ角ゴ Pro W3" pitchFamily="43" charset="-128"/>
          <a:cs typeface="ヒラギノ角ゴ Pro W3" pitchFamily="70" charset="-128"/>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ヒラギノ角ゴ Pro W3" pitchFamily="43" charset="-128"/>
          <a:cs typeface="ヒラギノ角ゴ Pro W3"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ヒラギノ角ゴ Pro W3" pitchFamily="43" charset="-128"/>
          <a:cs typeface="ヒラギノ角ゴ Pro W3"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pitchFamily="43" charset="-128"/>
          <a:cs typeface="ヒラギノ角ゴ Pro W3"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pitchFamily="43" charset="-128"/>
          <a:cs typeface="ヒラギノ角ゴ Pro W3"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t="34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124EC62-9A07-40E7-8A7E-9A2336AAE3BC}" type="datetimeFigureOut">
              <a:rPr lang="fr-CA" smtClean="0">
                <a:solidFill>
                  <a:prstClr val="black">
                    <a:tint val="75000"/>
                  </a:prstClr>
                </a:solidFill>
                <a:latin typeface="Calibri"/>
                <a:ea typeface="+mn-ea"/>
              </a:rPr>
              <a:pPr fontAlgn="auto">
                <a:spcBef>
                  <a:spcPts val="0"/>
                </a:spcBef>
                <a:spcAft>
                  <a:spcPts val="0"/>
                </a:spcAft>
              </a:pPr>
              <a:t>2013-03-12</a:t>
            </a:fld>
            <a:endParaRPr lang="fr-CA">
              <a:solidFill>
                <a:prstClr val="black">
                  <a:tint val="75000"/>
                </a:prstClr>
              </a:solidFill>
              <a:latin typeface="Calibri"/>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fr-CA">
              <a:solidFill>
                <a:prstClr val="black">
                  <a:tint val="75000"/>
                </a:prstClr>
              </a:solidFill>
              <a:latin typeface="Calibri"/>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9C435DC-DC54-4F4E-9022-8CE7CF3CC906}" type="slidenum">
              <a:rPr lang="fr-CA" smtClean="0">
                <a:solidFill>
                  <a:prstClr val="black">
                    <a:tint val="75000"/>
                  </a:prstClr>
                </a:solidFill>
                <a:latin typeface="Calibri"/>
                <a:ea typeface="+mn-ea"/>
              </a:rPr>
              <a:pPr fontAlgn="auto">
                <a:spcBef>
                  <a:spcPts val="0"/>
                </a:spcBef>
                <a:spcAft>
                  <a:spcPts val="0"/>
                </a:spcAft>
              </a:pPr>
              <a:t>‹N°›</a:t>
            </a:fld>
            <a:endParaRPr lang="fr-CA">
              <a:solidFill>
                <a:prstClr val="black">
                  <a:tint val="75000"/>
                </a:prstClr>
              </a:solidFill>
              <a:latin typeface="Calibri"/>
              <a:ea typeface="+mn-ea"/>
            </a:endParaRPr>
          </a:p>
        </p:txBody>
      </p:sp>
    </p:spTree>
    <p:extLst>
      <p:ext uri="{BB962C8B-B14F-4D97-AF65-F5344CB8AC3E}">
        <p14:creationId xmlns:p14="http://schemas.microsoft.com/office/powerpoint/2010/main" val="2091815019"/>
      </p:ext>
    </p:extLst>
  </p:cSld>
  <p:clrMap bg1="lt1" tx1="dk1" bg2="lt2" tx2="dk2" accent1="accent1" accent2="accent2" accent3="accent3" accent4="accent4" accent5="accent5" accent6="accent6" hlink="hlink" folHlink="folHlink"/>
  <p:sldLayoutIdLst>
    <p:sldLayoutId id="2147488377" r:id="rId1"/>
    <p:sldLayoutId id="2147488378" r:id="rId2"/>
    <p:sldLayoutId id="2147488379" r:id="rId3"/>
    <p:sldLayoutId id="2147488380" r:id="rId4"/>
    <p:sldLayoutId id="2147488381" r:id="rId5"/>
    <p:sldLayoutId id="2147488382" r:id="rId6"/>
    <p:sldLayoutId id="2147488383" r:id="rId7"/>
    <p:sldLayoutId id="2147488384" r:id="rId8"/>
    <p:sldLayoutId id="2147488385" r:id="rId9"/>
    <p:sldLayoutId id="2147488386" r:id="rId10"/>
    <p:sldLayoutId id="2147488387" r:id="rId11"/>
    <p:sldLayoutId id="2147488388" r:id="rId12"/>
    <p:sldLayoutId id="2147488389" r:id="rId13"/>
    <p:sldLayoutId id="2147488390" r:id="rId14"/>
    <p:sldLayoutId id="2147488391" r:id="rId15"/>
    <p:sldLayoutId id="2147488392" r:id="rId16"/>
    <p:sldLayoutId id="2147488393" r:id="rId17"/>
    <p:sldLayoutId id="2147488394" r:id="rId18"/>
    <p:sldLayoutId id="2147488395" r:id="rId19"/>
    <p:sldLayoutId id="2147488396"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t="34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124EC62-9A07-40E7-8A7E-9A2336AAE3BC}" type="datetimeFigureOut">
              <a:rPr lang="fr-CA" smtClean="0">
                <a:solidFill>
                  <a:prstClr val="black">
                    <a:tint val="75000"/>
                  </a:prstClr>
                </a:solidFill>
                <a:latin typeface="Calibri"/>
              </a:rPr>
              <a:pPr fontAlgn="auto">
                <a:spcBef>
                  <a:spcPts val="0"/>
                </a:spcBef>
                <a:spcAft>
                  <a:spcPts val="0"/>
                </a:spcAft>
              </a:pPr>
              <a:t>2013-03-12</a:t>
            </a:fld>
            <a:endParaRPr lang="fr-CA">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fr-CA">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9C435DC-DC54-4F4E-9022-8CE7CF3CC906}" type="slidenum">
              <a:rPr lang="fr-CA" smtClean="0">
                <a:solidFill>
                  <a:prstClr val="black">
                    <a:tint val="75000"/>
                  </a:prstClr>
                </a:solidFill>
                <a:latin typeface="Calibri"/>
              </a:rPr>
              <a:pPr fontAlgn="auto">
                <a:spcBef>
                  <a:spcPts val="0"/>
                </a:spcBef>
                <a:spcAft>
                  <a:spcPts val="0"/>
                </a:spcAft>
              </a:pPr>
              <a:t>‹N°›</a:t>
            </a:fld>
            <a:endParaRPr lang="fr-CA">
              <a:solidFill>
                <a:prstClr val="black">
                  <a:tint val="75000"/>
                </a:prstClr>
              </a:solidFill>
              <a:latin typeface="Calibri"/>
            </a:endParaRPr>
          </a:p>
        </p:txBody>
      </p:sp>
    </p:spTree>
    <p:extLst>
      <p:ext uri="{BB962C8B-B14F-4D97-AF65-F5344CB8AC3E}">
        <p14:creationId xmlns:p14="http://schemas.microsoft.com/office/powerpoint/2010/main" val="1414453382"/>
      </p:ext>
    </p:extLst>
  </p:cSld>
  <p:clrMap bg1="lt1" tx1="dk1" bg2="lt2" tx2="dk2" accent1="accent1" accent2="accent2" accent3="accent3" accent4="accent4" accent5="accent5" accent6="accent6" hlink="hlink" folHlink="folHlink"/>
  <p:sldLayoutIdLst>
    <p:sldLayoutId id="2147488419" r:id="rId1"/>
    <p:sldLayoutId id="2147488420" r:id="rId2"/>
    <p:sldLayoutId id="2147488421" r:id="rId3"/>
    <p:sldLayoutId id="2147488422" r:id="rId4"/>
    <p:sldLayoutId id="2147488423" r:id="rId5"/>
    <p:sldLayoutId id="2147488424" r:id="rId6"/>
    <p:sldLayoutId id="2147488425" r:id="rId7"/>
    <p:sldLayoutId id="2147488426" r:id="rId8"/>
    <p:sldLayoutId id="2147488427" r:id="rId9"/>
    <p:sldLayoutId id="2147488428" r:id="rId10"/>
    <p:sldLayoutId id="2147488429" r:id="rId11"/>
    <p:sldLayoutId id="2147488430" r:id="rId12"/>
    <p:sldLayoutId id="2147488431" r:id="rId13"/>
    <p:sldLayoutId id="2147488432" r:id="rId14"/>
    <p:sldLayoutId id="2147488433" r:id="rId15"/>
    <p:sldLayoutId id="2147488434" r:id="rId16"/>
    <p:sldLayoutId id="2147488435" r:id="rId17"/>
    <p:sldLayoutId id="2147488437" r:id="rId18"/>
    <p:sldLayoutId id="2147488438" r:id="rId19"/>
    <p:sldLayoutId id="2147488483"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t="34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124EC62-9A07-40E7-8A7E-9A2336AAE3BC}" type="datetimeFigureOut">
              <a:rPr lang="fr-CA" smtClean="0">
                <a:solidFill>
                  <a:prstClr val="black">
                    <a:tint val="75000"/>
                  </a:prstClr>
                </a:solidFill>
                <a:latin typeface="Calibri"/>
                <a:ea typeface="+mn-ea"/>
              </a:rPr>
              <a:pPr fontAlgn="auto">
                <a:spcBef>
                  <a:spcPts val="0"/>
                </a:spcBef>
                <a:spcAft>
                  <a:spcPts val="0"/>
                </a:spcAft>
              </a:pPr>
              <a:t>2013-03-12</a:t>
            </a:fld>
            <a:endParaRPr lang="fr-CA">
              <a:solidFill>
                <a:prstClr val="black">
                  <a:tint val="75000"/>
                </a:prstClr>
              </a:solidFill>
              <a:latin typeface="Calibri"/>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fr-CA">
              <a:solidFill>
                <a:prstClr val="black">
                  <a:tint val="75000"/>
                </a:prstClr>
              </a:solidFill>
              <a:latin typeface="Calibri"/>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9C435DC-DC54-4F4E-9022-8CE7CF3CC906}" type="slidenum">
              <a:rPr lang="fr-CA" smtClean="0">
                <a:solidFill>
                  <a:prstClr val="black">
                    <a:tint val="75000"/>
                  </a:prstClr>
                </a:solidFill>
                <a:latin typeface="Calibri"/>
                <a:ea typeface="+mn-ea"/>
              </a:rPr>
              <a:pPr fontAlgn="auto">
                <a:spcBef>
                  <a:spcPts val="0"/>
                </a:spcBef>
                <a:spcAft>
                  <a:spcPts val="0"/>
                </a:spcAft>
              </a:pPr>
              <a:t>‹N°›</a:t>
            </a:fld>
            <a:endParaRPr lang="fr-CA">
              <a:solidFill>
                <a:prstClr val="black">
                  <a:tint val="75000"/>
                </a:prstClr>
              </a:solidFill>
              <a:latin typeface="Calibri"/>
              <a:ea typeface="+mn-ea"/>
            </a:endParaRPr>
          </a:p>
        </p:txBody>
      </p:sp>
    </p:spTree>
    <p:extLst>
      <p:ext uri="{BB962C8B-B14F-4D97-AF65-F5344CB8AC3E}">
        <p14:creationId xmlns:p14="http://schemas.microsoft.com/office/powerpoint/2010/main" val="403703111"/>
      </p:ext>
    </p:extLst>
  </p:cSld>
  <p:clrMap bg1="lt1" tx1="dk1" bg2="lt2" tx2="dk2" accent1="accent1" accent2="accent2" accent3="accent3" accent4="accent4" accent5="accent5" accent6="accent6" hlink="hlink" folHlink="folHlink"/>
  <p:sldLayoutIdLst>
    <p:sldLayoutId id="2147488440" r:id="rId1"/>
    <p:sldLayoutId id="2147488441" r:id="rId2"/>
    <p:sldLayoutId id="2147488442" r:id="rId3"/>
    <p:sldLayoutId id="2147488443" r:id="rId4"/>
    <p:sldLayoutId id="2147488444" r:id="rId5"/>
    <p:sldLayoutId id="2147488445" r:id="rId6"/>
    <p:sldLayoutId id="2147488446" r:id="rId7"/>
    <p:sldLayoutId id="2147488447" r:id="rId8"/>
    <p:sldLayoutId id="2147488448" r:id="rId9"/>
    <p:sldLayoutId id="2147488449" r:id="rId10"/>
    <p:sldLayoutId id="2147488450" r:id="rId11"/>
    <p:sldLayoutId id="2147488451" r:id="rId12"/>
    <p:sldLayoutId id="2147488452" r:id="rId13"/>
    <p:sldLayoutId id="2147488453" r:id="rId14"/>
    <p:sldLayoutId id="2147488454" r:id="rId15"/>
    <p:sldLayoutId id="2147488455" r:id="rId16"/>
    <p:sldLayoutId id="2147488456" r:id="rId17"/>
    <p:sldLayoutId id="2147488457" r:id="rId18"/>
    <p:sldLayoutId id="2147488458" r:id="rId19"/>
    <p:sldLayoutId id="2147488459"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t="34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CA"/>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124EC62-9A07-40E7-8A7E-9A2336AAE3BC}" type="datetimeFigureOut">
              <a:rPr lang="fr-CA" smtClean="0">
                <a:solidFill>
                  <a:prstClr val="black">
                    <a:tint val="75000"/>
                  </a:prstClr>
                </a:solidFill>
                <a:latin typeface="Calibri"/>
                <a:ea typeface="+mn-ea"/>
              </a:rPr>
              <a:pPr fontAlgn="auto">
                <a:spcBef>
                  <a:spcPts val="0"/>
                </a:spcBef>
                <a:spcAft>
                  <a:spcPts val="0"/>
                </a:spcAft>
              </a:pPr>
              <a:t>2013-03-12</a:t>
            </a:fld>
            <a:endParaRPr lang="fr-CA">
              <a:solidFill>
                <a:prstClr val="black">
                  <a:tint val="75000"/>
                </a:prstClr>
              </a:solidFill>
              <a:latin typeface="Calibri"/>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fr-CA">
              <a:solidFill>
                <a:prstClr val="black">
                  <a:tint val="75000"/>
                </a:prstClr>
              </a:solidFill>
              <a:latin typeface="Calibri"/>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C9C435DC-DC54-4F4E-9022-8CE7CF3CC906}" type="slidenum">
              <a:rPr lang="fr-CA" smtClean="0">
                <a:solidFill>
                  <a:prstClr val="black">
                    <a:tint val="75000"/>
                  </a:prstClr>
                </a:solidFill>
                <a:latin typeface="Calibri"/>
                <a:ea typeface="+mn-ea"/>
              </a:rPr>
              <a:pPr fontAlgn="auto">
                <a:spcBef>
                  <a:spcPts val="0"/>
                </a:spcBef>
                <a:spcAft>
                  <a:spcPts val="0"/>
                </a:spcAft>
              </a:pPr>
              <a:t>‹N°›</a:t>
            </a:fld>
            <a:endParaRPr lang="fr-CA">
              <a:solidFill>
                <a:prstClr val="black">
                  <a:tint val="75000"/>
                </a:prstClr>
              </a:solidFill>
              <a:latin typeface="Calibri"/>
              <a:ea typeface="+mn-ea"/>
            </a:endParaRPr>
          </a:p>
        </p:txBody>
      </p:sp>
    </p:spTree>
    <p:extLst>
      <p:ext uri="{BB962C8B-B14F-4D97-AF65-F5344CB8AC3E}">
        <p14:creationId xmlns:p14="http://schemas.microsoft.com/office/powerpoint/2010/main" val="2760543837"/>
      </p:ext>
    </p:extLst>
  </p:cSld>
  <p:clrMap bg1="lt1" tx1="dk1" bg2="lt2" tx2="dk2" accent1="accent1" accent2="accent2" accent3="accent3" accent4="accent4" accent5="accent5" accent6="accent6" hlink="hlink" folHlink="folHlink"/>
  <p:sldLayoutIdLst>
    <p:sldLayoutId id="2147488461" r:id="rId1"/>
    <p:sldLayoutId id="2147488462" r:id="rId2"/>
    <p:sldLayoutId id="2147488463" r:id="rId3"/>
    <p:sldLayoutId id="2147488464" r:id="rId4"/>
    <p:sldLayoutId id="2147488465" r:id="rId5"/>
    <p:sldLayoutId id="2147488466" r:id="rId6"/>
    <p:sldLayoutId id="2147488467" r:id="rId7"/>
    <p:sldLayoutId id="2147488468" r:id="rId8"/>
    <p:sldLayoutId id="2147488469" r:id="rId9"/>
    <p:sldLayoutId id="2147488470" r:id="rId10"/>
    <p:sldLayoutId id="2147488471" r:id="rId11"/>
    <p:sldLayoutId id="2147488472" r:id="rId12"/>
    <p:sldLayoutId id="2147488473" r:id="rId13"/>
    <p:sldLayoutId id="2147488474" r:id="rId14"/>
    <p:sldLayoutId id="2147488475" r:id="rId15"/>
    <p:sldLayoutId id="2147488476" r:id="rId16"/>
    <p:sldLayoutId id="2147488477" r:id="rId17"/>
    <p:sldLayoutId id="2147488478" r:id="rId18"/>
    <p:sldLayoutId id="2147488479" r:id="rId19"/>
    <p:sldLayoutId id="2147488480" r:id="rId20"/>
    <p:sldLayoutId id="2147488482"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2.xml"/><Relationship Id="rId1" Type="http://schemas.openxmlformats.org/officeDocument/2006/relationships/tags" Target="../tags/tag57.xml"/><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60.xml"/><Relationship Id="rId1" Type="http://schemas.openxmlformats.org/officeDocument/2006/relationships/tags" Target="../tags/tag59.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2.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image" Target="../media/image4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image" Target="../media/image6.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tags" Target="../tags/tag67.xml"/><Relationship Id="rId7" Type="http://schemas.openxmlformats.org/officeDocument/2006/relationships/image" Target="../media/image6.pn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15.xml"/><Relationship Id="rId5" Type="http://schemas.openxmlformats.org/officeDocument/2006/relationships/slideLayout" Target="../slideLayouts/slideLayout37.xml"/><Relationship Id="rId4" Type="http://schemas.openxmlformats.org/officeDocument/2006/relationships/tags" Target="../tags/tag6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3.xml"/><Relationship Id="rId1" Type="http://schemas.openxmlformats.org/officeDocument/2006/relationships/tags" Target="../tags/tag6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media/image45.jpe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image" Target="../media/image44.jpeg"/><Relationship Id="rId5" Type="http://schemas.openxmlformats.org/officeDocument/2006/relationships/tags" Target="../tags/tag74.xml"/><Relationship Id="rId10" Type="http://schemas.openxmlformats.org/officeDocument/2006/relationships/hyperlink" Target="http://fr.123rf.com/photo_13322375_les-fonctions-du-cerveau-gauche-et-droit-de-l-39-homme.html" TargetMode="External"/><Relationship Id="rId4" Type="http://schemas.openxmlformats.org/officeDocument/2006/relationships/tags" Target="../tags/tag73.xml"/><Relationship Id="rId9"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46.wmf"/><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81.xml"/><Relationship Id="rId7" Type="http://schemas.openxmlformats.org/officeDocument/2006/relationships/image" Target="../media/image6.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notesSlide" Target="../notesSlides/notesSlide19.xml"/><Relationship Id="rId5" Type="http://schemas.openxmlformats.org/officeDocument/2006/relationships/slideLayout" Target="../slideLayouts/slideLayout41.xml"/><Relationship Id="rId4" Type="http://schemas.openxmlformats.org/officeDocument/2006/relationships/tags" Target="../tags/tag8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48.gif"/><Relationship Id="rId3" Type="http://schemas.openxmlformats.org/officeDocument/2006/relationships/tags" Target="../tags/tag85.xml"/><Relationship Id="rId7" Type="http://schemas.openxmlformats.org/officeDocument/2006/relationships/image" Target="../media/image6.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notesSlide" Target="../notesSlides/notesSlide20.xml"/><Relationship Id="rId5" Type="http://schemas.openxmlformats.org/officeDocument/2006/relationships/slideLayout" Target="../slideLayouts/slideLayout62.xml"/><Relationship Id="rId4" Type="http://schemas.openxmlformats.org/officeDocument/2006/relationships/tags" Target="../tags/tag86.xml"/></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89.xml"/><Relationship Id="rId7" Type="http://schemas.openxmlformats.org/officeDocument/2006/relationships/notesSlide" Target="../notesSlides/notesSlide21.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Layout" Target="../slideLayouts/slideLayout62.xml"/><Relationship Id="rId5" Type="http://schemas.openxmlformats.org/officeDocument/2006/relationships/tags" Target="../tags/tag91.xml"/><Relationship Id="rId4" Type="http://schemas.openxmlformats.org/officeDocument/2006/relationships/tags" Target="../tags/tag90.xml"/><Relationship Id="rId9"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image" Target="../media/image6.png"/><Relationship Id="rId5" Type="http://schemas.openxmlformats.org/officeDocument/2006/relationships/notesSlide" Target="../notesSlides/notesSlide22.xml"/><Relationship Id="rId4"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image" Target="../media/image6.png"/><Relationship Id="rId5" Type="http://schemas.openxmlformats.org/officeDocument/2006/relationships/notesSlide" Target="../notesSlides/notesSlide23.xml"/><Relationship Id="rId4"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49.png"/><Relationship Id="rId5" Type="http://schemas.openxmlformats.org/officeDocument/2006/relationships/notesSlide" Target="../notesSlides/notesSlide24.xml"/><Relationship Id="rId4"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image" Target="../media/image50.png"/><Relationship Id="rId5" Type="http://schemas.openxmlformats.org/officeDocument/2006/relationships/notesSlide" Target="../notesSlides/notesSlide25.xml"/><Relationship Id="rId4"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image" Target="../media/image51.png"/><Relationship Id="rId5" Type="http://schemas.openxmlformats.org/officeDocument/2006/relationships/notesSlide" Target="../notesSlides/notesSlide26.xml"/><Relationship Id="rId4"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image" Target="../media/image47.png"/><Relationship Id="rId5" Type="http://schemas.openxmlformats.org/officeDocument/2006/relationships/notesSlide" Target="../notesSlides/notesSlide27.xml"/><Relationship Id="rId4"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image" Target="../media/image52.jpeg"/><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image" Target="../media/image48.gif"/><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notesSlide" Target="../notesSlides/notesSlide28.xml"/><Relationship Id="rId5" Type="http://schemas.openxmlformats.org/officeDocument/2006/relationships/tags" Target="../tags/tag114.xml"/><Relationship Id="rId10" Type="http://schemas.openxmlformats.org/officeDocument/2006/relationships/slideLayout" Target="../slideLayouts/slideLayout62.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image" Target="../media/image47.png"/></Relationships>
</file>

<file path=ppt/slides/_rels/slide29.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tags" Target="../tags/tag121.xml"/><Relationship Id="rId7" Type="http://schemas.openxmlformats.org/officeDocument/2006/relationships/notesSlide" Target="../notesSlides/notesSlide29.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Layout" Target="../slideLayouts/slideLayout42.xml"/><Relationship Id="rId5" Type="http://schemas.openxmlformats.org/officeDocument/2006/relationships/tags" Target="../tags/tag123.xml"/><Relationship Id="rId4" Type="http://schemas.openxmlformats.org/officeDocument/2006/relationships/tags" Target="../tags/tag122.xml"/><Relationship Id="rId9"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9.png"/><Relationship Id="rId5" Type="http://schemas.openxmlformats.org/officeDocument/2006/relationships/notesSlide" Target="../notesSlides/notesSlide3.xml"/><Relationship Id="rId4"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126.xml"/><Relationship Id="rId7" Type="http://schemas.openxmlformats.org/officeDocument/2006/relationships/slideLayout" Target="../slideLayouts/slideLayout62.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image" Target="../media/image55.png"/><Relationship Id="rId5" Type="http://schemas.openxmlformats.org/officeDocument/2006/relationships/tags" Target="../tags/tag128.xml"/><Relationship Id="rId10" Type="http://schemas.openxmlformats.org/officeDocument/2006/relationships/image" Target="../media/image47.png"/><Relationship Id="rId4" Type="http://schemas.openxmlformats.org/officeDocument/2006/relationships/tags" Target="../tags/tag127.xml"/><Relationship Id="rId9" Type="http://schemas.openxmlformats.org/officeDocument/2006/relationships/image" Target="../media/image54.jpeg"/></Relationships>
</file>

<file path=ppt/slides/_rels/slide31.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132.xml"/><Relationship Id="rId7" Type="http://schemas.openxmlformats.org/officeDocument/2006/relationships/notesSlide" Target="../notesSlides/notesSlide31.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Layout" Target="../slideLayouts/slideLayout73.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image" Target="../media/image56.pn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137.xml"/><Relationship Id="rId7" Type="http://schemas.openxmlformats.org/officeDocument/2006/relationships/slideLayout" Target="../slideLayouts/slideLayout62.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58.png"/><Relationship Id="rId5" Type="http://schemas.openxmlformats.org/officeDocument/2006/relationships/tags" Target="../tags/tag139.xml"/><Relationship Id="rId10" Type="http://schemas.openxmlformats.org/officeDocument/2006/relationships/image" Target="../media/image57.png"/><Relationship Id="rId4" Type="http://schemas.openxmlformats.org/officeDocument/2006/relationships/tags" Target="../tags/tag138.xml"/><Relationship Id="rId9" Type="http://schemas.openxmlformats.org/officeDocument/2006/relationships/image" Target="../media/image48.gif"/></Relationships>
</file>

<file path=ppt/slides/_rels/slide33.xml.rels><?xml version="1.0" encoding="UTF-8" standalone="yes"?>
<Relationships xmlns="http://schemas.openxmlformats.org/package/2006/relationships"><Relationship Id="rId8" Type="http://schemas.openxmlformats.org/officeDocument/2006/relationships/image" Target="../media/image48.gif"/><Relationship Id="rId3" Type="http://schemas.openxmlformats.org/officeDocument/2006/relationships/tags" Target="../tags/tag143.xml"/><Relationship Id="rId7" Type="http://schemas.openxmlformats.org/officeDocument/2006/relationships/notesSlide" Target="../notesSlides/notesSlide3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Layout" Target="../slideLayouts/slideLayout62.xml"/><Relationship Id="rId5" Type="http://schemas.openxmlformats.org/officeDocument/2006/relationships/tags" Target="../tags/tag145.xml"/><Relationship Id="rId4" Type="http://schemas.openxmlformats.org/officeDocument/2006/relationships/tags" Target="../tags/tag144.xml"/><Relationship Id="rId9" Type="http://schemas.openxmlformats.org/officeDocument/2006/relationships/image" Target="../media/image59.png"/></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3" Type="http://schemas.openxmlformats.org/officeDocument/2006/relationships/tags" Target="../tags/tag148.xml"/><Relationship Id="rId7" Type="http://schemas.openxmlformats.org/officeDocument/2006/relationships/slideLayout" Target="../slideLayouts/slideLayout54.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5" Type="http://schemas.openxmlformats.org/officeDocument/2006/relationships/tags" Target="../tags/tag150.xml"/><Relationship Id="rId10" Type="http://schemas.openxmlformats.org/officeDocument/2006/relationships/image" Target="../media/image60.png"/><Relationship Id="rId4" Type="http://schemas.openxmlformats.org/officeDocument/2006/relationships/tags" Target="../tags/tag149.xml"/><Relationship Id="rId9" Type="http://schemas.openxmlformats.org/officeDocument/2006/relationships/image" Target="../media/image48.gif"/></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3" Type="http://schemas.openxmlformats.org/officeDocument/2006/relationships/tags" Target="../tags/tag154.xml"/><Relationship Id="rId7" Type="http://schemas.openxmlformats.org/officeDocument/2006/relationships/slideLayout" Target="../slideLayouts/slideLayout42.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5" Type="http://schemas.openxmlformats.org/officeDocument/2006/relationships/tags" Target="../tags/tag156.xml"/><Relationship Id="rId10" Type="http://schemas.openxmlformats.org/officeDocument/2006/relationships/image" Target="../media/image61.jpeg"/><Relationship Id="rId4" Type="http://schemas.openxmlformats.org/officeDocument/2006/relationships/tags" Target="../tags/tag155.xml"/><Relationship Id="rId9" Type="http://schemas.openxmlformats.org/officeDocument/2006/relationships/image" Target="../media/image52.jpe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tags" Target="../tags/tag160.xml"/><Relationship Id="rId7" Type="http://schemas.openxmlformats.org/officeDocument/2006/relationships/tags" Target="../tags/tag164.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11" Type="http://schemas.openxmlformats.org/officeDocument/2006/relationships/image" Target="../media/image62.png"/><Relationship Id="rId5" Type="http://schemas.openxmlformats.org/officeDocument/2006/relationships/tags" Target="../tags/tag162.xml"/><Relationship Id="rId10" Type="http://schemas.openxmlformats.org/officeDocument/2006/relationships/image" Target="../media/image52.jpeg"/><Relationship Id="rId4" Type="http://schemas.openxmlformats.org/officeDocument/2006/relationships/tags" Target="../tags/tag161.xml"/><Relationship Id="rId9"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3" Type="http://schemas.openxmlformats.org/officeDocument/2006/relationships/tags" Target="../tags/tag167.xml"/><Relationship Id="rId7" Type="http://schemas.openxmlformats.org/officeDocument/2006/relationships/slideLayout" Target="../slideLayouts/slideLayout42.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10" Type="http://schemas.openxmlformats.org/officeDocument/2006/relationships/image" Target="../media/image63.jpeg"/><Relationship Id="rId4" Type="http://schemas.openxmlformats.org/officeDocument/2006/relationships/tags" Target="../tags/tag168.xml"/><Relationship Id="rId9" Type="http://schemas.openxmlformats.org/officeDocument/2006/relationships/image" Target="../media/image52.jpeg"/></Relationships>
</file>

<file path=ppt/slides/_rels/slide38.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tags" Target="../tags/tag173.xml"/><Relationship Id="rId7" Type="http://schemas.openxmlformats.org/officeDocument/2006/relationships/notesSlide" Target="../notesSlides/notesSlide38.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42.xml"/><Relationship Id="rId5" Type="http://schemas.openxmlformats.org/officeDocument/2006/relationships/tags" Target="../tags/tag175.xml"/><Relationship Id="rId4" Type="http://schemas.openxmlformats.org/officeDocument/2006/relationships/tags" Target="../tags/tag174.xml"/><Relationship Id="rId9" Type="http://schemas.openxmlformats.org/officeDocument/2006/relationships/image" Target="../media/image64.png"/></Relationships>
</file>

<file path=ppt/slides/_rels/slide39.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tags" Target="../tags/tag178.xml"/><Relationship Id="rId7" Type="http://schemas.openxmlformats.org/officeDocument/2006/relationships/notesSlide" Target="../notesSlides/notesSlide39.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42.xml"/><Relationship Id="rId5" Type="http://schemas.openxmlformats.org/officeDocument/2006/relationships/tags" Target="../tags/tag180.xml"/><Relationship Id="rId4" Type="http://schemas.openxmlformats.org/officeDocument/2006/relationships/tags" Target="../tags/tag179.xml"/><Relationship Id="rId9" Type="http://schemas.openxmlformats.org/officeDocument/2006/relationships/image" Target="../media/image6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tags" Target="../tags/tag183.xml"/><Relationship Id="rId7" Type="http://schemas.openxmlformats.org/officeDocument/2006/relationships/image" Target="../media/image43.pn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notesSlide" Target="../notesSlides/notesSlide40.xml"/><Relationship Id="rId5" Type="http://schemas.openxmlformats.org/officeDocument/2006/relationships/slideLayout" Target="../slideLayouts/slideLayout77.xml"/><Relationship Id="rId4" Type="http://schemas.openxmlformats.org/officeDocument/2006/relationships/tags" Target="../tags/tag184.xml"/></Relationships>
</file>

<file path=ppt/slides/_rels/slide41.xml.rels><?xml version="1.0" encoding="UTF-8" standalone="yes"?>
<Relationships xmlns="http://schemas.openxmlformats.org/package/2006/relationships"><Relationship Id="rId3" Type="http://schemas.openxmlformats.org/officeDocument/2006/relationships/tags" Target="../tags/tag187.xml"/><Relationship Id="rId7" Type="http://schemas.openxmlformats.org/officeDocument/2006/relationships/image" Target="../media/image66.jpeg"/><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notesSlide" Target="../notesSlides/notesSlide41.xml"/><Relationship Id="rId5" Type="http://schemas.openxmlformats.org/officeDocument/2006/relationships/slideLayout" Target="../slideLayouts/slideLayout77.xml"/><Relationship Id="rId4" Type="http://schemas.openxmlformats.org/officeDocument/2006/relationships/tags" Target="../tags/tag188.xml"/></Relationships>
</file>

<file path=ppt/slides/_rels/slide42.xml.rels><?xml version="1.0" encoding="UTF-8" standalone="yes"?>
<Relationships xmlns="http://schemas.openxmlformats.org/package/2006/relationships"><Relationship Id="rId3" Type="http://schemas.openxmlformats.org/officeDocument/2006/relationships/tags" Target="../tags/tag191.xml"/><Relationship Id="rId7" Type="http://schemas.openxmlformats.org/officeDocument/2006/relationships/image" Target="../media/image67.png"/><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notesSlide" Target="../notesSlides/notesSlide42.xml"/><Relationship Id="rId5" Type="http://schemas.openxmlformats.org/officeDocument/2006/relationships/slideLayout" Target="../slideLayouts/slideLayout77.xml"/><Relationship Id="rId4" Type="http://schemas.openxmlformats.org/officeDocument/2006/relationships/tags" Target="../tags/tag192.xml"/></Relationships>
</file>

<file path=ppt/slides/_rels/slide43.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68.jpe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notesSlide" Target="../notesSlides/notesSlide43.xml"/><Relationship Id="rId5" Type="http://schemas.openxmlformats.org/officeDocument/2006/relationships/slideLayout" Target="../slideLayouts/slideLayout77.xml"/><Relationship Id="rId4" Type="http://schemas.openxmlformats.org/officeDocument/2006/relationships/tags" Target="../tags/tag196.xml"/></Relationships>
</file>

<file path=ppt/slides/_rels/slide44.xml.rels><?xml version="1.0" encoding="UTF-8" standalone="yes"?>
<Relationships xmlns="http://schemas.openxmlformats.org/package/2006/relationships"><Relationship Id="rId3" Type="http://schemas.openxmlformats.org/officeDocument/2006/relationships/tags" Target="../tags/tag199.xml"/><Relationship Id="rId7" Type="http://schemas.openxmlformats.org/officeDocument/2006/relationships/image" Target="../media/image69.jpeg"/><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notesSlide" Target="../notesSlides/notesSlide44.xml"/><Relationship Id="rId5" Type="http://schemas.openxmlformats.org/officeDocument/2006/relationships/slideLayout" Target="../slideLayouts/slideLayout77.xml"/><Relationship Id="rId4" Type="http://schemas.openxmlformats.org/officeDocument/2006/relationships/tags" Target="../tags/tag200.xml"/></Relationships>
</file>

<file path=ppt/slides/_rels/slide45.xml.rels><?xml version="1.0" encoding="UTF-8" standalone="yes"?>
<Relationships xmlns="http://schemas.openxmlformats.org/package/2006/relationships"><Relationship Id="rId3" Type="http://schemas.openxmlformats.org/officeDocument/2006/relationships/tags" Target="../tags/tag203.xml"/><Relationship Id="rId7" Type="http://schemas.openxmlformats.org/officeDocument/2006/relationships/image" Target="../media/image70.jpeg"/><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notesSlide" Target="../notesSlides/notesSlide45.xml"/><Relationship Id="rId5" Type="http://schemas.openxmlformats.org/officeDocument/2006/relationships/slideLayout" Target="../slideLayouts/slideLayout77.xml"/><Relationship Id="rId4" Type="http://schemas.openxmlformats.org/officeDocument/2006/relationships/tags" Target="../tags/tag204.xml"/></Relationships>
</file>

<file path=ppt/slides/_rels/slide46.xml.rels><?xml version="1.0" encoding="UTF-8" standalone="yes"?>
<Relationships xmlns="http://schemas.openxmlformats.org/package/2006/relationships"><Relationship Id="rId3" Type="http://schemas.openxmlformats.org/officeDocument/2006/relationships/tags" Target="../tags/tag207.xml"/><Relationship Id="rId7" Type="http://schemas.openxmlformats.org/officeDocument/2006/relationships/image" Target="../media/image71.jpeg"/><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notesSlide" Target="../notesSlides/notesSlide46.xml"/><Relationship Id="rId5" Type="http://schemas.openxmlformats.org/officeDocument/2006/relationships/slideLayout" Target="../slideLayouts/slideLayout77.xml"/><Relationship Id="rId4" Type="http://schemas.openxmlformats.org/officeDocument/2006/relationships/tags" Target="../tags/tag208.xml"/></Relationships>
</file>

<file path=ppt/slides/_rels/slide47.xml.rels><?xml version="1.0" encoding="UTF-8" standalone="yes"?>
<Relationships xmlns="http://schemas.openxmlformats.org/package/2006/relationships"><Relationship Id="rId3" Type="http://schemas.openxmlformats.org/officeDocument/2006/relationships/tags" Target="../tags/tag211.xml"/><Relationship Id="rId7" Type="http://schemas.openxmlformats.org/officeDocument/2006/relationships/image" Target="../media/image72.jpeg"/><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notesSlide" Target="../notesSlides/notesSlide47.xml"/><Relationship Id="rId5" Type="http://schemas.openxmlformats.org/officeDocument/2006/relationships/slideLayout" Target="../slideLayouts/slideLayout77.xml"/><Relationship Id="rId4" Type="http://schemas.openxmlformats.org/officeDocument/2006/relationships/tags" Target="../tags/tag212.xml"/></Relationships>
</file>

<file path=ppt/slides/_rels/slide48.xml.rels><?xml version="1.0" encoding="UTF-8" standalone="yes"?>
<Relationships xmlns="http://schemas.openxmlformats.org/package/2006/relationships"><Relationship Id="rId3" Type="http://schemas.openxmlformats.org/officeDocument/2006/relationships/tags" Target="../tags/tag215.xml"/><Relationship Id="rId7" Type="http://schemas.openxmlformats.org/officeDocument/2006/relationships/image" Target="../media/image73.jpeg"/><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notesSlide" Target="../notesSlides/notesSlide48.xml"/><Relationship Id="rId5" Type="http://schemas.openxmlformats.org/officeDocument/2006/relationships/slideLayout" Target="../slideLayouts/slideLayout77.xml"/><Relationship Id="rId4" Type="http://schemas.openxmlformats.org/officeDocument/2006/relationships/tags" Target="../tags/tag216.xml"/></Relationships>
</file>

<file path=ppt/slides/_rels/slide49.xml.rels><?xml version="1.0" encoding="UTF-8" standalone="yes"?>
<Relationships xmlns="http://schemas.openxmlformats.org/package/2006/relationships"><Relationship Id="rId3" Type="http://schemas.openxmlformats.org/officeDocument/2006/relationships/tags" Target="../tags/tag219.xml"/><Relationship Id="rId7" Type="http://schemas.openxmlformats.org/officeDocument/2006/relationships/image" Target="../media/image74.jpe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notesSlide" Target="../notesSlides/notesSlide49.xml"/><Relationship Id="rId5" Type="http://schemas.openxmlformats.org/officeDocument/2006/relationships/slideLayout" Target="../slideLayouts/slideLayout77.xml"/><Relationship Id="rId4" Type="http://schemas.openxmlformats.org/officeDocument/2006/relationships/tags" Target="../tags/tag2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0.png"/></Relationships>
</file>

<file path=ppt/slides/_rels/slide50.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tags" Target="../tags/tag223.xml"/><Relationship Id="rId7" Type="http://schemas.openxmlformats.org/officeDocument/2006/relationships/notesSlide" Target="../notesSlides/notesSlide50.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Layout" Target="../slideLayouts/slideLayout77.xml"/><Relationship Id="rId5" Type="http://schemas.openxmlformats.org/officeDocument/2006/relationships/tags" Target="../tags/tag225.xml"/><Relationship Id="rId4" Type="http://schemas.openxmlformats.org/officeDocument/2006/relationships/tags" Target="../tags/tag224.xml"/><Relationship Id="rId9" Type="http://schemas.openxmlformats.org/officeDocument/2006/relationships/image" Target="../media/image76.png"/></Relationships>
</file>

<file path=ppt/slides/_rels/slide51.xml.rels><?xml version="1.0" encoding="UTF-8" standalone="yes"?>
<Relationships xmlns="http://schemas.openxmlformats.org/package/2006/relationships"><Relationship Id="rId3" Type="http://schemas.openxmlformats.org/officeDocument/2006/relationships/tags" Target="../tags/tag228.xml"/><Relationship Id="rId7" Type="http://schemas.openxmlformats.org/officeDocument/2006/relationships/image" Target="../media/image77.jpeg"/><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notesSlide" Target="../notesSlides/notesSlide51.xml"/><Relationship Id="rId5" Type="http://schemas.openxmlformats.org/officeDocument/2006/relationships/slideLayout" Target="../slideLayouts/slideLayout77.xml"/><Relationship Id="rId4" Type="http://schemas.openxmlformats.org/officeDocument/2006/relationships/tags" Target="../tags/tag229.xml"/></Relationships>
</file>

<file path=ppt/slides/_rels/slide52.xml.rels><?xml version="1.0" encoding="UTF-8" standalone="yes"?>
<Relationships xmlns="http://schemas.openxmlformats.org/package/2006/relationships"><Relationship Id="rId3" Type="http://schemas.openxmlformats.org/officeDocument/2006/relationships/tags" Target="../tags/tag232.xml"/><Relationship Id="rId7" Type="http://schemas.openxmlformats.org/officeDocument/2006/relationships/image" Target="../media/image78.jpeg"/><Relationship Id="rId2" Type="http://schemas.openxmlformats.org/officeDocument/2006/relationships/tags" Target="../tags/tag231.xml"/><Relationship Id="rId1" Type="http://schemas.openxmlformats.org/officeDocument/2006/relationships/tags" Target="../tags/tag230.xml"/><Relationship Id="rId6" Type="http://schemas.openxmlformats.org/officeDocument/2006/relationships/notesSlide" Target="../notesSlides/notesSlide52.xml"/><Relationship Id="rId5" Type="http://schemas.openxmlformats.org/officeDocument/2006/relationships/slideLayout" Target="../slideLayouts/slideLayout77.xml"/><Relationship Id="rId4" Type="http://schemas.openxmlformats.org/officeDocument/2006/relationships/tags" Target="../tags/tag23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93.xml"/><Relationship Id="rId1" Type="http://schemas.openxmlformats.org/officeDocument/2006/relationships/tags" Target="../tags/tag234.xml"/></Relationships>
</file>

<file path=ppt/slides/_rels/slide5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tags" Target="../tags/tag237.xml"/><Relationship Id="rId7" Type="http://schemas.openxmlformats.org/officeDocument/2006/relationships/image" Target="../media/image79.emf"/><Relationship Id="rId2" Type="http://schemas.openxmlformats.org/officeDocument/2006/relationships/tags" Target="../tags/tag236.xml"/><Relationship Id="rId1" Type="http://schemas.openxmlformats.org/officeDocument/2006/relationships/tags" Target="../tags/tag235.xml"/><Relationship Id="rId6" Type="http://schemas.openxmlformats.org/officeDocument/2006/relationships/notesSlide" Target="../notesSlides/notesSlide54.xml"/><Relationship Id="rId5" Type="http://schemas.openxmlformats.org/officeDocument/2006/relationships/slideLayout" Target="../slideLayouts/slideLayout82.xml"/><Relationship Id="rId4" Type="http://schemas.openxmlformats.org/officeDocument/2006/relationships/tags" Target="../tags/tag238.xml"/><Relationship Id="rId9" Type="http://schemas.openxmlformats.org/officeDocument/2006/relationships/image" Target="../media/image81.png"/></Relationships>
</file>

<file path=ppt/slides/_rels/slide55.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image" Target="../media/image79.emf"/><Relationship Id="rId5" Type="http://schemas.openxmlformats.org/officeDocument/2006/relationships/notesSlide" Target="../notesSlides/notesSlide55.xml"/><Relationship Id="rId4" Type="http://schemas.openxmlformats.org/officeDocument/2006/relationships/slideLayout" Target="../slideLayouts/slideLayout82.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97.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image" Target="../media/image6.png"/><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97.xml"/><Relationship Id="rId2" Type="http://schemas.openxmlformats.org/officeDocument/2006/relationships/tags" Target="../tags/tag245.xml"/><Relationship Id="rId1" Type="http://schemas.openxmlformats.org/officeDocument/2006/relationships/tags" Target="../tags/tag244.xml"/><Relationship Id="rId5" Type="http://schemas.openxmlformats.org/officeDocument/2006/relationships/image" Target="../media/image6.png"/><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14.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image" Target="../media/image6.png"/><Relationship Id="rId4"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8" Type="http://schemas.openxmlformats.org/officeDocument/2006/relationships/tags" Target="../tags/tag255.xml"/><Relationship Id="rId13" Type="http://schemas.openxmlformats.org/officeDocument/2006/relationships/image" Target="../media/image82.jpeg"/><Relationship Id="rId3" Type="http://schemas.openxmlformats.org/officeDocument/2006/relationships/tags" Target="../tags/tag250.xml"/><Relationship Id="rId7" Type="http://schemas.openxmlformats.org/officeDocument/2006/relationships/tags" Target="../tags/tag254.xml"/><Relationship Id="rId12" Type="http://schemas.openxmlformats.org/officeDocument/2006/relationships/image" Target="../media/image48.gif"/><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image" Target="../media/image43.png"/><Relationship Id="rId5" Type="http://schemas.openxmlformats.org/officeDocument/2006/relationships/tags" Target="../tags/tag252.xml"/><Relationship Id="rId10" Type="http://schemas.openxmlformats.org/officeDocument/2006/relationships/notesSlide" Target="../notesSlides/notesSlide59.xml"/><Relationship Id="rId4" Type="http://schemas.openxmlformats.org/officeDocument/2006/relationships/tags" Target="../tags/tag251.xml"/><Relationship Id="rId9" Type="http://schemas.openxmlformats.org/officeDocument/2006/relationships/slideLayout" Target="../slideLayouts/slideLayout102.xml"/><Relationship Id="rId14" Type="http://schemas.openxmlformats.org/officeDocument/2006/relationships/image" Target="../media/image47.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microsoft.com/office/2007/relationships/diagramDrawing" Target="../diagrams/drawing1.xml"/><Relationship Id="rId3" Type="http://schemas.openxmlformats.org/officeDocument/2006/relationships/tags" Target="../tags/tag15.xml"/><Relationship Id="rId7" Type="http://schemas.openxmlformats.org/officeDocument/2006/relationships/slideLayout" Target="../slideLayouts/slideLayout57.xml"/><Relationship Id="rId12" Type="http://schemas.openxmlformats.org/officeDocument/2006/relationships/diagramColors" Target="../diagrams/colors1.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diagramQuickStyle" Target="../diagrams/quickStyle1.xml"/><Relationship Id="rId5" Type="http://schemas.openxmlformats.org/officeDocument/2006/relationships/tags" Target="../tags/tag17.xml"/><Relationship Id="rId15" Type="http://schemas.openxmlformats.org/officeDocument/2006/relationships/image" Target="../media/image32.png"/><Relationship Id="rId10" Type="http://schemas.openxmlformats.org/officeDocument/2006/relationships/diagramLayout" Target="../diagrams/layout1.xml"/><Relationship Id="rId4" Type="http://schemas.openxmlformats.org/officeDocument/2006/relationships/tags" Target="../tags/tag16.xml"/><Relationship Id="rId9" Type="http://schemas.openxmlformats.org/officeDocument/2006/relationships/diagramData" Target="../diagrams/data1.xml"/><Relationship Id="rId14" Type="http://schemas.openxmlformats.org/officeDocument/2006/relationships/image" Target="../media/image31.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13.xml"/><Relationship Id="rId1" Type="http://schemas.openxmlformats.org/officeDocument/2006/relationships/tags" Target="../tags/tag256.xml"/></Relationships>
</file>

<file path=ppt/slides/_rels/slide61.xml.rels><?xml version="1.0" encoding="UTF-8" standalone="yes"?>
<Relationships xmlns="http://schemas.openxmlformats.org/package/2006/relationships"><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image" Target="../media/image6.png"/><Relationship Id="rId5" Type="http://schemas.openxmlformats.org/officeDocument/2006/relationships/notesSlide" Target="../notesSlides/notesSlide61.xml"/><Relationship Id="rId4" Type="http://schemas.openxmlformats.org/officeDocument/2006/relationships/slideLayout" Target="../slideLayouts/slideLayout77.xml"/></Relationships>
</file>

<file path=ppt/slides/_rels/slide62.xml.rels><?xml version="1.0" encoding="UTF-8" standalone="yes"?>
<Relationships xmlns="http://schemas.openxmlformats.org/package/2006/relationships"><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 Id="rId6" Type="http://schemas.openxmlformats.org/officeDocument/2006/relationships/image" Target="../media/image6.png"/><Relationship Id="rId5" Type="http://schemas.openxmlformats.org/officeDocument/2006/relationships/notesSlide" Target="../notesSlides/notesSlide62.xml"/><Relationship Id="rId4" Type="http://schemas.openxmlformats.org/officeDocument/2006/relationships/slideLayout" Target="../slideLayouts/slideLayout5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67.xml"/><Relationship Id="rId1" Type="http://schemas.openxmlformats.org/officeDocument/2006/relationships/tags" Target="../tags/tag26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hyperlink" Target="http://www.switchthebook.com/" TargetMode="External"/><Relationship Id="rId5" Type="http://schemas.openxmlformats.org/officeDocument/2006/relationships/image" Target="../media/image83.png"/><Relationship Id="rId4"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7.xml"/><Relationship Id="rId1" Type="http://schemas.openxmlformats.org/officeDocument/2006/relationships/tags" Target="../tags/tag266.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5.xml"/><Relationship Id="rId1" Type="http://schemas.openxmlformats.org/officeDocument/2006/relationships/tags" Target="../tags/tag267.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image" Target="../media/image36.png"/><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35.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34.jpg"/><Relationship Id="rId5" Type="http://schemas.openxmlformats.org/officeDocument/2006/relationships/tags" Target="../tags/tag23.xml"/><Relationship Id="rId10" Type="http://schemas.openxmlformats.org/officeDocument/2006/relationships/image" Target="../media/image33.png"/><Relationship Id="rId4" Type="http://schemas.openxmlformats.org/officeDocument/2006/relationships/tags" Target="../tags/tag22.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34.jpg"/><Relationship Id="rId3" Type="http://schemas.openxmlformats.org/officeDocument/2006/relationships/tags" Target="../tags/tag28.xml"/><Relationship Id="rId7" Type="http://schemas.openxmlformats.org/officeDocument/2006/relationships/notesSlide" Target="../notesSlides/notesSlide8.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34.xml"/><Relationship Id="rId11" Type="http://schemas.openxmlformats.org/officeDocument/2006/relationships/image" Target="../media/image39.png"/><Relationship Id="rId5" Type="http://schemas.openxmlformats.org/officeDocument/2006/relationships/tags" Target="../tags/tag30.xml"/><Relationship Id="rId10" Type="http://schemas.openxmlformats.org/officeDocument/2006/relationships/image" Target="../media/image38.png"/><Relationship Id="rId4" Type="http://schemas.openxmlformats.org/officeDocument/2006/relationships/tags" Target="../tags/tag29.xml"/><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26" Type="http://schemas.openxmlformats.org/officeDocument/2006/relationships/tags" Target="../tags/tag56.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tags" Target="../tags/tag55.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29" Type="http://schemas.openxmlformats.org/officeDocument/2006/relationships/image" Target="../media/image7.png"/><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tags" Target="../tags/tag54.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28" Type="http://schemas.openxmlformats.org/officeDocument/2006/relationships/notesSlide" Target="../notesSlides/notesSlide9.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 Id="rId27" Type="http://schemas.openxmlformats.org/officeDocument/2006/relationships/slideLayout" Target="../slideLayouts/slideLayout82.xml"/><Relationship Id="rId30"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Espace réservé du texte 3"/>
          <p:cNvSpPr>
            <a:spLocks noGrp="1"/>
          </p:cNvSpPr>
          <p:nvPr>
            <p:ph type="body" sz="quarter" idx="11"/>
            <p:custDataLst>
              <p:tags r:id="rId1"/>
            </p:custDataLst>
          </p:nvPr>
        </p:nvSpPr>
        <p:spPr bwMode="auto">
          <a:xfrm>
            <a:off x="0" y="3429000"/>
            <a:ext cx="8763000" cy="6429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pPr marL="0" indent="0">
              <a:spcAft>
                <a:spcPct val="0"/>
              </a:spcAft>
              <a:buFont typeface="Arial" pitchFamily="34" charset="0"/>
              <a:buNone/>
            </a:pPr>
            <a:endParaRPr lang="fr-CA" sz="2800" b="1" smtClean="0">
              <a:solidFill>
                <a:srgbClr val="595959"/>
              </a:solidFill>
              <a:ea typeface="ヒラギノ角ゴ Pro W3" pitchFamily="16" charset="-128"/>
            </a:endParaRPr>
          </a:p>
          <a:p>
            <a:pPr marL="0" indent="0">
              <a:spcAft>
                <a:spcPct val="0"/>
              </a:spcAft>
              <a:buFont typeface="Arial" pitchFamily="34" charset="0"/>
              <a:buNone/>
            </a:pPr>
            <a:endParaRPr lang="fr-CA" sz="2800" b="1" smtClean="0">
              <a:solidFill>
                <a:srgbClr val="595959"/>
              </a:solidFill>
              <a:ea typeface="ヒラギノ角ゴ Pro W3" pitchFamily="16" charset="-128"/>
            </a:endParaRPr>
          </a:p>
        </p:txBody>
      </p:sp>
      <p:pic>
        <p:nvPicPr>
          <p:cNvPr id="41986" name="Picture 5" descr="BNQ 21000_CMYK.png"/>
          <p:cNvPicPr>
            <a:picLocks noChangeAspect="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5413375" y="533400"/>
            <a:ext cx="342582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ZoneTexte 3"/>
          <p:cNvSpPr txBox="1">
            <a:spLocks noChangeArrowheads="1"/>
          </p:cNvSpPr>
          <p:nvPr>
            <p:custDataLst>
              <p:tags r:id="rId3"/>
            </p:custDataLst>
          </p:nvPr>
        </p:nvSpPr>
        <p:spPr bwMode="auto">
          <a:xfrm>
            <a:off x="5943600" y="2438400"/>
            <a:ext cx="29718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fr-CA" sz="3200" b="1" dirty="0" smtClean="0">
                <a:solidFill>
                  <a:schemeClr val="tx1">
                    <a:lumMod val="50000"/>
                    <a:lumOff val="50000"/>
                  </a:schemeClr>
                </a:solidFill>
              </a:rPr>
              <a:t>Comment gérer un changement durable?</a:t>
            </a:r>
            <a:endParaRPr lang="fr-CA" sz="3200" b="1" dirty="0">
              <a:solidFill>
                <a:schemeClr val="tx1">
                  <a:lumMod val="50000"/>
                  <a:lumOff val="50000"/>
                </a:schemeClr>
              </a:solidFill>
            </a:endParaRPr>
          </a:p>
        </p:txBody>
      </p:sp>
      <p:sp>
        <p:nvSpPr>
          <p:cNvPr id="41988" name="ZoneTexte 4"/>
          <p:cNvSpPr txBox="1">
            <a:spLocks noChangeArrowheads="1"/>
          </p:cNvSpPr>
          <p:nvPr>
            <p:custDataLst>
              <p:tags r:id="rId4"/>
            </p:custDataLst>
          </p:nvPr>
        </p:nvSpPr>
        <p:spPr bwMode="auto">
          <a:xfrm>
            <a:off x="2438400" y="5562600"/>
            <a:ext cx="6400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r>
              <a:rPr lang="fr-CA" sz="2000" b="1" dirty="0" smtClean="0">
                <a:solidFill>
                  <a:srgbClr val="7F7F7F"/>
                </a:solidFill>
              </a:rPr>
              <a:t>À l’intention des gestionnaires </a:t>
            </a:r>
            <a:endParaRPr lang="fr-CA" sz="2000" b="1" dirty="0">
              <a:solidFill>
                <a:srgbClr val="7F7F7F"/>
              </a:solidFill>
            </a:endParaRPr>
          </a:p>
        </p:txBody>
      </p:sp>
      <p:sp>
        <p:nvSpPr>
          <p:cNvPr id="7" name="ZoneTexte 6"/>
          <p:cNvSpPr txBox="1"/>
          <p:nvPr/>
        </p:nvSpPr>
        <p:spPr>
          <a:xfrm>
            <a:off x="467544" y="6381328"/>
            <a:ext cx="1981200" cy="246063"/>
          </a:xfrm>
          <a:prstGeom prst="rect">
            <a:avLst/>
          </a:prstGeom>
          <a:noFill/>
        </p:spPr>
        <p:txBody>
          <a:bodyPr>
            <a:spAutoFit/>
          </a:bodyPr>
          <a:ls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fr-CA" sz="1000" i="1" dirty="0">
                <a:solidFill>
                  <a:schemeClr val="bg1">
                    <a:lumMod val="75000"/>
                  </a:schemeClr>
                </a:solidFill>
              </a:rPr>
              <a:t>Mise à jour : 2012-11-19</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img.over-blog.com/600x450/1/55/05/22/divers/P6050068.JPG"/>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79802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1"/>
            <p:custDataLst>
              <p:tags r:id="rId1"/>
            </p:custDataLst>
          </p:nvPr>
        </p:nvSpPr>
        <p:spPr/>
        <p:txBody>
          <a:bodyPr>
            <a:normAutofit/>
          </a:bodyPr>
          <a:lstStyle/>
          <a:p>
            <a:pPr marL="0" indent="0" algn="ctr">
              <a:lnSpc>
                <a:spcPct val="100000"/>
              </a:lnSpc>
              <a:buNone/>
            </a:pPr>
            <a:r>
              <a:rPr lang="fr-CA" sz="4800" b="1" dirty="0"/>
              <a:t>A</a:t>
            </a:r>
            <a:r>
              <a:rPr lang="fr-CA" sz="4800" b="1" dirty="0" smtClean="0"/>
              <a:t>pprentissage </a:t>
            </a:r>
          </a:p>
          <a:p>
            <a:pPr marL="0" indent="0" algn="ctr">
              <a:lnSpc>
                <a:spcPct val="100000"/>
              </a:lnSpc>
              <a:buNone/>
            </a:pPr>
            <a:endParaRPr lang="fr-CA" sz="3600" b="1" dirty="0" smtClean="0"/>
          </a:p>
          <a:p>
            <a:pPr marL="0" indent="0" algn="ctr">
              <a:lnSpc>
                <a:spcPct val="100000"/>
              </a:lnSpc>
              <a:buNone/>
            </a:pPr>
            <a:r>
              <a:rPr lang="fr-CA" sz="3600" b="1" dirty="0" smtClean="0"/>
              <a:t>et </a:t>
            </a:r>
          </a:p>
          <a:p>
            <a:pPr marL="0" indent="0" algn="ctr">
              <a:lnSpc>
                <a:spcPct val="100000"/>
              </a:lnSpc>
              <a:buNone/>
            </a:pPr>
            <a:r>
              <a:rPr lang="fr-CA" sz="4800" b="1" dirty="0" smtClean="0"/>
              <a:t> </a:t>
            </a:r>
          </a:p>
          <a:p>
            <a:pPr marL="0" indent="0" algn="ctr">
              <a:lnSpc>
                <a:spcPct val="100000"/>
              </a:lnSpc>
              <a:buNone/>
            </a:pPr>
            <a:r>
              <a:rPr lang="fr-CA" sz="4800" b="1" dirty="0" smtClean="0"/>
              <a:t>performance</a:t>
            </a:r>
            <a:endParaRPr lang="fr-CA" sz="48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re 1"/>
          <p:cNvSpPr>
            <a:spLocks noGrp="1"/>
          </p:cNvSpPr>
          <p:nvPr>
            <p:ph type="title"/>
            <p:custDataLst>
              <p:tags r:id="rId1"/>
            </p:custDataLst>
          </p:nvPr>
        </p:nvSpPr>
        <p:spPr bwMode="auto">
          <a:xfrm>
            <a:off x="457200" y="228600"/>
            <a:ext cx="7786687"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mn-lt"/>
                <a:ea typeface="ヒラギノ角ゴ Pro W3" pitchFamily="16" charset="-128"/>
              </a:rPr>
              <a:t>Une philosophie de performance</a:t>
            </a:r>
          </a:p>
        </p:txBody>
      </p:sp>
      <p:sp>
        <p:nvSpPr>
          <p:cNvPr id="52226" name="Espace réservé du contenu 2"/>
          <p:cNvSpPr>
            <a:spLocks noGrp="1"/>
          </p:cNvSpPr>
          <p:nvPr>
            <p:ph sz="quarter" idx="14"/>
            <p:custDataLst>
              <p:tags r:id="rId2"/>
            </p:custDataLst>
          </p:nvPr>
        </p:nvSpPr>
        <p:spPr bwMode="auto">
          <a:xfrm>
            <a:off x="609600" y="1295400"/>
            <a:ext cx="8286750" cy="5181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00000"/>
              </a:lnSpc>
              <a:spcAft>
                <a:spcPts val="1200"/>
              </a:spcAft>
            </a:pPr>
            <a:r>
              <a:rPr lang="fr-CA" dirty="0" smtClean="0">
                <a:solidFill>
                  <a:schemeClr val="tx1">
                    <a:lumMod val="50000"/>
                    <a:lumOff val="50000"/>
                  </a:schemeClr>
                </a:solidFill>
                <a:ea typeface="ヒラギノ角ゴ Pro W3" pitchFamily="16" charset="-128"/>
              </a:rPr>
              <a:t>Approche traditionnelle qui valorise les modes de gestion axés sur l</a:t>
            </a:r>
            <a:r>
              <a:rPr lang="fr-CA" altLang="en-US" dirty="0" smtClean="0">
                <a:solidFill>
                  <a:schemeClr val="tx1">
                    <a:lumMod val="50000"/>
                    <a:lumOff val="50000"/>
                  </a:schemeClr>
                </a:solidFill>
                <a:ea typeface="ヒラギノ角ゴ Pro W3" pitchFamily="16" charset="-128"/>
              </a:rPr>
              <a:t>’</a:t>
            </a:r>
            <a:r>
              <a:rPr lang="fr-CA" dirty="0" smtClean="0">
                <a:solidFill>
                  <a:schemeClr val="tx1">
                    <a:lumMod val="50000"/>
                    <a:lumOff val="50000"/>
                  </a:schemeClr>
                </a:solidFill>
                <a:ea typeface="ヒラギノ角ゴ Pro W3" pitchFamily="16" charset="-128"/>
              </a:rPr>
              <a:t>obtention de résultats</a:t>
            </a:r>
          </a:p>
          <a:p>
            <a:pPr>
              <a:lnSpc>
                <a:spcPct val="100000"/>
              </a:lnSpc>
              <a:spcAft>
                <a:spcPts val="1200"/>
              </a:spcAft>
            </a:pPr>
            <a:r>
              <a:rPr lang="fr-CA" dirty="0" smtClean="0">
                <a:solidFill>
                  <a:schemeClr val="tx1">
                    <a:lumMod val="50000"/>
                    <a:lumOff val="50000"/>
                  </a:schemeClr>
                </a:solidFill>
                <a:ea typeface="ヒラギノ角ゴ Pro W3" pitchFamily="16" charset="-128"/>
              </a:rPr>
              <a:t>On cherche à comparer l</a:t>
            </a:r>
            <a:r>
              <a:rPr lang="fr-CA" altLang="en-US" dirty="0" smtClean="0">
                <a:solidFill>
                  <a:schemeClr val="tx1">
                    <a:lumMod val="50000"/>
                    <a:lumOff val="50000"/>
                  </a:schemeClr>
                </a:solidFill>
                <a:ea typeface="ヒラギノ角ゴ Pro W3" pitchFamily="16" charset="-128"/>
              </a:rPr>
              <a:t>’</a:t>
            </a:r>
            <a:r>
              <a:rPr lang="fr-CA" dirty="0" smtClean="0">
                <a:solidFill>
                  <a:schemeClr val="tx1">
                    <a:lumMod val="50000"/>
                    <a:lumOff val="50000"/>
                  </a:schemeClr>
                </a:solidFill>
                <a:ea typeface="ヒラギノ角ゴ Pro W3" pitchFamily="16" charset="-128"/>
              </a:rPr>
              <a:t>organisation à son secteur afin de relativiser les urgences</a:t>
            </a:r>
          </a:p>
          <a:p>
            <a:pPr>
              <a:lnSpc>
                <a:spcPct val="100000"/>
              </a:lnSpc>
              <a:spcAft>
                <a:spcPts val="1200"/>
              </a:spcAft>
            </a:pPr>
            <a:r>
              <a:rPr lang="fr-CA" dirty="0" smtClean="0">
                <a:solidFill>
                  <a:schemeClr val="tx1">
                    <a:lumMod val="50000"/>
                    <a:lumOff val="50000"/>
                  </a:schemeClr>
                </a:solidFill>
                <a:ea typeface="ヒラギノ角ゴ Pro W3" pitchFamily="16" charset="-128"/>
              </a:rPr>
              <a:t>Axée sur diriger, organiser, contrôler </a:t>
            </a:r>
            <a:br>
              <a:rPr lang="fr-CA" dirty="0" smtClean="0">
                <a:solidFill>
                  <a:schemeClr val="tx1">
                    <a:lumMod val="50000"/>
                    <a:lumOff val="50000"/>
                  </a:schemeClr>
                </a:solidFill>
                <a:ea typeface="ヒラギノ角ゴ Pro W3" pitchFamily="16" charset="-128"/>
              </a:rPr>
            </a:br>
            <a:r>
              <a:rPr lang="fr-CA" dirty="0" smtClean="0">
                <a:solidFill>
                  <a:schemeClr val="tx1">
                    <a:lumMod val="50000"/>
                    <a:lumOff val="50000"/>
                  </a:schemeClr>
                </a:solidFill>
                <a:ea typeface="ヒラギノ角ゴ Pro W3" pitchFamily="16" charset="-128"/>
              </a:rPr>
              <a:t>(parfois de façon excessive)</a:t>
            </a:r>
          </a:p>
          <a:p>
            <a:pPr>
              <a:lnSpc>
                <a:spcPct val="100000"/>
              </a:lnSpc>
              <a:spcAft>
                <a:spcPts val="1200"/>
              </a:spcAft>
            </a:pPr>
            <a:r>
              <a:rPr lang="fr-CA" dirty="0" smtClean="0">
                <a:solidFill>
                  <a:schemeClr val="tx1">
                    <a:lumMod val="50000"/>
                    <a:lumOff val="50000"/>
                  </a:schemeClr>
                </a:solidFill>
                <a:ea typeface="ヒラギノ角ゴ Pro W3" pitchFamily="16" charset="-128"/>
              </a:rPr>
              <a:t>Ne favorise pas la formation, l</a:t>
            </a:r>
            <a:r>
              <a:rPr lang="fr-CA" altLang="en-US" dirty="0" smtClean="0">
                <a:solidFill>
                  <a:schemeClr val="tx1">
                    <a:lumMod val="50000"/>
                    <a:lumOff val="50000"/>
                  </a:schemeClr>
                </a:solidFill>
                <a:ea typeface="ヒラギノ角ゴ Pro W3" pitchFamily="16" charset="-128"/>
              </a:rPr>
              <a:t>’</a:t>
            </a:r>
            <a:r>
              <a:rPr lang="fr-CA" dirty="0" smtClean="0">
                <a:solidFill>
                  <a:schemeClr val="tx1">
                    <a:lumMod val="50000"/>
                    <a:lumOff val="50000"/>
                  </a:schemeClr>
                </a:solidFill>
                <a:ea typeface="ヒラギノ角ゴ Pro W3" pitchFamily="16" charset="-128"/>
              </a:rPr>
              <a:t>apprentissage et la progression des parties prenantes et de l</a:t>
            </a:r>
            <a:r>
              <a:rPr lang="fr-CA" altLang="en-US" dirty="0" smtClean="0">
                <a:solidFill>
                  <a:schemeClr val="tx1">
                    <a:lumMod val="50000"/>
                    <a:lumOff val="50000"/>
                  </a:schemeClr>
                </a:solidFill>
                <a:ea typeface="ヒラギノ角ゴ Pro W3" pitchFamily="16" charset="-128"/>
              </a:rPr>
              <a:t>’</a:t>
            </a:r>
            <a:r>
              <a:rPr lang="fr-CA" dirty="0" smtClean="0">
                <a:solidFill>
                  <a:schemeClr val="tx1">
                    <a:lumMod val="50000"/>
                    <a:lumOff val="50000"/>
                  </a:schemeClr>
                </a:solidFill>
                <a:ea typeface="ヒラギノ角ゴ Pro W3" pitchFamily="16" charset="-128"/>
              </a:rPr>
              <a:t>organisation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raigF\AppData\Local\Microsoft\Windows\Temporary Internet Files\Low\Content.IE5\CMC36IFF\ModÃ¨le_conceptuel[1].png"/>
          <p:cNvPicPr>
            <a:picLocks noChangeAspect="1" noChangeArrowheads="1"/>
          </p:cNvPicPr>
          <p:nvPr>
            <p:custDataLst>
              <p:tags r:id="rId1"/>
            </p:custDataLst>
          </p:nvPr>
        </p:nvPicPr>
        <p:blipFill rotWithShape="1">
          <a:blip r:embed="rId5">
            <a:extLst>
              <a:ext uri="{28A0092B-C50C-407E-A947-70E740481C1C}">
                <a14:useLocalDpi xmlns:a14="http://schemas.microsoft.com/office/drawing/2010/main" val="0"/>
              </a:ext>
            </a:extLst>
          </a:blip>
          <a:srcRect t="13146"/>
          <a:stretch/>
        </p:blipFill>
        <p:spPr bwMode="auto">
          <a:xfrm>
            <a:off x="797169" y="990600"/>
            <a:ext cx="7494259" cy="505016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custDataLst>
              <p:tags r:id="rId2"/>
            </p:custDataLst>
          </p:nvPr>
        </p:nvSpPr>
        <p:spPr>
          <a:xfrm>
            <a:off x="525791" y="116892"/>
            <a:ext cx="8389609" cy="584775"/>
          </a:xfrm>
          <a:prstGeom prst="rect">
            <a:avLst/>
          </a:prstGeom>
        </p:spPr>
        <p:txBody>
          <a:bodyPr wrap="square">
            <a:spAutoFit/>
          </a:bodyPr>
          <a:lstStyle/>
          <a:p>
            <a:pPr fontAlgn="auto">
              <a:spcBef>
                <a:spcPts val="0"/>
              </a:spcBef>
              <a:spcAft>
                <a:spcPts val="0"/>
              </a:spcAft>
            </a:pPr>
            <a:r>
              <a:rPr lang="fr-CA" sz="3200" b="1" dirty="0" smtClean="0">
                <a:solidFill>
                  <a:srgbClr val="008000"/>
                </a:solidFill>
                <a:latin typeface="+mn-lt"/>
                <a:ea typeface="+mn-ea"/>
              </a:rPr>
              <a:t>Le modèle d’apprentissage (ou de progression) </a:t>
            </a:r>
            <a:endParaRPr lang="fr-CA" sz="3200" b="1" dirty="0">
              <a:solidFill>
                <a:srgbClr val="008000"/>
              </a:solidFill>
              <a:latin typeface="+mn-lt"/>
              <a:ea typeface="+mn-ea"/>
            </a:endParaRPr>
          </a:p>
        </p:txBody>
      </p:sp>
    </p:spTree>
    <p:extLst>
      <p:ext uri="{BB962C8B-B14F-4D97-AF65-F5344CB8AC3E}">
        <p14:creationId xmlns:p14="http://schemas.microsoft.com/office/powerpoint/2010/main" val="4214293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re 1"/>
          <p:cNvSpPr>
            <a:spLocks noGrp="1"/>
          </p:cNvSpPr>
          <p:nvPr>
            <p:ph type="title"/>
            <p:custDataLst>
              <p:tags r:id="rId1"/>
            </p:custDataLst>
          </p:nvPr>
        </p:nvSpPr>
        <p:spPr bwMode="auto">
          <a:ln>
            <a:miter lim="800000"/>
            <a:headEnd/>
            <a:tailEnd/>
          </a:ln>
        </p:spPr>
        <p:txBody>
          <a:bodyPr vert="horz" wrap="square" lIns="91440" tIns="45720" rIns="91440" bIns="45720" numCol="1" anchor="t" anchorCtr="0" compatLnSpc="1">
            <a:prstTxWarp prst="textNoShape">
              <a:avLst/>
            </a:prstTxWarp>
            <a:noAutofit/>
          </a:bodyPr>
          <a:lstStyle/>
          <a:p>
            <a:pPr algn="l" defTabSz="898525">
              <a:tabLst>
                <a:tab pos="898525" algn="l"/>
              </a:tabLst>
            </a:pPr>
            <a:r>
              <a:rPr lang="fr-CA" sz="3200" b="1" dirty="0" smtClean="0">
                <a:solidFill>
                  <a:srgbClr val="008000"/>
                </a:solidFill>
                <a:latin typeface="+mn-lt"/>
                <a:ea typeface="ヒラギノ角ゴ Pro W3" pitchFamily="16" charset="-128"/>
              </a:rPr>
              <a:t>Les avantages d</a:t>
            </a:r>
            <a:r>
              <a:rPr lang="fr-CA" altLang="en-US" sz="3200" b="1" dirty="0" smtClean="0">
                <a:solidFill>
                  <a:srgbClr val="008000"/>
                </a:solidFill>
                <a:latin typeface="+mn-lt"/>
                <a:ea typeface="ヒラギノ角ゴ Pro W3" pitchFamily="16" charset="-128"/>
              </a:rPr>
              <a:t>’</a:t>
            </a:r>
            <a:r>
              <a:rPr lang="fr-CA" sz="3200" b="1" dirty="0" smtClean="0">
                <a:solidFill>
                  <a:srgbClr val="008000"/>
                </a:solidFill>
                <a:latin typeface="+mn-lt"/>
                <a:ea typeface="ヒラギノ角ゴ Pro W3" pitchFamily="16" charset="-128"/>
              </a:rPr>
              <a:t>une philosophie d</a:t>
            </a:r>
            <a:r>
              <a:rPr lang="fr-CA" altLang="en-US" sz="3200" b="1" dirty="0" smtClean="0">
                <a:solidFill>
                  <a:srgbClr val="008000"/>
                </a:solidFill>
                <a:latin typeface="+mn-lt"/>
                <a:ea typeface="ヒラギノ角ゴ Pro W3" pitchFamily="16" charset="-128"/>
              </a:rPr>
              <a:t>’</a:t>
            </a:r>
            <a:r>
              <a:rPr lang="fr-CA" sz="3200" b="1" dirty="0" smtClean="0">
                <a:solidFill>
                  <a:srgbClr val="008000"/>
                </a:solidFill>
                <a:latin typeface="+mn-lt"/>
                <a:ea typeface="ヒラギノ角ゴ Pro W3" pitchFamily="16" charset="-128"/>
              </a:rPr>
              <a:t>apprentissage</a:t>
            </a:r>
          </a:p>
        </p:txBody>
      </p:sp>
      <p:sp>
        <p:nvSpPr>
          <p:cNvPr id="56322" name="Espace réservé du contenu 2"/>
          <p:cNvSpPr>
            <a:spLocks noGrp="1"/>
          </p:cNvSpPr>
          <p:nvPr>
            <p:ph idx="1"/>
            <p:custDataLst>
              <p:tags r:id="rId2"/>
            </p:custDataLst>
          </p:nvPr>
        </p:nvSpPr>
        <p:spPr bwMode="auto">
          <a:xfrm>
            <a:off x="457200" y="1676400"/>
            <a:ext cx="83820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522288" indent="-522288">
              <a:lnSpc>
                <a:spcPct val="100000"/>
              </a:lnSpc>
              <a:spcAft>
                <a:spcPts val="1200"/>
              </a:spcAft>
              <a:buBlip>
                <a:blip r:embed="rId5"/>
              </a:buBlip>
            </a:pPr>
            <a:r>
              <a:rPr lang="fr-CA" sz="2800" spc="-30" dirty="0" smtClean="0">
                <a:solidFill>
                  <a:schemeClr val="tx1">
                    <a:lumMod val="50000"/>
                    <a:lumOff val="50000"/>
                  </a:schemeClr>
                </a:solidFill>
                <a:latin typeface="Arial" pitchFamily="34" charset="0"/>
                <a:ea typeface="ヒラギノ角ゴ Pro W3" pitchFamily="16" charset="-128"/>
                <a:cs typeface="Arial" pitchFamily="34" charset="0"/>
              </a:rPr>
              <a:t>Amélioration à partir de la réalité de l</a:t>
            </a:r>
            <a:r>
              <a:rPr lang="fr-CA" altLang="en-US" sz="2800" spc="-30" dirty="0" smtClean="0">
                <a:solidFill>
                  <a:schemeClr val="tx1">
                    <a:lumMod val="50000"/>
                    <a:lumOff val="50000"/>
                  </a:schemeClr>
                </a:solidFill>
                <a:latin typeface="Arial" pitchFamily="34" charset="0"/>
                <a:ea typeface="ヒラギノ角ゴ Pro W3" pitchFamily="16" charset="-128"/>
                <a:cs typeface="Arial" pitchFamily="34" charset="0"/>
              </a:rPr>
              <a:t>’</a:t>
            </a:r>
            <a:r>
              <a:rPr lang="fr-CA" sz="2800" spc="-30" dirty="0" smtClean="0">
                <a:solidFill>
                  <a:schemeClr val="tx1">
                    <a:lumMod val="50000"/>
                    <a:lumOff val="50000"/>
                  </a:schemeClr>
                </a:solidFill>
                <a:latin typeface="Arial" pitchFamily="34" charset="0"/>
                <a:ea typeface="ヒラギノ角ゴ Pro W3" pitchFamily="16" charset="-128"/>
                <a:cs typeface="Arial" pitchFamily="34" charset="0"/>
              </a:rPr>
              <a:t>organisation</a:t>
            </a:r>
          </a:p>
          <a:p>
            <a:pPr marL="522288" indent="-522288">
              <a:lnSpc>
                <a:spcPct val="100000"/>
              </a:lnSpc>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Mobiliser toutes les sources d'information possibles afin de permettre aux parties prenantes de mettre en évidence ce qui peut être amélioré</a:t>
            </a:r>
          </a:p>
          <a:p>
            <a:pPr marL="522288" indent="-522288">
              <a:lnSpc>
                <a:spcPct val="100000"/>
              </a:lnSpc>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Approches constructives d'évaluation</a:t>
            </a:r>
          </a:p>
          <a:p>
            <a:pPr marL="522288" indent="-522288">
              <a:lnSpc>
                <a:spcPct val="100000"/>
              </a:lnSpc>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Mobiliser autour de l</a:t>
            </a:r>
            <a:r>
              <a:rPr lang="fr-CA" altLang="en-US" sz="2800" dirty="0" smtClean="0">
                <a:solidFill>
                  <a:schemeClr val="tx1">
                    <a:lumMod val="50000"/>
                    <a:lumOff val="50000"/>
                  </a:schemeClr>
                </a:solidFill>
                <a:latin typeface="Arial" pitchFamily="34" charset="0"/>
                <a:ea typeface="ヒラギノ角ゴ Pro W3" pitchFamily="16" charset="-128"/>
                <a:cs typeface="Arial" pitchFamily="34" charset="0"/>
              </a:rPr>
              <a:t>’</a:t>
            </a: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amélioration de l</a:t>
            </a:r>
            <a:r>
              <a:rPr lang="fr-CA" altLang="en-US" sz="2800" dirty="0" smtClean="0">
                <a:solidFill>
                  <a:schemeClr val="tx1">
                    <a:lumMod val="50000"/>
                    <a:lumOff val="50000"/>
                  </a:schemeClr>
                </a:solidFill>
                <a:latin typeface="Arial" pitchFamily="34" charset="0"/>
                <a:ea typeface="ヒラギノ角ゴ Pro W3" pitchFamily="16" charset="-128"/>
                <a:cs typeface="Arial" pitchFamily="34" charset="0"/>
              </a:rPr>
              <a:t>’</a:t>
            </a: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efficacité</a:t>
            </a:r>
          </a:p>
          <a:p>
            <a:pPr marL="522288" indent="-522288">
              <a:lnSpc>
                <a:spcPct val="100000"/>
              </a:lnSpc>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S’axer sur lier, orienter et encourager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lstStyle/>
          <a:p>
            <a:pPr algn="l"/>
            <a:r>
              <a:rPr lang="fr-CA" b="1" dirty="0" smtClean="0">
                <a:solidFill>
                  <a:srgbClr val="008000"/>
                </a:solidFill>
                <a:latin typeface="+mn-lt"/>
              </a:rPr>
              <a:t>Exercice</a:t>
            </a:r>
            <a:endParaRPr lang="fr-CA" b="1" dirty="0">
              <a:solidFill>
                <a:srgbClr val="008000"/>
              </a:solidFill>
              <a:latin typeface="+mn-lt"/>
            </a:endParaRPr>
          </a:p>
        </p:txBody>
      </p:sp>
      <p:sp>
        <p:nvSpPr>
          <p:cNvPr id="3" name="Espace réservé du contenu 2"/>
          <p:cNvSpPr>
            <a:spLocks noGrp="1"/>
          </p:cNvSpPr>
          <p:nvPr>
            <p:ph idx="1"/>
            <p:custDataLst>
              <p:tags r:id="rId2"/>
            </p:custDataLst>
          </p:nvPr>
        </p:nvSpPr>
        <p:spPr/>
        <p:txBody>
          <a:bodyPr>
            <a:normAutofit fontScale="85000" lnSpcReduction="10000"/>
          </a:bodyPr>
          <a:lstStyle/>
          <a:p>
            <a:pPr>
              <a:buBlip>
                <a:blip r:embed="rId7"/>
              </a:buBlip>
            </a:pPr>
            <a:r>
              <a:rPr lang="fr-CA" dirty="0" smtClean="0">
                <a:solidFill>
                  <a:schemeClr val="tx1">
                    <a:lumMod val="50000"/>
                    <a:lumOff val="50000"/>
                  </a:schemeClr>
                </a:solidFill>
                <a:latin typeface="Arial" pitchFamily="34" charset="0"/>
                <a:cs typeface="Arial" pitchFamily="34" charset="0"/>
              </a:rPr>
              <a:t>Déterminer une action de changement dont l’implantation a été un succès</a:t>
            </a:r>
          </a:p>
          <a:p>
            <a:pPr marL="914400" lvl="1" indent="-514350">
              <a:buAutoNum type="arabicParenR"/>
            </a:pPr>
            <a:r>
              <a:rPr lang="fr-CA" dirty="0" smtClean="0">
                <a:solidFill>
                  <a:schemeClr val="tx1">
                    <a:lumMod val="50000"/>
                    <a:lumOff val="50000"/>
                  </a:schemeClr>
                </a:solidFill>
                <a:latin typeface="Arial" pitchFamily="34" charset="0"/>
                <a:cs typeface="Arial" pitchFamily="34" charset="0"/>
              </a:rPr>
              <a:t>Le ou les moyens utilisés</a:t>
            </a:r>
          </a:p>
          <a:p>
            <a:pPr marL="914400" lvl="1" indent="-514350">
              <a:buAutoNum type="arabicParenR"/>
            </a:pPr>
            <a:r>
              <a:rPr lang="fr-CA" dirty="0" smtClean="0">
                <a:solidFill>
                  <a:schemeClr val="tx1">
                    <a:lumMod val="50000"/>
                    <a:lumOff val="50000"/>
                  </a:schemeClr>
                </a:solidFill>
                <a:latin typeface="Arial" pitchFamily="34" charset="0"/>
                <a:cs typeface="Arial" pitchFamily="34" charset="0"/>
              </a:rPr>
              <a:t>Les éléments clés qui ont favorisé le succès</a:t>
            </a:r>
          </a:p>
          <a:p>
            <a:pPr marL="400050" lvl="1" indent="0">
              <a:buNone/>
            </a:pPr>
            <a:endParaRPr lang="fr-CA" dirty="0" smtClean="0">
              <a:solidFill>
                <a:schemeClr val="tx1">
                  <a:lumMod val="50000"/>
                  <a:lumOff val="50000"/>
                </a:schemeClr>
              </a:solidFill>
              <a:latin typeface="Arial" pitchFamily="34" charset="0"/>
              <a:cs typeface="Arial" pitchFamily="34" charset="0"/>
            </a:endParaRPr>
          </a:p>
          <a:p>
            <a:pPr>
              <a:buBlip>
                <a:blip r:embed="rId7"/>
              </a:buBlip>
            </a:pPr>
            <a:r>
              <a:rPr lang="fr-CA" dirty="0">
                <a:solidFill>
                  <a:schemeClr val="tx1">
                    <a:lumMod val="50000"/>
                    <a:lumOff val="50000"/>
                  </a:schemeClr>
                </a:solidFill>
                <a:latin typeface="Arial" pitchFamily="34" charset="0"/>
                <a:cs typeface="Arial" pitchFamily="34" charset="0"/>
              </a:rPr>
              <a:t>Déterminer une action </a:t>
            </a:r>
            <a:r>
              <a:rPr lang="fr-CA" dirty="0" smtClean="0">
                <a:solidFill>
                  <a:schemeClr val="tx1">
                    <a:lumMod val="50000"/>
                    <a:lumOff val="50000"/>
                  </a:schemeClr>
                </a:solidFill>
                <a:latin typeface="Arial" pitchFamily="34" charset="0"/>
                <a:cs typeface="Arial" pitchFamily="34" charset="0"/>
              </a:rPr>
              <a:t>de changement dont l’implantation a moins bien fonctionné</a:t>
            </a:r>
          </a:p>
          <a:p>
            <a:pPr marL="914400" lvl="1" indent="-514350">
              <a:buAutoNum type="arabicParenR"/>
            </a:pPr>
            <a:r>
              <a:rPr lang="fr-CA" dirty="0" smtClean="0">
                <a:solidFill>
                  <a:schemeClr val="tx1">
                    <a:lumMod val="50000"/>
                    <a:lumOff val="50000"/>
                  </a:schemeClr>
                </a:solidFill>
                <a:latin typeface="Arial" pitchFamily="34" charset="0"/>
                <a:cs typeface="Arial" pitchFamily="34" charset="0"/>
              </a:rPr>
              <a:t>Le ou les moyens utilisés</a:t>
            </a:r>
          </a:p>
          <a:p>
            <a:pPr marL="914400" lvl="1" indent="-514350">
              <a:buAutoNum type="arabicParenR"/>
            </a:pPr>
            <a:r>
              <a:rPr lang="fr-CA" dirty="0" smtClean="0">
                <a:solidFill>
                  <a:schemeClr val="tx1">
                    <a:lumMod val="50000"/>
                    <a:lumOff val="50000"/>
                  </a:schemeClr>
                </a:solidFill>
                <a:latin typeface="Arial" pitchFamily="34" charset="0"/>
                <a:cs typeface="Arial" pitchFamily="34" charset="0"/>
              </a:rPr>
              <a:t>Les éléments clés qui n’ont pas favorisé le succès</a:t>
            </a:r>
          </a:p>
          <a:p>
            <a:pPr marL="914400" lvl="1" indent="-514350">
              <a:buAutoNum type="arabicParenR"/>
            </a:pPr>
            <a:r>
              <a:rPr lang="fr-CA" dirty="0" smtClean="0">
                <a:solidFill>
                  <a:schemeClr val="tx1">
                    <a:lumMod val="50000"/>
                    <a:lumOff val="50000"/>
                  </a:schemeClr>
                </a:solidFill>
                <a:latin typeface="Arial" pitchFamily="34" charset="0"/>
                <a:cs typeface="Arial" pitchFamily="34" charset="0"/>
              </a:rPr>
              <a:t>Avec le recul, qu’est-ce qui aurait pu être fait pour favoriser le succès?</a:t>
            </a:r>
          </a:p>
          <a:p>
            <a:pPr marL="514350" indent="-514350">
              <a:buAutoNum type="arabicParenR"/>
            </a:pPr>
            <a:endParaRPr lang="fr-CA" dirty="0"/>
          </a:p>
          <a:p>
            <a:pPr marL="0" indent="0">
              <a:buNone/>
            </a:pPr>
            <a:endParaRPr lang="fr-CA" dirty="0"/>
          </a:p>
        </p:txBody>
      </p:sp>
      <p:pic>
        <p:nvPicPr>
          <p:cNvPr id="4" name="Picture 4" descr="C:\Users\CraigF\AppData\Local\Microsoft\Windows\Temporary Internet Files\Content.IE5\NZQ05CAH\MC900439820[1].png"/>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800600" y="152400"/>
            <a:ext cx="1197018" cy="119701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5665048" y="343505"/>
            <a:ext cx="3326552" cy="646331"/>
          </a:xfrm>
          <a:prstGeom prst="rect">
            <a:avLst/>
          </a:prstGeom>
          <a:noFill/>
        </p:spPr>
        <p:txBody>
          <a:bodyPr wrap="none" rtlCol="0">
            <a:spAutoFit/>
          </a:bodyPr>
          <a:lstStyle/>
          <a:p>
            <a:r>
              <a:rPr lang="fr-CA" dirty="0" smtClean="0">
                <a:solidFill>
                  <a:schemeClr val="tx1">
                    <a:lumMod val="50000"/>
                    <a:lumOff val="50000"/>
                  </a:schemeClr>
                </a:solidFill>
              </a:rPr>
              <a:t>10 minutes individuelles</a:t>
            </a:r>
          </a:p>
          <a:p>
            <a:r>
              <a:rPr lang="fr-CA" dirty="0" smtClean="0">
                <a:solidFill>
                  <a:schemeClr val="tx1">
                    <a:lumMod val="50000"/>
                    <a:lumOff val="50000"/>
                  </a:schemeClr>
                </a:solidFill>
              </a:rPr>
              <a:t>20 minutes en séance plénière</a:t>
            </a:r>
            <a:endParaRPr lang="fr-CA" dirty="0">
              <a:solidFill>
                <a:schemeClr val="tx1">
                  <a:lumMod val="50000"/>
                  <a:lumOff val="50000"/>
                </a:schemeClr>
              </a:solidFill>
            </a:endParaRPr>
          </a:p>
        </p:txBody>
      </p:sp>
    </p:spTree>
    <p:extLst>
      <p:ext uri="{BB962C8B-B14F-4D97-AF65-F5344CB8AC3E}">
        <p14:creationId xmlns:p14="http://schemas.microsoft.com/office/powerpoint/2010/main" val="1078144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1"/>
            <p:custDataLst>
              <p:tags r:id="rId1"/>
            </p:custDataLst>
          </p:nvPr>
        </p:nvSpPr>
        <p:spPr/>
        <p:txBody>
          <a:bodyPr>
            <a:normAutofit/>
          </a:bodyPr>
          <a:lstStyle/>
          <a:p>
            <a:pPr marL="0" indent="0" algn="ctr">
              <a:lnSpc>
                <a:spcPct val="100000"/>
              </a:lnSpc>
              <a:buNone/>
            </a:pPr>
            <a:endParaRPr lang="fr-CA" sz="4800" b="1" dirty="0" smtClean="0"/>
          </a:p>
          <a:p>
            <a:pPr marL="0" indent="0" algn="ctr">
              <a:lnSpc>
                <a:spcPct val="100000"/>
              </a:lnSpc>
              <a:buNone/>
            </a:pPr>
            <a:r>
              <a:rPr lang="fr-CA" sz="4800" b="1" dirty="0" smtClean="0"/>
              <a:t>Comment gérer un changement durable?</a:t>
            </a:r>
            <a:endParaRPr lang="fr-CA" sz="4800" b="1" dirty="0"/>
          </a:p>
        </p:txBody>
      </p:sp>
    </p:spTree>
    <p:extLst>
      <p:ext uri="{BB962C8B-B14F-4D97-AF65-F5344CB8AC3E}">
        <p14:creationId xmlns:p14="http://schemas.microsoft.com/office/powerpoint/2010/main" val="42784883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4" name="Picture 4" descr="Cerveau : Les fonctions du cerveau gauche et droit de l'homme">
            <a:hlinkClick r:id="rId10"/>
          </p:cNvPr>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a:stretch>
            <a:fillRect/>
          </a:stretch>
        </p:blipFill>
        <p:spPr bwMode="auto">
          <a:xfrm>
            <a:off x="762000" y="1676400"/>
            <a:ext cx="7239000" cy="41148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custDataLst>
              <p:tags r:id="rId2"/>
            </p:custDataLst>
          </p:nvPr>
        </p:nvSpPr>
        <p:spPr>
          <a:xfrm>
            <a:off x="762000" y="1676400"/>
            <a:ext cx="1905000" cy="4114800"/>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2800" b="1" dirty="0" smtClean="0"/>
          </a:p>
          <a:p>
            <a:pPr algn="ctr"/>
            <a:r>
              <a:rPr lang="fr-CA" sz="2800" b="1" dirty="0" smtClean="0"/>
              <a:t>Émotionnel</a:t>
            </a:r>
          </a:p>
          <a:p>
            <a:pPr algn="ctr"/>
            <a:endParaRPr lang="fr-CA" sz="2800" b="1" dirty="0"/>
          </a:p>
          <a:p>
            <a:pPr algn="ctr"/>
            <a:endParaRPr lang="fr-CA" sz="2800" b="1" dirty="0" smtClean="0"/>
          </a:p>
          <a:p>
            <a:pPr algn="ctr"/>
            <a:r>
              <a:rPr lang="fr-CA" sz="2800" b="1" dirty="0" smtClean="0"/>
              <a:t>COEUR</a:t>
            </a:r>
          </a:p>
          <a:p>
            <a:pPr algn="ctr"/>
            <a:endParaRPr lang="fr-CA" sz="2800" b="1" dirty="0" smtClean="0"/>
          </a:p>
          <a:p>
            <a:pPr algn="ctr"/>
            <a:endParaRPr lang="fr-CA" dirty="0" smtClean="0"/>
          </a:p>
          <a:p>
            <a:pPr algn="ctr"/>
            <a:endParaRPr lang="fr-CA" dirty="0" smtClean="0"/>
          </a:p>
          <a:p>
            <a:pPr algn="ctr"/>
            <a:endParaRPr lang="fr-CA" dirty="0" smtClean="0"/>
          </a:p>
          <a:p>
            <a:pPr algn="ctr"/>
            <a:endParaRPr lang="fr-CA" dirty="0" smtClean="0"/>
          </a:p>
          <a:p>
            <a:pPr algn="ctr"/>
            <a:endParaRPr lang="fr-CA" dirty="0"/>
          </a:p>
          <a:p>
            <a:pPr algn="ctr"/>
            <a:endParaRPr lang="fr-CA" dirty="0" smtClean="0"/>
          </a:p>
          <a:p>
            <a:pPr algn="ctr"/>
            <a:endParaRPr lang="fr-CA" dirty="0"/>
          </a:p>
          <a:p>
            <a:pPr algn="ctr"/>
            <a:endParaRPr lang="fr-CA" dirty="0"/>
          </a:p>
        </p:txBody>
      </p:sp>
      <p:sp>
        <p:nvSpPr>
          <p:cNvPr id="6" name="Rectangle 5"/>
          <p:cNvSpPr/>
          <p:nvPr>
            <p:custDataLst>
              <p:tags r:id="rId3"/>
            </p:custDataLst>
          </p:nvPr>
        </p:nvSpPr>
        <p:spPr>
          <a:xfrm>
            <a:off x="6096000" y="1664677"/>
            <a:ext cx="1905000" cy="41148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800" b="1" dirty="0" smtClean="0"/>
              <a:t>Rationnel</a:t>
            </a:r>
          </a:p>
          <a:p>
            <a:pPr algn="ctr"/>
            <a:endParaRPr lang="fr-CA" sz="2800" b="1" dirty="0"/>
          </a:p>
          <a:p>
            <a:pPr algn="ctr"/>
            <a:endParaRPr lang="fr-CA" sz="2800" b="1" dirty="0" smtClean="0"/>
          </a:p>
          <a:p>
            <a:pPr algn="ctr"/>
            <a:r>
              <a:rPr lang="fr-CA" sz="2800" b="1" dirty="0" smtClean="0"/>
              <a:t>ESPRIT</a:t>
            </a:r>
          </a:p>
          <a:p>
            <a:pPr algn="ctr"/>
            <a:endParaRPr lang="fr-CA" dirty="0"/>
          </a:p>
          <a:p>
            <a:pPr algn="ctr"/>
            <a:endParaRPr lang="fr-CA" dirty="0" smtClean="0"/>
          </a:p>
          <a:p>
            <a:pPr algn="ctr"/>
            <a:endParaRPr lang="fr-CA" dirty="0"/>
          </a:p>
          <a:p>
            <a:pPr algn="ctr"/>
            <a:endParaRPr lang="fr-CA" dirty="0" smtClean="0"/>
          </a:p>
          <a:p>
            <a:pPr algn="ctr"/>
            <a:endParaRPr lang="fr-CA" dirty="0"/>
          </a:p>
          <a:p>
            <a:pPr algn="ctr"/>
            <a:endParaRPr lang="fr-CA" dirty="0" smtClean="0"/>
          </a:p>
          <a:p>
            <a:pPr algn="ctr"/>
            <a:endParaRPr lang="fr-CA" dirty="0"/>
          </a:p>
          <a:p>
            <a:pPr algn="ctr"/>
            <a:endParaRPr lang="fr-CA" dirty="0"/>
          </a:p>
        </p:txBody>
      </p:sp>
      <p:sp>
        <p:nvSpPr>
          <p:cNvPr id="5" name="ZoneTexte 4"/>
          <p:cNvSpPr txBox="1"/>
          <p:nvPr>
            <p:custDataLst>
              <p:tags r:id="rId4"/>
            </p:custDataLst>
          </p:nvPr>
        </p:nvSpPr>
        <p:spPr>
          <a:xfrm>
            <a:off x="609601" y="152400"/>
            <a:ext cx="8153400" cy="1077218"/>
          </a:xfrm>
          <a:prstGeom prst="rect">
            <a:avLst/>
          </a:prstGeom>
          <a:noFill/>
        </p:spPr>
        <p:txBody>
          <a:bodyPr wrap="square" rtlCol="0">
            <a:spAutoFit/>
          </a:bodyPr>
          <a:lstStyle/>
          <a:p>
            <a:r>
              <a:rPr lang="fr-CA" sz="3200" b="1" dirty="0" smtClean="0">
                <a:solidFill>
                  <a:srgbClr val="008000"/>
                </a:solidFill>
                <a:latin typeface="+mn-lt"/>
              </a:rPr>
              <a:t>Déséquilibre entre le cœur et l’esprit : résistance au changement</a:t>
            </a:r>
            <a:endParaRPr lang="fr-CA" sz="3200" b="1" dirty="0">
              <a:solidFill>
                <a:srgbClr val="008000"/>
              </a:solidFill>
              <a:latin typeface="+mn-lt"/>
            </a:endParaRPr>
          </a:p>
        </p:txBody>
      </p:sp>
      <p:pic>
        <p:nvPicPr>
          <p:cNvPr id="168966" name="Picture 6" descr="https://encrypted-tbn3.gstatic.com/images?q=tbn:ANd9GcS_UcRRsWjWlMnMcB-fqQL2pRlo8uPmukJXLkoh4ycZ5sLRM-c"/>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3687439" y="4038600"/>
            <a:ext cx="1388122" cy="208597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custDataLst>
              <p:tags r:id="rId6"/>
            </p:custDataLst>
          </p:nvPr>
        </p:nvSpPr>
        <p:spPr>
          <a:xfrm>
            <a:off x="3581400" y="6124575"/>
            <a:ext cx="1981200" cy="523220"/>
          </a:xfrm>
          <a:prstGeom prst="rect">
            <a:avLst/>
          </a:prstGeom>
          <a:noFill/>
        </p:spPr>
        <p:txBody>
          <a:bodyPr wrap="square" rtlCol="0">
            <a:spAutoFit/>
          </a:bodyPr>
          <a:lstStyle/>
          <a:p>
            <a:r>
              <a:rPr lang="fr-CA" sz="2800" b="1" dirty="0">
                <a:solidFill>
                  <a:schemeClr val="tx1">
                    <a:lumMod val="50000"/>
                    <a:lumOff val="50000"/>
                  </a:schemeClr>
                </a:solidFill>
              </a:rPr>
              <a:t>T</a:t>
            </a:r>
            <a:r>
              <a:rPr lang="fr-CA" sz="2800" b="1" dirty="0" smtClean="0">
                <a:solidFill>
                  <a:schemeClr val="tx1">
                    <a:lumMod val="50000"/>
                    <a:lumOff val="50000"/>
                  </a:schemeClr>
                </a:solidFill>
              </a:rPr>
              <a:t>ension</a:t>
            </a:r>
            <a:endParaRPr lang="fr-CA" sz="2800" b="1" dirty="0">
              <a:solidFill>
                <a:schemeClr val="tx1">
                  <a:lumMod val="50000"/>
                  <a:lumOff val="50000"/>
                </a:schemeClr>
              </a:solidFill>
            </a:endParaRPr>
          </a:p>
        </p:txBody>
      </p:sp>
      <p:sp>
        <p:nvSpPr>
          <p:cNvPr id="8" name="ZoneTexte 7"/>
          <p:cNvSpPr txBox="1"/>
          <p:nvPr>
            <p:custDataLst>
              <p:tags r:id="rId7"/>
            </p:custDataLst>
          </p:nvPr>
        </p:nvSpPr>
        <p:spPr>
          <a:xfrm>
            <a:off x="381000" y="6270769"/>
            <a:ext cx="2124299" cy="246221"/>
          </a:xfrm>
          <a:prstGeom prst="rect">
            <a:avLst/>
          </a:prstGeom>
          <a:noFill/>
        </p:spPr>
        <p:txBody>
          <a:bodyPr wrap="none" rtlCol="0">
            <a:spAutoFit/>
          </a:bodyPr>
          <a:lstStyle/>
          <a:p>
            <a:r>
              <a:rPr lang="fr-CA" sz="1000" i="1" dirty="0" smtClean="0">
                <a:solidFill>
                  <a:schemeClr val="tx1">
                    <a:lumMod val="50000"/>
                    <a:lumOff val="50000"/>
                  </a:schemeClr>
                </a:solidFill>
              </a:rPr>
              <a:t>Switch, osez le changement</a:t>
            </a:r>
            <a:r>
              <a:rPr lang="fr-CA" sz="1000" dirty="0" smtClean="0">
                <a:solidFill>
                  <a:schemeClr val="tx1">
                    <a:lumMod val="50000"/>
                    <a:lumOff val="50000"/>
                  </a:schemeClr>
                </a:solidFill>
              </a:rPr>
              <a:t>, 2012</a:t>
            </a:r>
            <a:endParaRPr lang="fr-CA" sz="1000" dirty="0">
              <a:solidFill>
                <a:schemeClr val="tx1">
                  <a:lumMod val="50000"/>
                  <a:lumOff val="50000"/>
                </a:schemeClr>
              </a:solidFill>
            </a:endParaRPr>
          </a:p>
        </p:txBody>
      </p:sp>
    </p:spTree>
    <p:extLst>
      <p:ext uri="{BB962C8B-B14F-4D97-AF65-F5344CB8AC3E}">
        <p14:creationId xmlns:p14="http://schemas.microsoft.com/office/powerpoint/2010/main" val="1061890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CraigF\AppData\Local\Microsoft\Windows\Temporary Internet Files\Content.IE5\1JHQSNHY\MC900195542[1].wmf"/>
          <p:cNvPicPr>
            <a:picLocks noChangeAspect="1" noChangeArrowheads="1"/>
          </p:cNvPicPr>
          <p:nvPr>
            <p:custDataLst>
              <p:tags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556076" y="1447800"/>
            <a:ext cx="4038600" cy="3927238"/>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custDataLst>
              <p:tags r:id="rId2"/>
            </p:custDataLst>
          </p:nvPr>
        </p:nvSpPr>
        <p:spPr>
          <a:xfrm>
            <a:off x="457200" y="6248400"/>
            <a:ext cx="2124299" cy="246221"/>
          </a:xfrm>
          <a:prstGeom prst="rect">
            <a:avLst/>
          </a:prstGeom>
          <a:noFill/>
        </p:spPr>
        <p:txBody>
          <a:bodyPr wrap="none" rtlCol="0">
            <a:spAutoFit/>
          </a:bodyPr>
          <a:lstStyle/>
          <a:p>
            <a:r>
              <a:rPr lang="fr-CA" sz="1000" i="1" dirty="0" smtClean="0">
                <a:solidFill>
                  <a:schemeClr val="tx1">
                    <a:lumMod val="50000"/>
                    <a:lumOff val="50000"/>
                  </a:schemeClr>
                </a:solidFill>
              </a:rPr>
              <a:t>Switch, osez le changement</a:t>
            </a:r>
            <a:r>
              <a:rPr lang="fr-CA" sz="1000" dirty="0" smtClean="0">
                <a:solidFill>
                  <a:schemeClr val="tx1">
                    <a:lumMod val="50000"/>
                    <a:lumOff val="50000"/>
                  </a:schemeClr>
                </a:solidFill>
              </a:rPr>
              <a:t>, 2012</a:t>
            </a:r>
            <a:endParaRPr lang="fr-CA" sz="1000" dirty="0">
              <a:solidFill>
                <a:schemeClr val="tx1">
                  <a:lumMod val="50000"/>
                  <a:lumOff val="50000"/>
                </a:schemeClr>
              </a:solidFill>
            </a:endParaRPr>
          </a:p>
        </p:txBody>
      </p:sp>
    </p:spTree>
    <p:extLst>
      <p:ext uri="{BB962C8B-B14F-4D97-AF65-F5344CB8AC3E}">
        <p14:creationId xmlns:p14="http://schemas.microsoft.com/office/powerpoint/2010/main" val="3460394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Rectangle 4"/>
          <p:cNvSpPr>
            <a:spLocks noGrp="1" noChangeArrowheads="1"/>
          </p:cNvSpPr>
          <p:nvPr>
            <p:ph type="title"/>
            <p:custDataLst>
              <p:tags r:id="rId1"/>
            </p:custDataLst>
          </p:nvPr>
        </p:nvSpPr>
        <p:spPr bwMode="auto">
          <a:xfrm>
            <a:off x="457200" y="155331"/>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gn="l" defTabSz="898525">
              <a:tabLst>
                <a:tab pos="898525" algn="l"/>
              </a:tabLst>
            </a:pPr>
            <a:r>
              <a:rPr lang="en-US" sz="3200" b="1" dirty="0" smtClean="0">
                <a:solidFill>
                  <a:srgbClr val="008000"/>
                </a:solidFill>
                <a:latin typeface="+mn-lt"/>
                <a:ea typeface="ヒラギノ角ゴ Pro W3" pitchFamily="16" charset="-128"/>
              </a:rPr>
              <a:t>Le </a:t>
            </a:r>
            <a:r>
              <a:rPr lang="en-US" sz="3200" b="1" dirty="0" err="1" smtClean="0">
                <a:solidFill>
                  <a:srgbClr val="008000"/>
                </a:solidFill>
                <a:latin typeface="+mn-lt"/>
                <a:ea typeface="ヒラギノ角ゴ Pro W3" pitchFamily="16" charset="-128"/>
              </a:rPr>
              <a:t>rationnel</a:t>
            </a:r>
            <a:endParaRPr lang="en-US" sz="3200" b="1" dirty="0" smtClean="0">
              <a:solidFill>
                <a:srgbClr val="008000"/>
              </a:solidFill>
              <a:latin typeface="+mn-lt"/>
              <a:ea typeface="ヒラギノ角ゴ Pro W3" pitchFamily="16" charset="-128"/>
            </a:endParaRPr>
          </a:p>
        </p:txBody>
      </p:sp>
      <p:sp>
        <p:nvSpPr>
          <p:cNvPr id="12293" name="Rectangle 5"/>
          <p:cNvSpPr>
            <a:spLocks noGrp="1" noChangeArrowheads="1"/>
          </p:cNvSpPr>
          <p:nvPr>
            <p:ph type="body" idx="4294967295"/>
            <p:custDataLst>
              <p:tags r:id="rId2"/>
            </p:custDataLst>
          </p:nvPr>
        </p:nvSpPr>
        <p:spPr bwMode="auto">
          <a:xfrm>
            <a:off x="443102" y="1066800"/>
            <a:ext cx="8733693" cy="48538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a:normAutofit/>
          </a:bodyPr>
          <a:lstStyle/>
          <a:p>
            <a:pPr marL="0" indent="0">
              <a:lnSpc>
                <a:spcPct val="80000"/>
              </a:lnSpc>
              <a:spcBef>
                <a:spcPct val="0"/>
              </a:spcBef>
              <a:buNone/>
            </a:pPr>
            <a:r>
              <a:rPr lang="fr-CA" sz="2800" b="1" dirty="0" smtClean="0">
                <a:solidFill>
                  <a:schemeClr val="tx1">
                    <a:lumMod val="65000"/>
                    <a:lumOff val="35000"/>
                  </a:schemeClr>
                </a:solidFill>
                <a:latin typeface="Arial" pitchFamily="34" charset="0"/>
                <a:ea typeface="ヒラギノ角ゴ Pro W3" pitchFamily="16" charset="-128"/>
                <a:cs typeface="Arial" pitchFamily="34" charset="0"/>
              </a:rPr>
              <a:t>Le conducteur d’éléphant (</a:t>
            </a:r>
            <a:r>
              <a:rPr lang="fr-CA" sz="2800" b="1" dirty="0" err="1" smtClean="0">
                <a:solidFill>
                  <a:schemeClr val="tx1">
                    <a:lumMod val="65000"/>
                    <a:lumOff val="35000"/>
                  </a:schemeClr>
                </a:solidFill>
                <a:latin typeface="Arial" pitchFamily="34" charset="0"/>
                <a:ea typeface="ヒラギノ角ゴ Pro W3" pitchFamily="16" charset="-128"/>
                <a:cs typeface="Arial" pitchFamily="34" charset="0"/>
              </a:rPr>
              <a:t>cornak</a:t>
            </a:r>
            <a:r>
              <a:rPr lang="fr-CA" sz="2800" b="1" dirty="0" smtClean="0">
                <a:solidFill>
                  <a:schemeClr val="tx1">
                    <a:lumMod val="65000"/>
                    <a:lumOff val="35000"/>
                  </a:schemeClr>
                </a:solidFill>
                <a:latin typeface="Arial" pitchFamily="34" charset="0"/>
                <a:ea typeface="ヒラギノ角ゴ Pro W3" pitchFamily="16" charset="-128"/>
                <a:cs typeface="Arial" pitchFamily="34" charset="0"/>
              </a:rPr>
              <a:t>) </a:t>
            </a:r>
            <a:r>
              <a:rPr lang="fr-CA" b="1" dirty="0" smtClean="0">
                <a:solidFill>
                  <a:schemeClr val="tx1">
                    <a:lumMod val="65000"/>
                    <a:lumOff val="35000"/>
                  </a:schemeClr>
                </a:solidFill>
                <a:latin typeface="Arial" pitchFamily="34" charset="0"/>
                <a:ea typeface="ヒラギノ角ゴ Pro W3" pitchFamily="16" charset="-128"/>
                <a:cs typeface="Arial" pitchFamily="34" charset="0"/>
              </a:rPr>
              <a:t>: </a:t>
            </a:r>
          </a:p>
          <a:p>
            <a:pPr marL="0" indent="0">
              <a:lnSpc>
                <a:spcPct val="80000"/>
              </a:lnSpc>
              <a:spcBef>
                <a:spcPct val="0"/>
              </a:spcBef>
              <a:buNone/>
            </a:pPr>
            <a:endParaRPr lang="fr-CA" sz="2800" dirty="0" smtClean="0">
              <a:solidFill>
                <a:schemeClr val="tx1">
                  <a:lumMod val="50000"/>
                  <a:lumOff val="50000"/>
                </a:schemeClr>
              </a:solidFill>
              <a:latin typeface="Arial" pitchFamily="34" charset="0"/>
              <a:ea typeface="ヒラギノ角ゴ Pro W3" pitchFamily="16" charset="-128"/>
              <a:cs typeface="Arial" pitchFamily="34" charset="0"/>
            </a:endParaRP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Tactique et visionnaire</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Planifie et organise</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Fait du surplace s’il ne sait pas où il va</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Tendance à analyser et à réfléchir au lieu d’agir </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Ne voit que les obstacles</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Se fatigue vite si c’</a:t>
            </a:r>
            <a:r>
              <a:rPr lang="fr-CA" altLang="ja-JP" sz="2400" dirty="0" smtClean="0">
                <a:solidFill>
                  <a:schemeClr val="tx1">
                    <a:lumMod val="50000"/>
                    <a:lumOff val="50000"/>
                  </a:schemeClr>
                </a:solidFill>
                <a:latin typeface="Arial" pitchFamily="34" charset="0"/>
                <a:ea typeface="ヒラギノ角ゴ Pro W3" pitchFamily="16" charset="-128"/>
                <a:cs typeface="Arial" pitchFamily="34" charset="0"/>
              </a:rPr>
              <a:t>est trop complexe</a:t>
            </a:r>
          </a:p>
          <a:p>
            <a:pPr marL="509588" indent="-509588">
              <a:spcBef>
                <a:spcPts val="500"/>
              </a:spcBef>
              <a:spcAft>
                <a:spcPts val="1200"/>
              </a:spcAft>
              <a:buBlip>
                <a:blip r:embed="rId7"/>
              </a:buBlip>
            </a:pPr>
            <a:r>
              <a:rPr lang="fr-CA" sz="2400" dirty="0" smtClean="0">
                <a:solidFill>
                  <a:schemeClr val="tx1">
                    <a:lumMod val="50000"/>
                    <a:lumOff val="50000"/>
                  </a:schemeClr>
                </a:solidFill>
                <a:latin typeface="Arial" pitchFamily="34" charset="0"/>
                <a:ea typeface="ヒラギノ角ゴ Pro W3" pitchFamily="16" charset="-128"/>
                <a:cs typeface="Arial" pitchFamily="34" charset="0"/>
              </a:rPr>
              <a:t>Justifie ses échecs</a:t>
            </a:r>
          </a:p>
        </p:txBody>
      </p:sp>
      <p:pic>
        <p:nvPicPr>
          <p:cNvPr id="3074" name="Picture 2"/>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7010400" y="609600"/>
            <a:ext cx="1676400" cy="179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custDataLst>
              <p:tags r:id="rId4"/>
            </p:custDataLst>
          </p:nvPr>
        </p:nvSpPr>
        <p:spPr>
          <a:xfrm>
            <a:off x="304800" y="6248399"/>
            <a:ext cx="2124299" cy="246221"/>
          </a:xfrm>
          <a:prstGeom prst="rect">
            <a:avLst/>
          </a:prstGeom>
          <a:noFill/>
        </p:spPr>
        <p:txBody>
          <a:bodyPr wrap="none" rtlCol="0">
            <a:spAutoFit/>
          </a:bodyPr>
          <a:lstStyle/>
          <a:p>
            <a:r>
              <a:rPr lang="fr-CA" sz="1000" i="1" dirty="0" smtClean="0">
                <a:solidFill>
                  <a:schemeClr val="tx1">
                    <a:lumMod val="50000"/>
                    <a:lumOff val="50000"/>
                  </a:schemeClr>
                </a:solidFill>
              </a:rPr>
              <a:t>Switch, osez le changement</a:t>
            </a:r>
            <a:r>
              <a:rPr lang="fr-CA" sz="1000" dirty="0" smtClean="0">
                <a:solidFill>
                  <a:schemeClr val="tx1">
                    <a:lumMod val="50000"/>
                    <a:lumOff val="50000"/>
                  </a:schemeClr>
                </a:solidFill>
              </a:rPr>
              <a:t>, 2012</a:t>
            </a:r>
            <a:endParaRPr lang="fr-CA" sz="1000" dirty="0">
              <a:solidFill>
                <a:schemeClr val="tx1">
                  <a:lumMod val="50000"/>
                  <a:lumOff val="50000"/>
                </a:schemeClr>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2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29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29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29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29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29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29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29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2"/>
          <p:cNvSpPr txBox="1">
            <a:spLocks/>
          </p:cNvSpPr>
          <p:nvPr>
            <p:custDataLst>
              <p:tags r:id="rId1"/>
            </p:custDataLst>
          </p:nvPr>
        </p:nvSpPr>
        <p:spPr>
          <a:xfrm>
            <a:off x="457200" y="1295400"/>
            <a:ext cx="8382000" cy="44958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endParaRPr lang="fr-CA" b="1" dirty="0" smtClean="0">
              <a:solidFill>
                <a:srgbClr val="F68222"/>
              </a:solidFill>
            </a:endParaRPr>
          </a:p>
          <a:p>
            <a:pPr marL="0" indent="0">
              <a:buFont typeface="Arial" pitchFamily="34" charset="0"/>
              <a:buNone/>
              <a:defRPr/>
            </a:pPr>
            <a:r>
              <a:rPr lang="fr-CA" dirty="0" smtClean="0">
                <a:solidFill>
                  <a:schemeClr val="tx1">
                    <a:lumMod val="50000"/>
                    <a:lumOff val="50000"/>
                  </a:schemeClr>
                </a:solidFill>
              </a:rPr>
              <a:t>Permettre aux gestionnaires de </a:t>
            </a:r>
          </a:p>
          <a:p>
            <a:pPr>
              <a:defRPr/>
            </a:pPr>
            <a:r>
              <a:rPr lang="fr-CA" dirty="0" smtClean="0">
                <a:solidFill>
                  <a:schemeClr val="tx1">
                    <a:lumMod val="50000"/>
                    <a:lumOff val="50000"/>
                  </a:schemeClr>
                </a:solidFill>
              </a:rPr>
              <a:t>développer des habiletés de gestion pour un changement durable</a:t>
            </a:r>
          </a:p>
          <a:p>
            <a:pPr>
              <a:defRPr/>
            </a:pPr>
            <a:r>
              <a:rPr lang="fr-CA" dirty="0" smtClean="0">
                <a:solidFill>
                  <a:schemeClr val="tx1">
                    <a:lumMod val="50000"/>
                    <a:lumOff val="50000"/>
                  </a:schemeClr>
                </a:solidFill>
              </a:rPr>
              <a:t>faciliter leur rôle dans la </a:t>
            </a:r>
            <a:r>
              <a:rPr lang="fr-CA" b="1" i="1" dirty="0" smtClean="0">
                <a:solidFill>
                  <a:schemeClr val="tx1">
                    <a:lumMod val="50000"/>
                    <a:lumOff val="50000"/>
                  </a:schemeClr>
                </a:solidFill>
                <a:effectLst>
                  <a:outerShdw blurRad="38100" dist="38100" dir="2700000" algn="tl">
                    <a:srgbClr val="000000">
                      <a:alpha val="43137"/>
                    </a:srgbClr>
                  </a:outerShdw>
                </a:effectLst>
              </a:rPr>
              <a:t>mobilisation</a:t>
            </a:r>
            <a:r>
              <a:rPr lang="fr-CA" dirty="0" smtClean="0">
                <a:solidFill>
                  <a:schemeClr val="tx1">
                    <a:lumMod val="50000"/>
                    <a:lumOff val="50000"/>
                  </a:schemeClr>
                </a:solidFill>
              </a:rPr>
              <a:t> des employés</a:t>
            </a:r>
            <a:endParaRPr lang="fr-CA" dirty="0">
              <a:solidFill>
                <a:schemeClr val="tx1">
                  <a:lumMod val="50000"/>
                  <a:lumOff val="50000"/>
                </a:schemeClr>
              </a:solidFill>
            </a:endParaRPr>
          </a:p>
        </p:txBody>
      </p:sp>
      <p:sp>
        <p:nvSpPr>
          <p:cNvPr id="2" name="ZoneTexte 1"/>
          <p:cNvSpPr txBox="1"/>
          <p:nvPr>
            <p:custDataLst>
              <p:tags r:id="rId2"/>
            </p:custDataLst>
          </p:nvPr>
        </p:nvSpPr>
        <p:spPr>
          <a:xfrm>
            <a:off x="914400" y="457200"/>
            <a:ext cx="4076757" cy="584775"/>
          </a:xfrm>
          <a:prstGeom prst="rect">
            <a:avLst/>
          </a:prstGeom>
          <a:noFill/>
        </p:spPr>
        <p:txBody>
          <a:bodyPr wrap="none" rtlCol="0">
            <a:spAutoFit/>
          </a:bodyPr>
          <a:lstStyle/>
          <a:p>
            <a:r>
              <a:rPr lang="fr-CA" sz="3200" b="1" dirty="0" smtClean="0">
                <a:solidFill>
                  <a:srgbClr val="008000"/>
                </a:solidFill>
              </a:rPr>
              <a:t>Objectifs de l’atelier</a:t>
            </a:r>
            <a:endParaRPr lang="fr-CA" sz="3200" b="1" dirty="0">
              <a:solidFill>
                <a:srgbClr val="008000"/>
              </a:solidFill>
            </a:endParaRPr>
          </a:p>
        </p:txBody>
      </p:sp>
    </p:spTree>
    <p:extLst>
      <p:ext uri="{BB962C8B-B14F-4D97-AF65-F5344CB8AC3E}">
        <p14:creationId xmlns:p14="http://schemas.microsoft.com/office/powerpoint/2010/main" val="1343535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4"/>
          <p:cNvSpPr>
            <a:spLocks noGrp="1" noChangeArrowheads="1"/>
          </p:cNvSpPr>
          <p:nvPr>
            <p:ph type="title" idx="4294967295"/>
            <p:custDataLst>
              <p:tags r:id="rId1"/>
            </p:custDataLst>
          </p:nvPr>
        </p:nvSpPr>
        <p:spPr bwMode="auto">
          <a:xfrm>
            <a:off x="304800" y="152400"/>
            <a:ext cx="7481888"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898525">
              <a:tabLst>
                <a:tab pos="898525" algn="l"/>
              </a:tabLst>
            </a:pPr>
            <a:r>
              <a:rPr lang="fr-CA" sz="3200" b="1" dirty="0" smtClean="0">
                <a:solidFill>
                  <a:srgbClr val="008000"/>
                </a:solidFill>
                <a:latin typeface="+mn-lt"/>
                <a:ea typeface="ヒラギノ角ゴ Pro W3" pitchFamily="16" charset="-128"/>
              </a:rPr>
              <a:t>L’émotionnel</a:t>
            </a:r>
          </a:p>
        </p:txBody>
      </p:sp>
      <p:sp>
        <p:nvSpPr>
          <p:cNvPr id="13317" name="Rectangle 5"/>
          <p:cNvSpPr>
            <a:spLocks noGrp="1" noChangeArrowheads="1"/>
          </p:cNvSpPr>
          <p:nvPr>
            <p:ph type="body" idx="4294967295"/>
            <p:custDataLst>
              <p:tags r:id="rId2"/>
            </p:custDataLst>
          </p:nvPr>
        </p:nvSpPr>
        <p:spPr bwMode="auto">
          <a:xfrm>
            <a:off x="466054" y="1143000"/>
            <a:ext cx="8382000" cy="5334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a:normAutofit fontScale="77500" lnSpcReduction="20000"/>
          </a:bodyPr>
          <a:lstStyle/>
          <a:p>
            <a:pPr marL="0" indent="0">
              <a:lnSpc>
                <a:spcPct val="80000"/>
              </a:lnSpc>
              <a:spcBef>
                <a:spcPct val="0"/>
              </a:spcBef>
              <a:spcAft>
                <a:spcPts val="1200"/>
              </a:spcAft>
              <a:buNone/>
            </a:pPr>
            <a:r>
              <a:rPr lang="fr-CA" sz="3100" b="1" dirty="0" smtClean="0">
                <a:solidFill>
                  <a:schemeClr val="tx1">
                    <a:lumMod val="65000"/>
                    <a:lumOff val="35000"/>
                  </a:schemeClr>
                </a:solidFill>
                <a:latin typeface="Arial" pitchFamily="34" charset="0"/>
                <a:ea typeface="ヒラギノ角ゴ Pro W3" pitchFamily="16" charset="-128"/>
                <a:cs typeface="Arial" pitchFamily="34" charset="0"/>
              </a:rPr>
              <a:t>L</a:t>
            </a:r>
            <a:r>
              <a:rPr lang="fr-CA" altLang="ja-JP" sz="3100" b="1" dirty="0" smtClean="0">
                <a:solidFill>
                  <a:schemeClr val="tx1">
                    <a:lumMod val="65000"/>
                    <a:lumOff val="35000"/>
                  </a:schemeClr>
                </a:solidFill>
                <a:latin typeface="Arial" pitchFamily="34" charset="0"/>
                <a:ea typeface="ヒラギノ角ゴ Pro W3" pitchFamily="16" charset="-128"/>
                <a:cs typeface="Arial" pitchFamily="34" charset="0"/>
              </a:rPr>
              <a:t>’éléphant : </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Instinctif</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Empathique, sympathique, loyal et protecteur</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Préfère le bénéfice immédiat plutôt que le profit à long terme</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C</a:t>
            </a:r>
            <a:r>
              <a:rPr lang="fr-CA" altLang="ja-JP" sz="3100" dirty="0" smtClean="0">
                <a:solidFill>
                  <a:schemeClr val="tx1">
                    <a:lumMod val="50000"/>
                    <a:lumOff val="50000"/>
                  </a:schemeClr>
                </a:solidFill>
                <a:latin typeface="Arial" pitchFamily="34" charset="0"/>
                <a:ea typeface="ヒラギノ角ゴ Pro W3" pitchFamily="16" charset="-128"/>
                <a:cs typeface="Arial" pitchFamily="34" charset="0"/>
              </a:rPr>
              <a:t>’est lui qui a l’énergie et la force pour aller de l’avant</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Besoin de gratification immédiate, d</a:t>
            </a:r>
            <a:r>
              <a:rPr lang="fr-CA" altLang="ja-JP" sz="3100" dirty="0" smtClean="0">
                <a:solidFill>
                  <a:schemeClr val="tx1">
                    <a:lumMod val="50000"/>
                    <a:lumOff val="50000"/>
                  </a:schemeClr>
                </a:solidFill>
                <a:latin typeface="Arial" pitchFamily="34" charset="0"/>
                <a:ea typeface="ヒラギノ角ゴ Pro W3" pitchFamily="16" charset="-128"/>
                <a:cs typeface="Arial" pitchFamily="34" charset="0"/>
              </a:rPr>
              <a:t>’encouragement</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Paresseux, capricieux</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Se décourage si c</a:t>
            </a:r>
            <a:r>
              <a:rPr lang="fr-CA" altLang="ja-JP" sz="3100" dirty="0" smtClean="0">
                <a:solidFill>
                  <a:schemeClr val="tx1">
                    <a:lumMod val="50000"/>
                    <a:lumOff val="50000"/>
                  </a:schemeClr>
                </a:solidFill>
                <a:latin typeface="Arial" pitchFamily="34" charset="0"/>
                <a:ea typeface="ヒラギノ角ゴ Pro W3" pitchFamily="16" charset="-128"/>
                <a:cs typeface="Arial" pitchFamily="34" charset="0"/>
              </a:rPr>
              <a:t>’est trop complexe</a:t>
            </a:r>
          </a:p>
          <a:p>
            <a:pPr marL="633413" indent="-633413">
              <a:lnSpc>
                <a:spcPct val="110000"/>
              </a:lnSpc>
              <a:spcBef>
                <a:spcPts val="500"/>
              </a:spcBef>
              <a:spcAft>
                <a:spcPts val="1200"/>
              </a:spcAft>
              <a:buBlip>
                <a:blip r:embed="rId7"/>
              </a:buBlip>
            </a:pPr>
            <a:r>
              <a:rPr lang="fr-CA" sz="3100" dirty="0" smtClean="0">
                <a:solidFill>
                  <a:schemeClr val="tx1">
                    <a:lumMod val="50000"/>
                    <a:lumOff val="50000"/>
                  </a:schemeClr>
                </a:solidFill>
                <a:latin typeface="Arial" pitchFamily="34" charset="0"/>
                <a:ea typeface="ヒラギノ角ゴ Pro W3" pitchFamily="16" charset="-128"/>
                <a:cs typeface="Arial" pitchFamily="34" charset="0"/>
              </a:rPr>
              <a:t>Déteste échouer</a:t>
            </a:r>
          </a:p>
        </p:txBody>
      </p:sp>
      <p:pic>
        <p:nvPicPr>
          <p:cNvPr id="63500" name="Picture 12" descr="http://www.funpages.com/elephantsshadow/elephant.gif"/>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6934200" y="152400"/>
            <a:ext cx="1734240" cy="2090127"/>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381000" y="6336447"/>
            <a:ext cx="2239716" cy="253916"/>
          </a:xfrm>
          <a:prstGeom prst="rect">
            <a:avLst/>
          </a:prstGeom>
          <a:noFill/>
        </p:spPr>
        <p:txBody>
          <a:bodyPr wrap="none" rtlCol="0">
            <a:spAutoFit/>
          </a:bodyPr>
          <a:lstStyle/>
          <a:p>
            <a:r>
              <a:rPr lang="fr-CA" sz="1050" i="1" dirty="0" smtClean="0">
                <a:solidFill>
                  <a:schemeClr val="tx1">
                    <a:lumMod val="50000"/>
                    <a:lumOff val="50000"/>
                  </a:schemeClr>
                </a:solidFill>
              </a:rPr>
              <a:t>Switch, osez le changement</a:t>
            </a:r>
            <a:r>
              <a:rPr lang="fr-CA" sz="1050" dirty="0" smtClean="0">
                <a:solidFill>
                  <a:schemeClr val="tx1">
                    <a:lumMod val="50000"/>
                    <a:lumOff val="50000"/>
                  </a:schemeClr>
                </a:solidFill>
              </a:rPr>
              <a:t>, 2012</a:t>
            </a:r>
            <a:endParaRPr lang="fr-CA" sz="1050" dirty="0">
              <a:solidFill>
                <a:schemeClr val="tx1">
                  <a:lumMod val="50000"/>
                  <a:lumOff val="50000"/>
                </a:schemeClr>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3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331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33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331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31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331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331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331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331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re 1"/>
          <p:cNvSpPr>
            <a:spLocks noGrp="1"/>
          </p:cNvSpPr>
          <p:nvPr>
            <p:ph type="title" idx="4294967295"/>
            <p:custDataLst>
              <p:tags r:id="rId1"/>
            </p:custDataLst>
          </p:nvPr>
        </p:nvSpPr>
        <p:spPr bwMode="auto">
          <a:xfrm>
            <a:off x="457200" y="160117"/>
            <a:ext cx="86106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898525">
              <a:tabLst>
                <a:tab pos="898525" algn="l"/>
              </a:tabLst>
            </a:pPr>
            <a:r>
              <a:rPr lang="fr-CA" sz="3200" b="1" dirty="0" smtClean="0">
                <a:solidFill>
                  <a:srgbClr val="008000"/>
                </a:solidFill>
                <a:latin typeface="+mn-lt"/>
                <a:ea typeface="ヒラギノ角ゴ Pro W3" pitchFamily="16" charset="-128"/>
              </a:rPr>
              <a:t>Exercice – résistance au changement</a:t>
            </a:r>
          </a:p>
        </p:txBody>
      </p:sp>
      <p:sp>
        <p:nvSpPr>
          <p:cNvPr id="3" name="Espace réservé du contenu 2"/>
          <p:cNvSpPr>
            <a:spLocks noGrp="1"/>
          </p:cNvSpPr>
          <p:nvPr>
            <p:ph sz="quarter" idx="4294967295"/>
            <p:custDataLst>
              <p:tags r:id="rId2"/>
            </p:custDataLst>
          </p:nvPr>
        </p:nvSpPr>
        <p:spPr>
          <a:xfrm>
            <a:off x="382929" y="1113631"/>
            <a:ext cx="8763000" cy="5334000"/>
          </a:xfrm>
        </p:spPr>
        <p:txBody>
          <a:bodyPr/>
          <a:lstStyle/>
          <a:p>
            <a:pPr marL="0" indent="0">
              <a:lnSpc>
                <a:spcPct val="100000"/>
              </a:lnSpc>
              <a:spcAft>
                <a:spcPts val="1200"/>
              </a:spcAft>
              <a:buNone/>
              <a:defRPr/>
            </a:pPr>
            <a:r>
              <a:rPr lang="fr-CA" sz="3200" dirty="0" smtClean="0">
                <a:solidFill>
                  <a:schemeClr val="tx1">
                    <a:lumMod val="50000"/>
                    <a:lumOff val="50000"/>
                  </a:schemeClr>
                </a:solidFill>
              </a:rPr>
              <a:t>Conducteur ou éléphant? </a:t>
            </a:r>
          </a:p>
          <a:p>
            <a:pPr marL="509588" indent="-509588">
              <a:lnSpc>
                <a:spcPct val="100000"/>
              </a:lnSpc>
              <a:spcAft>
                <a:spcPts val="1200"/>
              </a:spcAft>
              <a:buBlip>
                <a:blip r:embed="rId8"/>
              </a:buBlip>
              <a:defRPr/>
            </a:pPr>
            <a:r>
              <a:rPr lang="fr-CA" sz="3200" dirty="0" smtClean="0">
                <a:solidFill>
                  <a:schemeClr val="tx1">
                    <a:lumMod val="50000"/>
                    <a:lumOff val="50000"/>
                  </a:schemeClr>
                </a:solidFill>
              </a:rPr>
              <a:t>Évoque des doutes sur la nécessité du changement</a:t>
            </a:r>
          </a:p>
          <a:p>
            <a:pPr marL="509588" indent="-509588">
              <a:lnSpc>
                <a:spcPct val="100000"/>
              </a:lnSpc>
              <a:spcAft>
                <a:spcPts val="1200"/>
              </a:spcAft>
              <a:buBlip>
                <a:blip r:embed="rId8"/>
              </a:buBlip>
              <a:defRPr/>
            </a:pPr>
            <a:r>
              <a:rPr lang="fr-CA" sz="3200" dirty="0" smtClean="0">
                <a:solidFill>
                  <a:schemeClr val="tx1">
                    <a:lumMod val="50000"/>
                    <a:lumOff val="50000"/>
                  </a:schemeClr>
                </a:solidFill>
              </a:rPr>
              <a:t>Remise en question de tous les détails du projet</a:t>
            </a:r>
          </a:p>
          <a:p>
            <a:pPr marL="509588" indent="-509588">
              <a:lnSpc>
                <a:spcPct val="100000"/>
              </a:lnSpc>
              <a:spcAft>
                <a:spcPts val="1200"/>
              </a:spcAft>
              <a:buBlip>
                <a:blip r:embed="rId8"/>
              </a:buBlip>
              <a:defRPr/>
            </a:pPr>
            <a:r>
              <a:rPr lang="fr-CA" sz="3200" dirty="0" smtClean="0">
                <a:solidFill>
                  <a:schemeClr val="tx1">
                    <a:lumMod val="50000"/>
                    <a:lumOff val="50000"/>
                  </a:schemeClr>
                </a:solidFill>
              </a:rPr>
              <a:t>Tourne au ridicule le projet de changement</a:t>
            </a:r>
          </a:p>
          <a:p>
            <a:pPr marL="509588" indent="-509588">
              <a:lnSpc>
                <a:spcPct val="100000"/>
              </a:lnSpc>
              <a:spcAft>
                <a:spcPts val="1200"/>
              </a:spcAft>
              <a:buBlip>
                <a:blip r:embed="rId8"/>
              </a:buBlip>
              <a:defRPr/>
            </a:pPr>
            <a:r>
              <a:rPr lang="fr-CA" sz="3200" dirty="0" smtClean="0">
                <a:solidFill>
                  <a:schemeClr val="tx1">
                    <a:lumMod val="50000"/>
                    <a:lumOff val="50000"/>
                  </a:schemeClr>
                </a:solidFill>
              </a:rPr>
              <a:t>Propose que le projet soit soumis à des comités d’études; veut étudier le projet plus à fond, mais à un moment où on aura du temps disponible </a:t>
            </a:r>
          </a:p>
          <a:p>
            <a:pPr marL="0" indent="0">
              <a:buNone/>
              <a:defRPr/>
            </a:pPr>
            <a:endParaRPr lang="fr-CA" dirty="0" smtClean="0"/>
          </a:p>
          <a:p>
            <a:pPr>
              <a:defRPr/>
            </a:pPr>
            <a:endParaRPr lang="fr-CA" dirty="0" smtClean="0"/>
          </a:p>
          <a:p>
            <a:pPr marL="0" indent="0">
              <a:buFontTx/>
              <a:buNone/>
              <a:defRPr/>
            </a:pPr>
            <a:endParaRPr lang="fr-CA" dirty="0"/>
          </a:p>
        </p:txBody>
      </p:sp>
      <p:sp>
        <p:nvSpPr>
          <p:cNvPr id="64516" name="ZoneTexte 3"/>
          <p:cNvSpPr txBox="1">
            <a:spLocks noChangeArrowheads="1"/>
          </p:cNvSpPr>
          <p:nvPr>
            <p:custDataLst>
              <p:tags r:id="rId3"/>
            </p:custDataLst>
          </p:nvPr>
        </p:nvSpPr>
        <p:spPr bwMode="auto">
          <a:xfrm>
            <a:off x="685800" y="6324600"/>
            <a:ext cx="3352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900" dirty="0" smtClean="0">
                <a:solidFill>
                  <a:schemeClr val="tx1">
                    <a:lumMod val="50000"/>
                    <a:lumOff val="50000"/>
                  </a:schemeClr>
                </a:solidFill>
              </a:rPr>
              <a:t>Collerette </a:t>
            </a:r>
            <a:r>
              <a:rPr lang="fr-CA" sz="900" dirty="0">
                <a:solidFill>
                  <a:schemeClr val="tx1">
                    <a:lumMod val="50000"/>
                    <a:lumOff val="50000"/>
                  </a:schemeClr>
                </a:solidFill>
              </a:rPr>
              <a:t>et al. (2005, p.95)</a:t>
            </a:r>
          </a:p>
        </p:txBody>
      </p:sp>
      <p:pic>
        <p:nvPicPr>
          <p:cNvPr id="5" name="Picture 4" descr="C:\Users\CraigF\AppData\Local\Microsoft\Windows\Temporary Internet Files\Content.IE5\NZQ05CAH\MC900439820[1].png"/>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5562600" y="609600"/>
            <a:ext cx="1197018" cy="1197018"/>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custDataLst>
              <p:tags r:id="rId5"/>
            </p:custDataLst>
          </p:nvPr>
        </p:nvSpPr>
        <p:spPr>
          <a:xfrm>
            <a:off x="6477000" y="880253"/>
            <a:ext cx="2416046" cy="369332"/>
          </a:xfrm>
          <a:prstGeom prst="rect">
            <a:avLst/>
          </a:prstGeom>
          <a:noFill/>
        </p:spPr>
        <p:txBody>
          <a:bodyPr wrap="none" rtlCol="0">
            <a:spAutoFit/>
          </a:bodyPr>
          <a:lstStyle/>
          <a:p>
            <a:r>
              <a:rPr lang="fr-CA" dirty="0" smtClean="0">
                <a:solidFill>
                  <a:schemeClr val="tx1">
                    <a:lumMod val="50000"/>
                    <a:lumOff val="50000"/>
                  </a:schemeClr>
                </a:solidFill>
              </a:rPr>
              <a:t>15 minutes en groupe</a:t>
            </a:r>
            <a:endParaRPr lang="fr-CA" dirty="0">
              <a:solidFill>
                <a:schemeClr val="tx1">
                  <a:lumMod val="50000"/>
                  <a:lumOff val="50000"/>
                </a:schemeClr>
              </a:solidFill>
            </a:endParaRPr>
          </a:p>
        </p:txBody>
      </p:sp>
    </p:spTree>
    <p:extLst>
      <p:ext uri="{BB962C8B-B14F-4D97-AF65-F5344CB8AC3E}">
        <p14:creationId xmlns:p14="http://schemas.microsoft.com/office/powerpoint/2010/main" val="4678696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re 1"/>
          <p:cNvSpPr>
            <a:spLocks noGrp="1"/>
          </p:cNvSpPr>
          <p:nvPr>
            <p:ph type="title" idx="4294967295"/>
            <p:custDataLst>
              <p:tags r:id="rId1"/>
            </p:custDataLst>
          </p:nvPr>
        </p:nvSpPr>
        <p:spPr bwMode="auto">
          <a:xfrm>
            <a:off x="533400" y="214313"/>
            <a:ext cx="86106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898525">
              <a:tabLst>
                <a:tab pos="898525" algn="l"/>
              </a:tabLst>
            </a:pPr>
            <a:r>
              <a:rPr lang="fr-CA" sz="3200" b="1" dirty="0" smtClean="0">
                <a:solidFill>
                  <a:srgbClr val="008000"/>
                </a:solidFill>
                <a:latin typeface="+mn-lt"/>
                <a:ea typeface="ヒラギノ角ゴ Pro W3" pitchFamily="16" charset="-128"/>
              </a:rPr>
              <a:t>Exercice – résistance au changement</a:t>
            </a:r>
          </a:p>
        </p:txBody>
      </p:sp>
      <p:sp>
        <p:nvSpPr>
          <p:cNvPr id="3" name="Espace réservé du contenu 2"/>
          <p:cNvSpPr>
            <a:spLocks noGrp="1"/>
          </p:cNvSpPr>
          <p:nvPr>
            <p:ph sz="quarter" idx="4294967295"/>
            <p:custDataLst>
              <p:tags r:id="rId2"/>
            </p:custDataLst>
          </p:nvPr>
        </p:nvSpPr>
        <p:spPr>
          <a:xfrm>
            <a:off x="857250" y="1524000"/>
            <a:ext cx="8286750" cy="4400550"/>
          </a:xfrm>
        </p:spPr>
        <p:txBody>
          <a:bodyPr>
            <a:normAutofit lnSpcReduction="10000"/>
          </a:bodyPr>
          <a:lstStyle/>
          <a:p>
            <a:pPr marL="0" indent="0">
              <a:lnSpc>
                <a:spcPct val="100000"/>
              </a:lnSpc>
              <a:spcAft>
                <a:spcPts val="1200"/>
              </a:spcAft>
              <a:buNone/>
              <a:defRPr/>
            </a:pPr>
            <a:r>
              <a:rPr lang="fr-CA" sz="2800" dirty="0" smtClean="0">
                <a:solidFill>
                  <a:schemeClr val="tx1">
                    <a:lumMod val="50000"/>
                    <a:lumOff val="50000"/>
                  </a:schemeClr>
                </a:solidFill>
                <a:latin typeface="Arial" pitchFamily="34" charset="0"/>
                <a:cs typeface="Arial" pitchFamily="34" charset="0"/>
              </a:rPr>
              <a:t>Conducteur ou éléphant? </a:t>
            </a:r>
          </a:p>
          <a:p>
            <a:pPr>
              <a:lnSpc>
                <a:spcPct val="100000"/>
              </a:lnSpc>
              <a:spcAft>
                <a:spcPts val="1200"/>
              </a:spcAft>
              <a:buBlip>
                <a:blip r:embed="rId6"/>
              </a:buBlip>
              <a:defRPr/>
            </a:pPr>
            <a:r>
              <a:rPr lang="fr-CA" sz="2800" dirty="0" smtClean="0">
                <a:solidFill>
                  <a:schemeClr val="tx1">
                    <a:lumMod val="50000"/>
                    <a:lumOff val="50000"/>
                  </a:schemeClr>
                </a:solidFill>
                <a:latin typeface="Arial" pitchFamily="34" charset="0"/>
                <a:cs typeface="Arial" pitchFamily="34" charset="0"/>
              </a:rPr>
              <a:t>Ralentit le rythme de travail</a:t>
            </a:r>
          </a:p>
          <a:p>
            <a:pPr>
              <a:lnSpc>
                <a:spcPct val="100000"/>
              </a:lnSpc>
              <a:spcAft>
                <a:spcPts val="1200"/>
              </a:spcAft>
              <a:buBlip>
                <a:blip r:embed="rId6"/>
              </a:buBlip>
              <a:defRPr/>
            </a:pPr>
            <a:r>
              <a:rPr lang="fr-CA" sz="2800" dirty="0" smtClean="0">
                <a:solidFill>
                  <a:schemeClr val="tx1">
                    <a:lumMod val="50000"/>
                    <a:lumOff val="50000"/>
                  </a:schemeClr>
                </a:solidFill>
                <a:latin typeface="Arial" pitchFamily="34" charset="0"/>
                <a:cs typeface="Arial" pitchFamily="34" charset="0"/>
              </a:rPr>
              <a:t>Fait un écho bruyant des ratés du projet</a:t>
            </a:r>
          </a:p>
          <a:p>
            <a:pPr>
              <a:lnSpc>
                <a:spcPct val="100000"/>
              </a:lnSpc>
              <a:spcAft>
                <a:spcPts val="1200"/>
              </a:spcAft>
              <a:buBlip>
                <a:blip r:embed="rId6"/>
              </a:buBlip>
              <a:defRPr/>
            </a:pPr>
            <a:r>
              <a:rPr lang="fr-CA" sz="2800" dirty="0" smtClean="0">
                <a:solidFill>
                  <a:schemeClr val="tx1">
                    <a:lumMod val="50000"/>
                    <a:lumOff val="50000"/>
                  </a:schemeClr>
                </a:solidFill>
                <a:latin typeface="Arial" pitchFamily="34" charset="0"/>
                <a:cs typeface="Arial" pitchFamily="34" charset="0"/>
              </a:rPr>
              <a:t>Fait semblant que le projet est important, mais l’oublie entre deux chaises</a:t>
            </a:r>
          </a:p>
          <a:p>
            <a:pPr>
              <a:lnSpc>
                <a:spcPct val="100000"/>
              </a:lnSpc>
              <a:spcAft>
                <a:spcPts val="1200"/>
              </a:spcAft>
              <a:buBlip>
                <a:blip r:embed="rId6"/>
              </a:buBlip>
              <a:defRPr/>
            </a:pPr>
            <a:endParaRPr lang="fr-CA" sz="2800" dirty="0">
              <a:solidFill>
                <a:schemeClr val="tx1">
                  <a:lumMod val="65000"/>
                  <a:lumOff val="35000"/>
                </a:schemeClr>
              </a:solidFill>
              <a:latin typeface="Arial" pitchFamily="34" charset="0"/>
              <a:cs typeface="Arial" pitchFamily="34" charset="0"/>
            </a:endParaRPr>
          </a:p>
          <a:p>
            <a:pPr marL="0" indent="0">
              <a:lnSpc>
                <a:spcPct val="100000"/>
              </a:lnSpc>
              <a:spcAft>
                <a:spcPts val="1200"/>
              </a:spcAft>
              <a:buNone/>
              <a:defRPr/>
            </a:pPr>
            <a:r>
              <a:rPr lang="fr-CA" sz="2800" dirty="0" smtClean="0">
                <a:solidFill>
                  <a:schemeClr val="tx1">
                    <a:lumMod val="50000"/>
                    <a:lumOff val="50000"/>
                  </a:schemeClr>
                </a:solidFill>
                <a:latin typeface="Arial" pitchFamily="34" charset="0"/>
                <a:cs typeface="Arial" pitchFamily="34" charset="0"/>
              </a:rPr>
              <a:t>Avez-vous d’autres exemples à proposer?</a:t>
            </a:r>
          </a:p>
          <a:p>
            <a:pPr>
              <a:defRPr/>
            </a:pPr>
            <a:endParaRPr lang="fr-CA" dirty="0"/>
          </a:p>
        </p:txBody>
      </p:sp>
      <p:sp>
        <p:nvSpPr>
          <p:cNvPr id="65540" name="ZoneTexte 3"/>
          <p:cNvSpPr txBox="1">
            <a:spLocks noChangeArrowheads="1"/>
          </p:cNvSpPr>
          <p:nvPr>
            <p:custDataLst>
              <p:tags r:id="rId3"/>
            </p:custDataLst>
          </p:nvPr>
        </p:nvSpPr>
        <p:spPr bwMode="auto">
          <a:xfrm>
            <a:off x="533400" y="6214627"/>
            <a:ext cx="3352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900" dirty="0" smtClean="0">
                <a:solidFill>
                  <a:schemeClr val="tx1">
                    <a:lumMod val="50000"/>
                    <a:lumOff val="50000"/>
                  </a:schemeClr>
                </a:solidFill>
              </a:rPr>
              <a:t>Collerette </a:t>
            </a:r>
            <a:r>
              <a:rPr lang="fr-CA" sz="900" dirty="0">
                <a:solidFill>
                  <a:schemeClr val="tx1">
                    <a:lumMod val="50000"/>
                    <a:lumOff val="50000"/>
                  </a:schemeClr>
                </a:solidFill>
              </a:rPr>
              <a:t>et al. (2005, p.95)</a:t>
            </a:r>
          </a:p>
        </p:txBody>
      </p:sp>
    </p:spTree>
    <p:extLst>
      <p:ext uri="{BB962C8B-B14F-4D97-AF65-F5344CB8AC3E}">
        <p14:creationId xmlns:p14="http://schemas.microsoft.com/office/powerpoint/2010/main" val="15546884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76200"/>
            <a:ext cx="8229600" cy="1143000"/>
          </a:xfrm>
        </p:spPr>
        <p:txBody>
          <a:bodyPr>
            <a:normAutofit/>
          </a:bodyPr>
          <a:lstStyle/>
          <a:p>
            <a:pPr algn="l"/>
            <a:r>
              <a:rPr lang="fr-CA" sz="3200" b="1" dirty="0" smtClean="0">
                <a:solidFill>
                  <a:srgbClr val="008000"/>
                </a:solidFill>
                <a:latin typeface="+mn-lt"/>
              </a:rPr>
              <a:t>Trois mythes reliés à la réussite du changement</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p:txBody>
          <a:bodyPr/>
          <a:lstStyle/>
          <a:p>
            <a:pPr marL="581025" indent="-581025">
              <a:spcAft>
                <a:spcPts val="1200"/>
              </a:spcAft>
              <a:buFont typeface="+mj-lt"/>
              <a:buAutoNum type="arabicPeriod"/>
            </a:pPr>
            <a:r>
              <a:rPr lang="fr-CA" sz="2800" dirty="0" smtClean="0">
                <a:solidFill>
                  <a:schemeClr val="tx1">
                    <a:lumMod val="50000"/>
                    <a:lumOff val="50000"/>
                  </a:schemeClr>
                </a:solidFill>
                <a:latin typeface="Arial" pitchFamily="34" charset="0"/>
                <a:cs typeface="Arial" pitchFamily="34" charset="0"/>
              </a:rPr>
              <a:t>Ce qui semble un problème de personne ou d’habitude est souvent un problème de contexte.</a:t>
            </a:r>
          </a:p>
          <a:p>
            <a:pPr marL="581025" indent="-581025">
              <a:spcAft>
                <a:spcPts val="1200"/>
              </a:spcAft>
              <a:buFont typeface="+mj-lt"/>
              <a:buAutoNum type="arabicPeriod"/>
            </a:pPr>
            <a:r>
              <a:rPr lang="fr-CA" sz="2800" dirty="0" smtClean="0">
                <a:solidFill>
                  <a:schemeClr val="tx1">
                    <a:lumMod val="50000"/>
                    <a:lumOff val="50000"/>
                  </a:schemeClr>
                </a:solidFill>
                <a:latin typeface="Arial" pitchFamily="34" charset="0"/>
                <a:cs typeface="Arial" pitchFamily="34" charset="0"/>
              </a:rPr>
              <a:t>Ce qui passe pour de la paresse est souvent de l’épuisement. </a:t>
            </a:r>
          </a:p>
          <a:p>
            <a:pPr marL="581025" indent="-581025">
              <a:spcAft>
                <a:spcPts val="1200"/>
              </a:spcAft>
              <a:buFont typeface="+mj-lt"/>
              <a:buAutoNum type="arabicPeriod"/>
            </a:pPr>
            <a:r>
              <a:rPr lang="fr-CA" sz="2800" dirty="0" smtClean="0">
                <a:solidFill>
                  <a:schemeClr val="tx1">
                    <a:lumMod val="50000"/>
                    <a:lumOff val="50000"/>
                  </a:schemeClr>
                </a:solidFill>
                <a:latin typeface="Arial" pitchFamily="34" charset="0"/>
                <a:cs typeface="Arial" pitchFamily="34" charset="0"/>
              </a:rPr>
              <a:t>Ce qui semble être de la résistance n’est souvent qu’un manque de clarté.</a:t>
            </a:r>
          </a:p>
          <a:p>
            <a:pPr>
              <a:buBlip>
                <a:blip r:embed="rId6"/>
              </a:buBlip>
            </a:pPr>
            <a:endParaRPr lang="fr-CA" dirty="0"/>
          </a:p>
        </p:txBody>
      </p:sp>
      <p:sp>
        <p:nvSpPr>
          <p:cNvPr id="4" name="ZoneTexte 3"/>
          <p:cNvSpPr txBox="1"/>
          <p:nvPr>
            <p:custDataLst>
              <p:tags r:id="rId3"/>
            </p:custDataLst>
          </p:nvPr>
        </p:nvSpPr>
        <p:spPr>
          <a:xfrm>
            <a:off x="457200"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486877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152400"/>
            <a:ext cx="8229600" cy="1143000"/>
          </a:xfrm>
        </p:spPr>
        <p:txBody>
          <a:bodyPr>
            <a:normAutofit/>
          </a:bodyPr>
          <a:lstStyle/>
          <a:p>
            <a:pPr marL="742950" indent="-742950" algn="l">
              <a:buFont typeface="+mj-lt"/>
              <a:buAutoNum type="arabicPeriod"/>
            </a:pPr>
            <a:r>
              <a:rPr lang="fr-CA" sz="3200" b="1" dirty="0" smtClean="0">
                <a:solidFill>
                  <a:srgbClr val="008000"/>
                </a:solidFill>
                <a:latin typeface="+mn-lt"/>
              </a:rPr>
              <a:t>Changer le contexte</a:t>
            </a:r>
            <a:endParaRPr lang="fr-CA" sz="3200" b="1" dirty="0">
              <a:solidFill>
                <a:srgbClr val="008000"/>
              </a:solidFill>
              <a:latin typeface="+mn-lt"/>
            </a:endParaRPr>
          </a:p>
        </p:txBody>
      </p:sp>
      <p:pic>
        <p:nvPicPr>
          <p:cNvPr id="10242" name="Picture 2"/>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2438400" y="1524000"/>
            <a:ext cx="40386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3"/>
            </p:custDataLst>
          </p:nvPr>
        </p:nvSpPr>
        <p:spPr>
          <a:xfrm>
            <a:off x="496843" y="60198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290646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6406" y="152400"/>
            <a:ext cx="8229600" cy="1143000"/>
          </a:xfrm>
        </p:spPr>
        <p:txBody>
          <a:bodyPr>
            <a:normAutofit/>
          </a:bodyPr>
          <a:lstStyle/>
          <a:p>
            <a:pPr algn="l"/>
            <a:r>
              <a:rPr lang="fr-CA" sz="3200" b="1" dirty="0" smtClean="0">
                <a:solidFill>
                  <a:srgbClr val="008000"/>
                </a:solidFill>
                <a:latin typeface="+mn-lt"/>
              </a:rPr>
              <a:t>2. Changer est épuisant mentalement </a:t>
            </a:r>
            <a:endParaRPr lang="fr-CA" sz="3200" b="1" dirty="0">
              <a:solidFill>
                <a:srgbClr val="008000"/>
              </a:solidFill>
              <a:latin typeface="+mn-lt"/>
            </a:endParaRPr>
          </a:p>
        </p:txBody>
      </p:sp>
      <p:pic>
        <p:nvPicPr>
          <p:cNvPr id="14339" name="Picture 3"/>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1557564" y="1295400"/>
            <a:ext cx="6005513" cy="410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3"/>
            </p:custDataLst>
          </p:nvPr>
        </p:nvSpPr>
        <p:spPr>
          <a:xfrm>
            <a:off x="457200" y="60198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8843486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152400"/>
            <a:ext cx="8229600" cy="1143000"/>
          </a:xfrm>
        </p:spPr>
        <p:txBody>
          <a:bodyPr>
            <a:normAutofit/>
          </a:bodyPr>
          <a:lstStyle/>
          <a:p>
            <a:pPr algn="l"/>
            <a:r>
              <a:rPr lang="fr-CA" sz="3200" b="1" dirty="0" smtClean="0">
                <a:solidFill>
                  <a:srgbClr val="008000"/>
                </a:solidFill>
                <a:latin typeface="+mn-lt"/>
              </a:rPr>
              <a:t>3. Donner une direction claire</a:t>
            </a:r>
            <a:endParaRPr lang="fr-CA" sz="3200" b="1" dirty="0">
              <a:solidFill>
                <a:srgbClr val="008000"/>
              </a:solidFill>
              <a:latin typeface="+mn-lt"/>
            </a:endParaRPr>
          </a:p>
        </p:txBody>
      </p:sp>
      <p:pic>
        <p:nvPicPr>
          <p:cNvPr id="15362" name="Picture 2"/>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1752600" y="1600200"/>
            <a:ext cx="6019800" cy="3505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3"/>
            </p:custDataLst>
          </p:nvPr>
        </p:nvSpPr>
        <p:spPr>
          <a:xfrm>
            <a:off x="533400" y="60960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982736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custDataLst>
              <p:tags r:id="rId1"/>
            </p:custDataLst>
          </p:nvPr>
        </p:nvSpPr>
        <p:spPr>
          <a:xfrm>
            <a:off x="0" y="259140"/>
            <a:ext cx="9144000" cy="1077218"/>
          </a:xfrm>
          <a:prstGeom prst="rect">
            <a:avLst/>
          </a:prstGeom>
          <a:noFill/>
        </p:spPr>
        <p:txBody>
          <a:bodyPr wrap="square" rtlCol="0">
            <a:spAutoFit/>
          </a:bodyPr>
          <a:lstStyle/>
          <a:p>
            <a:pPr algn="ctr"/>
            <a:r>
              <a:rPr lang="fr-CA" sz="3200" b="1" dirty="0" smtClean="0">
                <a:solidFill>
                  <a:srgbClr val="008000"/>
                </a:solidFill>
                <a:latin typeface="+mn-lt"/>
              </a:rPr>
              <a:t>Pour un </a:t>
            </a:r>
            <a:r>
              <a:rPr lang="fr-CA" sz="3200" b="1" i="1" dirty="0" smtClean="0">
                <a:solidFill>
                  <a:srgbClr val="008000"/>
                </a:solidFill>
                <a:effectLst>
                  <a:outerShdw blurRad="38100" dist="38100" dir="2700000" algn="tl">
                    <a:srgbClr val="000000">
                      <a:alpha val="43137"/>
                    </a:srgbClr>
                  </a:outerShdw>
                </a:effectLst>
                <a:latin typeface="+mn-lt"/>
              </a:rPr>
              <a:t>changement durable</a:t>
            </a:r>
            <a:r>
              <a:rPr lang="fr-CA" sz="3200" b="1" dirty="0" smtClean="0">
                <a:solidFill>
                  <a:srgbClr val="008000"/>
                </a:solidFill>
                <a:latin typeface="+mn-lt"/>
              </a:rPr>
              <a:t>, il faut stimuler le conducteur et l’éléphant tout en montrant le chemin</a:t>
            </a:r>
            <a:endParaRPr lang="fr-CA" sz="3200" b="1" dirty="0">
              <a:solidFill>
                <a:srgbClr val="008000"/>
              </a:solidFill>
              <a:latin typeface="+mn-lt"/>
            </a:endParaRPr>
          </a:p>
        </p:txBody>
      </p:sp>
      <p:pic>
        <p:nvPicPr>
          <p:cNvPr id="4098" name="Picture 2"/>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2955471" y="2057400"/>
            <a:ext cx="3505200" cy="3222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3"/>
            </p:custDataLst>
          </p:nvPr>
        </p:nvSpPr>
        <p:spPr>
          <a:xfrm>
            <a:off x="609600" y="59436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1540041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type="title" idx="4294967295"/>
            <p:custDataLst>
              <p:tags r:id="rId1"/>
            </p:custDataLst>
          </p:nvPr>
        </p:nvSpPr>
        <p:spPr bwMode="auto">
          <a:xfrm>
            <a:off x="0" y="228600"/>
            <a:ext cx="91440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lgn="l" defTabSz="898525">
              <a:tabLst>
                <a:tab pos="898525" algn="l"/>
              </a:tabLst>
            </a:pPr>
            <a:r>
              <a:rPr lang="fr-CA" sz="3200" b="1" dirty="0" smtClean="0">
                <a:solidFill>
                  <a:srgbClr val="008000"/>
                </a:solidFill>
                <a:latin typeface="+mn-lt"/>
                <a:ea typeface="ヒラギノ角ゴ Pro W3" pitchFamily="16" charset="-128"/>
              </a:rPr>
              <a:t>Une méthode qui facilite un changement durable</a:t>
            </a:r>
          </a:p>
        </p:txBody>
      </p:sp>
      <p:grpSp>
        <p:nvGrpSpPr>
          <p:cNvPr id="69635" name="Group 16"/>
          <p:cNvGrpSpPr>
            <a:grpSpLocks/>
          </p:cNvGrpSpPr>
          <p:nvPr>
            <p:custDataLst>
              <p:tags r:id="rId2"/>
            </p:custDataLst>
          </p:nvPr>
        </p:nvGrpSpPr>
        <p:grpSpPr bwMode="auto">
          <a:xfrm>
            <a:off x="1905000" y="1600200"/>
            <a:ext cx="6781800" cy="3352800"/>
            <a:chOff x="0" y="0"/>
            <a:chExt cx="5184" cy="2112"/>
          </a:xfrm>
        </p:grpSpPr>
        <p:sp>
          <p:nvSpPr>
            <p:cNvPr id="69636" name="AutoShape 4"/>
            <p:cNvSpPr>
              <a:spLocks/>
            </p:cNvSpPr>
            <p:nvPr/>
          </p:nvSpPr>
          <p:spPr bwMode="auto">
            <a:xfrm>
              <a:off x="0" y="0"/>
              <a:ext cx="5184" cy="634"/>
            </a:xfrm>
            <a:prstGeom prst="roundRect">
              <a:avLst>
                <a:gd name="adj" fmla="val 7500"/>
              </a:avLst>
            </a:prstGeom>
            <a:solidFill>
              <a:schemeClr val="accent1"/>
            </a:solidFill>
            <a:ln w="25400">
              <a:solidFill>
                <a:srgbClr val="FFFFFF"/>
              </a:solidFill>
              <a:round/>
              <a:headEnd/>
              <a:tailEnd/>
            </a:ln>
          </p:spPr>
          <p:txBody>
            <a:bodyPr lIns="0" tIns="0" rIns="0" bIns="0"/>
            <a:lstStyle/>
            <a:p>
              <a:endParaRPr lang="en-US"/>
            </a:p>
          </p:txBody>
        </p:sp>
        <p:sp>
          <p:nvSpPr>
            <p:cNvPr id="69638" name="Rectangle 6"/>
            <p:cNvSpPr>
              <a:spLocks/>
            </p:cNvSpPr>
            <p:nvPr/>
          </p:nvSpPr>
          <p:spPr bwMode="auto">
            <a:xfrm>
              <a:off x="666" y="0"/>
              <a:ext cx="4518"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400" dirty="0" smtClean="0">
                  <a:solidFill>
                    <a:srgbClr val="FFFFFF"/>
                  </a:solidFill>
                  <a:latin typeface="Calibri" pitchFamily="34" charset="0"/>
                  <a:cs typeface="Calibri" pitchFamily="34" charset="0"/>
                  <a:sym typeface="Calibri" pitchFamily="34" charset="0"/>
                </a:rPr>
                <a:t>  1. </a:t>
              </a:r>
              <a:r>
                <a:rPr lang="en-US" sz="3400" dirty="0" err="1" smtClean="0">
                  <a:solidFill>
                    <a:srgbClr val="FFFFFF"/>
                  </a:solidFill>
                  <a:latin typeface="Calibri" pitchFamily="34" charset="0"/>
                  <a:cs typeface="Calibri" pitchFamily="34" charset="0"/>
                  <a:sym typeface="Calibri" pitchFamily="34" charset="0"/>
                </a:rPr>
                <a:t>Diriger</a:t>
              </a:r>
              <a:r>
                <a:rPr lang="en-US" sz="3400" dirty="0" smtClean="0">
                  <a:solidFill>
                    <a:srgbClr val="FFFFFF"/>
                  </a:solidFill>
                  <a:latin typeface="Calibri" pitchFamily="34" charset="0"/>
                  <a:cs typeface="Calibri" pitchFamily="34" charset="0"/>
                  <a:sym typeface="Calibri" pitchFamily="34" charset="0"/>
                </a:rPr>
                <a:t> le </a:t>
              </a:r>
              <a:r>
                <a:rPr lang="en-US" sz="3400" dirty="0" err="1">
                  <a:solidFill>
                    <a:srgbClr val="FFFFFF"/>
                  </a:solidFill>
                  <a:latin typeface="Calibri" pitchFamily="34" charset="0"/>
                  <a:cs typeface="Calibri" pitchFamily="34" charset="0"/>
                  <a:sym typeface="Calibri" pitchFamily="34" charset="0"/>
                </a:rPr>
                <a:t>conducteur</a:t>
              </a:r>
              <a:endParaRPr lang="en-US" sz="3400" dirty="0">
                <a:solidFill>
                  <a:srgbClr val="FFFFFF"/>
                </a:solidFill>
                <a:latin typeface="Calibri" pitchFamily="34" charset="0"/>
                <a:cs typeface="Calibri" pitchFamily="34" charset="0"/>
                <a:sym typeface="Calibri" pitchFamily="34" charset="0"/>
              </a:endParaRPr>
            </a:p>
          </p:txBody>
        </p:sp>
        <p:sp>
          <p:nvSpPr>
            <p:cNvPr id="69639" name="AutoShape 7"/>
            <p:cNvSpPr>
              <a:spLocks/>
            </p:cNvSpPr>
            <p:nvPr/>
          </p:nvSpPr>
          <p:spPr bwMode="auto">
            <a:xfrm>
              <a:off x="0" y="738"/>
              <a:ext cx="5184" cy="635"/>
            </a:xfrm>
            <a:prstGeom prst="roundRect">
              <a:avLst>
                <a:gd name="adj" fmla="val 7500"/>
              </a:avLst>
            </a:prstGeom>
            <a:solidFill>
              <a:schemeClr val="accent4">
                <a:lumMod val="75000"/>
              </a:schemeClr>
            </a:solidFill>
            <a:ln w="25400">
              <a:solidFill>
                <a:srgbClr val="FFFFFF"/>
              </a:solidFill>
              <a:round/>
              <a:headEnd/>
              <a:tailEnd/>
            </a:ln>
          </p:spPr>
          <p:txBody>
            <a:bodyPr lIns="0" tIns="0" rIns="0" bIns="0"/>
            <a:lstStyle/>
            <a:p>
              <a:endParaRPr lang="en-US">
                <a:solidFill>
                  <a:srgbClr val="F68222"/>
                </a:solidFill>
              </a:endParaRPr>
            </a:p>
          </p:txBody>
        </p:sp>
        <p:sp>
          <p:nvSpPr>
            <p:cNvPr id="69641" name="Rectangle 9"/>
            <p:cNvSpPr>
              <a:spLocks/>
            </p:cNvSpPr>
            <p:nvPr/>
          </p:nvSpPr>
          <p:spPr bwMode="auto">
            <a:xfrm>
              <a:off x="666" y="738"/>
              <a:ext cx="4518"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400" dirty="0" smtClean="0">
                  <a:solidFill>
                    <a:srgbClr val="FFFFFF"/>
                  </a:solidFill>
                  <a:latin typeface="Calibri" pitchFamily="34" charset="0"/>
                  <a:cs typeface="Calibri" pitchFamily="34" charset="0"/>
                  <a:sym typeface="Calibri" pitchFamily="34" charset="0"/>
                </a:rPr>
                <a:t>  2. </a:t>
              </a:r>
              <a:r>
                <a:rPr lang="en-US" sz="3400" dirty="0" err="1" smtClean="0">
                  <a:solidFill>
                    <a:srgbClr val="FFFFFF"/>
                  </a:solidFill>
                  <a:latin typeface="Calibri" pitchFamily="34" charset="0"/>
                  <a:cs typeface="Calibri" pitchFamily="34" charset="0"/>
                  <a:sym typeface="Calibri" pitchFamily="34" charset="0"/>
                </a:rPr>
                <a:t>Motiver</a:t>
              </a:r>
              <a:r>
                <a:rPr lang="en-US" sz="3400" dirty="0" smtClean="0">
                  <a:solidFill>
                    <a:srgbClr val="FFFFFF"/>
                  </a:solidFill>
                  <a:latin typeface="Calibri" pitchFamily="34" charset="0"/>
                  <a:cs typeface="Calibri" pitchFamily="34" charset="0"/>
                  <a:sym typeface="Calibri" pitchFamily="34" charset="0"/>
                </a:rPr>
                <a:t> l</a:t>
              </a:r>
              <a:r>
                <a:rPr lang="fr-CA" sz="3400" dirty="0" smtClean="0">
                  <a:solidFill>
                    <a:srgbClr val="FFFFFF"/>
                  </a:solidFill>
                  <a:cs typeface="Calibri" pitchFamily="34" charset="0"/>
                  <a:sym typeface="Calibri" pitchFamily="34" charset="0"/>
                </a:rPr>
                <a:t>’</a:t>
              </a:r>
              <a:r>
                <a:rPr lang="en-US" altLang="ja-JP" sz="3400" dirty="0" err="1" smtClean="0">
                  <a:solidFill>
                    <a:srgbClr val="FFFFFF"/>
                  </a:solidFill>
                  <a:latin typeface="Calibri" pitchFamily="34" charset="0"/>
                  <a:cs typeface="Calibri" pitchFamily="34" charset="0"/>
                  <a:sym typeface="Calibri" pitchFamily="34" charset="0"/>
                </a:rPr>
                <a:t>éléphant</a:t>
              </a:r>
              <a:endParaRPr lang="en-US" sz="3400" dirty="0">
                <a:solidFill>
                  <a:srgbClr val="FFFFFF"/>
                </a:solidFill>
                <a:latin typeface="Calibri" pitchFamily="34" charset="0"/>
                <a:cs typeface="Calibri" pitchFamily="34" charset="0"/>
                <a:sym typeface="Calibri" pitchFamily="34" charset="0"/>
              </a:endParaRPr>
            </a:p>
          </p:txBody>
        </p:sp>
        <p:sp>
          <p:nvSpPr>
            <p:cNvPr id="69642" name="AutoShape 10"/>
            <p:cNvSpPr>
              <a:spLocks/>
            </p:cNvSpPr>
            <p:nvPr/>
          </p:nvSpPr>
          <p:spPr bwMode="auto">
            <a:xfrm>
              <a:off x="0" y="1477"/>
              <a:ext cx="5184" cy="635"/>
            </a:xfrm>
            <a:prstGeom prst="roundRect">
              <a:avLst>
                <a:gd name="adj" fmla="val 7500"/>
              </a:avLst>
            </a:prstGeom>
            <a:solidFill>
              <a:schemeClr val="accent6">
                <a:lumMod val="75000"/>
              </a:schemeClr>
            </a:solidFill>
            <a:ln w="25400">
              <a:solidFill>
                <a:srgbClr val="FFFFFF"/>
              </a:solidFill>
              <a:round/>
              <a:headEnd/>
              <a:tailEnd/>
            </a:ln>
          </p:spPr>
          <p:txBody>
            <a:bodyPr lIns="0" tIns="0" rIns="0" bIns="0"/>
            <a:lstStyle/>
            <a:p>
              <a:endParaRPr lang="en-US"/>
            </a:p>
          </p:txBody>
        </p:sp>
        <p:sp>
          <p:nvSpPr>
            <p:cNvPr id="69644" name="Rectangle 12"/>
            <p:cNvSpPr>
              <a:spLocks/>
            </p:cNvSpPr>
            <p:nvPr/>
          </p:nvSpPr>
          <p:spPr bwMode="auto">
            <a:xfrm>
              <a:off x="666" y="1477"/>
              <a:ext cx="4518" cy="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r>
                <a:rPr lang="en-US" sz="3400" dirty="0" smtClean="0">
                  <a:solidFill>
                    <a:srgbClr val="FFFFFF"/>
                  </a:solidFill>
                  <a:latin typeface="Calibri" pitchFamily="34" charset="0"/>
                  <a:cs typeface="Calibri" pitchFamily="34" charset="0"/>
                  <a:sym typeface="Calibri" pitchFamily="34" charset="0"/>
                </a:rPr>
                <a:t>  3. Tracer </a:t>
              </a:r>
              <a:r>
                <a:rPr lang="en-US" sz="3400" dirty="0">
                  <a:solidFill>
                    <a:srgbClr val="FFFFFF"/>
                  </a:solidFill>
                  <a:latin typeface="Calibri" pitchFamily="34" charset="0"/>
                  <a:cs typeface="Calibri" pitchFamily="34" charset="0"/>
                  <a:sym typeface="Calibri" pitchFamily="34" charset="0"/>
                </a:rPr>
                <a:t>le </a:t>
              </a:r>
              <a:r>
                <a:rPr lang="en-US" sz="3400" dirty="0" err="1">
                  <a:solidFill>
                    <a:srgbClr val="FFFFFF"/>
                  </a:solidFill>
                  <a:latin typeface="Calibri" pitchFamily="34" charset="0"/>
                  <a:cs typeface="Calibri" pitchFamily="34" charset="0"/>
                  <a:sym typeface="Calibri" pitchFamily="34" charset="0"/>
                </a:rPr>
                <a:t>chemin</a:t>
              </a:r>
              <a:endParaRPr lang="en-US" sz="3400" dirty="0">
                <a:solidFill>
                  <a:srgbClr val="FFFFFF"/>
                </a:solidFill>
                <a:latin typeface="Calibri" pitchFamily="34" charset="0"/>
                <a:cs typeface="Calibri" pitchFamily="34" charset="0"/>
                <a:sym typeface="Calibri" pitchFamily="34" charset="0"/>
              </a:endParaRPr>
            </a:p>
          </p:txBody>
        </p:sp>
      </p:grpSp>
      <p:pic>
        <p:nvPicPr>
          <p:cNvPr id="18" name="Picture 12" descr="http://www.funpages.com/elephantsshadow/elephant.gif"/>
          <p:cNvPicPr>
            <a:picLocks noChangeAspect="1" noChangeArrowheads="1"/>
          </p:cNvPicPr>
          <p:nvPr>
            <p:custDataLst>
              <p:tags r:id="rId3"/>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1697226" y="2723888"/>
            <a:ext cx="1057275" cy="1045064"/>
          </a:xfrm>
          <a:prstGeom prst="rect">
            <a:avLst/>
          </a:prstGeom>
          <a:noFill/>
          <a:extLst>
            <a:ext uri="{909E8E84-426E-40DD-AFC4-6F175D3DCCD1}">
              <a14:hiddenFill xmlns:a14="http://schemas.microsoft.com/office/drawing/2010/main">
                <a:solidFill>
                  <a:srgbClr val="FFFFFF"/>
                </a:solidFill>
              </a14:hiddenFill>
            </a:ext>
          </a:extLst>
        </p:spPr>
      </p:pic>
      <p:pic>
        <p:nvPicPr>
          <p:cNvPr id="69649" name="Picture 17" descr="C:\Users\CraigF\AppData\Local\Microsoft\Windows\Temporary Internet Files\Content.IE5\22PWXZ85\MP900399952[1].jpg"/>
          <p:cNvPicPr>
            <a:picLocks noChangeAspect="1" noChangeArrowheads="1"/>
          </p:cNvPicPr>
          <p:nvPr>
            <p:custDataLst>
              <p:tags r:id="rId4"/>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1697225" y="3944939"/>
            <a:ext cx="1057275" cy="100806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1718997" y="1624314"/>
            <a:ext cx="1057276" cy="1110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hevron 1"/>
          <p:cNvSpPr/>
          <p:nvPr>
            <p:custDataLst>
              <p:tags r:id="rId6"/>
            </p:custDataLst>
          </p:nvPr>
        </p:nvSpPr>
        <p:spPr>
          <a:xfrm rot="5400000">
            <a:off x="740329" y="1774386"/>
            <a:ext cx="715001" cy="65810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6" name="Chevron 15"/>
          <p:cNvSpPr/>
          <p:nvPr>
            <p:custDataLst>
              <p:tags r:id="rId7"/>
            </p:custDataLst>
          </p:nvPr>
        </p:nvSpPr>
        <p:spPr>
          <a:xfrm rot="5400000">
            <a:off x="740328" y="2946756"/>
            <a:ext cx="715001" cy="65810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9" name="Chevron 18"/>
          <p:cNvSpPr/>
          <p:nvPr>
            <p:custDataLst>
              <p:tags r:id="rId8"/>
            </p:custDataLst>
          </p:nvPr>
        </p:nvSpPr>
        <p:spPr>
          <a:xfrm rot="5400000">
            <a:off x="740327" y="4119919"/>
            <a:ext cx="715001" cy="658103"/>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solidFill>
                <a:schemeClr val="tx1"/>
              </a:solidFill>
            </a:endParaRPr>
          </a:p>
        </p:txBody>
      </p:sp>
      <p:sp>
        <p:nvSpPr>
          <p:cNvPr id="17" name="ZoneTexte 16"/>
          <p:cNvSpPr txBox="1"/>
          <p:nvPr>
            <p:custDataLst>
              <p:tags r:id="rId9"/>
            </p:custDataLst>
          </p:nvPr>
        </p:nvSpPr>
        <p:spPr>
          <a:xfrm>
            <a:off x="726446" y="59436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17"/>
          <p:cNvSpPr>
            <a:spLocks noGrp="1" noChangeArrowheads="1"/>
          </p:cNvSpPr>
          <p:nvPr>
            <p:ph type="body" idx="4294967295"/>
            <p:custDataLst>
              <p:tags r:id="rId1"/>
            </p:custDataLst>
          </p:nvPr>
        </p:nvSpPr>
        <p:spPr bwMode="auto">
          <a:xfrm>
            <a:off x="381000" y="4419600"/>
            <a:ext cx="8686800" cy="723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spcBef>
                <a:spcPct val="0"/>
              </a:spcBef>
              <a:buNone/>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Mettre en lumière ce qui fonctionne et le reproduire</a:t>
            </a:r>
          </a:p>
        </p:txBody>
      </p:sp>
      <p:sp>
        <p:nvSpPr>
          <p:cNvPr id="3" name="ZoneTexte 2"/>
          <p:cNvSpPr txBox="1"/>
          <p:nvPr>
            <p:custDataLst>
              <p:tags r:id="rId2"/>
            </p:custDataLst>
          </p:nvPr>
        </p:nvSpPr>
        <p:spPr>
          <a:xfrm>
            <a:off x="1712913" y="511749"/>
            <a:ext cx="6477000" cy="861774"/>
          </a:xfrm>
          <a:prstGeom prst="rect">
            <a:avLst/>
          </a:prstGeom>
          <a:solidFill>
            <a:schemeClr val="accent1"/>
          </a:solidFill>
        </p:spPr>
        <p:txBody>
          <a:bodyPr wrap="square" rtlCol="0">
            <a:spAutoFit/>
          </a:bodyPr>
          <a:lstStyle/>
          <a:p>
            <a:pPr marL="342900" indent="-342900">
              <a:buAutoNum type="arabicPeriod"/>
            </a:pPr>
            <a:r>
              <a:rPr lang="fr-CA" sz="3200" dirty="0" smtClean="0">
                <a:solidFill>
                  <a:schemeClr val="bg1"/>
                </a:solidFill>
              </a:rPr>
              <a:t>Diriger le conducteur</a:t>
            </a:r>
          </a:p>
          <a:p>
            <a:endParaRPr lang="fr-CA" dirty="0"/>
          </a:p>
        </p:txBody>
      </p:sp>
      <p:pic>
        <p:nvPicPr>
          <p:cNvPr id="70682" name="Picture 26" descr="LUSAKA, ZAMBIE décembre 3,2011: Unidentified enfants africains chercher de l'eau de nombreux miles loin de la maison et ne fréquentent pas l'école pour aider leur famille, sur Décembre 3,2011 à Lusaka, Zambie Banque d'images - 12045810"/>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2590800" y="1524000"/>
            <a:ext cx="3962400" cy="2752726"/>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533400" y="486671"/>
            <a:ext cx="10064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custDataLst>
              <p:tags r:id="rId5"/>
            </p:custDataLst>
          </p:nvPr>
        </p:nvSpPr>
        <p:spPr>
          <a:xfrm>
            <a:off x="533400"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2133600" y="1754188"/>
            <a:ext cx="48768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custDataLst>
              <p:tags r:id="rId2"/>
            </p:custDataLst>
          </p:nvPr>
        </p:nvSpPr>
        <p:spPr>
          <a:xfrm>
            <a:off x="583338" y="241012"/>
            <a:ext cx="5647700" cy="584775"/>
          </a:xfrm>
          <a:prstGeom prst="rect">
            <a:avLst/>
          </a:prstGeom>
          <a:noFill/>
        </p:spPr>
        <p:txBody>
          <a:bodyPr wrap="none" rtlCol="0">
            <a:spAutoFit/>
          </a:bodyPr>
          <a:lstStyle/>
          <a:p>
            <a:r>
              <a:rPr lang="fr-CA" sz="3200" b="1" dirty="0" smtClean="0">
                <a:solidFill>
                  <a:srgbClr val="008000"/>
                </a:solidFill>
              </a:rPr>
              <a:t>Mobilisation et performance</a:t>
            </a:r>
            <a:endParaRPr lang="fr-CA" sz="3200" b="1" dirty="0">
              <a:solidFill>
                <a:srgbClr val="008000"/>
              </a:solidFill>
            </a:endParaRPr>
          </a:p>
        </p:txBody>
      </p:sp>
      <p:sp>
        <p:nvSpPr>
          <p:cNvPr id="4" name="ZoneTexte 3"/>
          <p:cNvSpPr txBox="1"/>
          <p:nvPr>
            <p:custDataLst>
              <p:tags r:id="rId3"/>
            </p:custDataLst>
          </p:nvPr>
        </p:nvSpPr>
        <p:spPr>
          <a:xfrm>
            <a:off x="228600" y="5257800"/>
            <a:ext cx="8517012" cy="523220"/>
          </a:xfrm>
          <a:prstGeom prst="rect">
            <a:avLst/>
          </a:prstGeom>
          <a:noFill/>
        </p:spPr>
        <p:txBody>
          <a:bodyPr wrap="none" rtlCol="0">
            <a:spAutoFit/>
          </a:bodyPr>
          <a:lstStyle/>
          <a:p>
            <a:r>
              <a:rPr lang="fr-CA" sz="2800" dirty="0" smtClean="0">
                <a:solidFill>
                  <a:schemeClr val="tx1">
                    <a:lumMod val="65000"/>
                    <a:lumOff val="35000"/>
                  </a:schemeClr>
                </a:solidFill>
              </a:rPr>
              <a:t>Effet de levier : une gestion du changement durable</a:t>
            </a:r>
            <a:endParaRPr lang="fr-CA" sz="2800" dirty="0">
              <a:solidFill>
                <a:schemeClr val="tx1">
                  <a:lumMod val="65000"/>
                  <a:lumOff val="35000"/>
                </a:schemeClr>
              </a:solidFill>
            </a:endParaRPr>
          </a:p>
        </p:txBody>
      </p:sp>
    </p:spTree>
    <p:extLst>
      <p:ext uri="{BB962C8B-B14F-4D97-AF65-F5344CB8AC3E}">
        <p14:creationId xmlns:p14="http://schemas.microsoft.com/office/powerpoint/2010/main" val="698041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7"/>
          <p:cNvSpPr>
            <a:spLocks noGrp="1" noChangeArrowheads="1"/>
          </p:cNvSpPr>
          <p:nvPr>
            <p:ph type="body" idx="4294967295"/>
            <p:custDataLst>
              <p:tags r:id="rId1"/>
            </p:custDataLst>
          </p:nvPr>
        </p:nvSpPr>
        <p:spPr bwMode="auto">
          <a:xfrm>
            <a:off x="1219200" y="5105400"/>
            <a:ext cx="6695621" cy="685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spcBef>
                <a:spcPct val="0"/>
              </a:spcBef>
              <a:buNone/>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Déterminer</a:t>
            </a:r>
            <a:r>
              <a:rPr lang="fr-CA" dirty="0" smtClean="0">
                <a:solidFill>
                  <a:schemeClr val="tx1">
                    <a:lumMod val="65000"/>
                    <a:lumOff val="35000"/>
                  </a:schemeClr>
                </a:solidFill>
                <a:latin typeface="Arial" pitchFamily="34" charset="0"/>
                <a:ea typeface="ヒラギノ角ゴ Pro W3" pitchFamily="16" charset="-128"/>
                <a:cs typeface="Arial" pitchFamily="34" charset="0"/>
              </a:rPr>
              <a:t> les actions importantes</a:t>
            </a:r>
          </a:p>
        </p:txBody>
      </p:sp>
      <p:sp>
        <p:nvSpPr>
          <p:cNvPr id="20" name="ZoneTexte 19"/>
          <p:cNvSpPr txBox="1"/>
          <p:nvPr>
            <p:custDataLst>
              <p:tags r:id="rId2"/>
            </p:custDataLst>
          </p:nvPr>
        </p:nvSpPr>
        <p:spPr>
          <a:xfrm>
            <a:off x="1524000" y="491063"/>
            <a:ext cx="6477000" cy="861774"/>
          </a:xfrm>
          <a:prstGeom prst="rect">
            <a:avLst/>
          </a:prstGeom>
          <a:solidFill>
            <a:schemeClr val="accent1"/>
          </a:solidFill>
        </p:spPr>
        <p:txBody>
          <a:bodyPr wrap="square" rtlCol="0">
            <a:spAutoFit/>
          </a:bodyPr>
          <a:lstStyle/>
          <a:p>
            <a:pPr marL="342900" indent="-342900">
              <a:buAutoNum type="arabicPeriod"/>
            </a:pPr>
            <a:r>
              <a:rPr lang="fr-CA" sz="3200" dirty="0" smtClean="0">
                <a:solidFill>
                  <a:schemeClr val="bg1"/>
                </a:solidFill>
              </a:rPr>
              <a:t>Diriger le conducteur</a:t>
            </a:r>
          </a:p>
          <a:p>
            <a:endParaRPr lang="fr-CA" dirty="0"/>
          </a:p>
        </p:txBody>
      </p:sp>
      <p:pic>
        <p:nvPicPr>
          <p:cNvPr id="72723" name="Picture 19" descr="http://www.mediavinemarketing.com/wp-content/uploads/2011/09/a-social-media-checklist-for-your-small-business-mediavine-marketing.jpg"/>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4762500" y="1676400"/>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365125" y="491063"/>
            <a:ext cx="10064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685800" y="1981200"/>
            <a:ext cx="4076700" cy="2881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custDataLst>
              <p:tags r:id="rId6"/>
            </p:custDataLst>
          </p:nvPr>
        </p:nvSpPr>
        <p:spPr>
          <a:xfrm>
            <a:off x="553221"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custDataLst>
              <p:tags r:id="rId1"/>
            </p:custDataLst>
          </p:nvPr>
        </p:nvSpPr>
        <p:spPr>
          <a:xfrm>
            <a:off x="1712913" y="511749"/>
            <a:ext cx="6477000" cy="861774"/>
          </a:xfrm>
          <a:prstGeom prst="rect">
            <a:avLst/>
          </a:prstGeom>
          <a:solidFill>
            <a:schemeClr val="accent1"/>
          </a:solidFill>
        </p:spPr>
        <p:txBody>
          <a:bodyPr wrap="square" rtlCol="0">
            <a:spAutoFit/>
          </a:bodyPr>
          <a:lstStyle/>
          <a:p>
            <a:pPr marL="342900" indent="-342900">
              <a:buAutoNum type="arabicPeriod"/>
            </a:pPr>
            <a:r>
              <a:rPr lang="fr-CA" sz="3200" dirty="0" smtClean="0">
                <a:solidFill>
                  <a:schemeClr val="bg1"/>
                </a:solidFill>
              </a:rPr>
              <a:t>Diriger le conducteur</a:t>
            </a:r>
          </a:p>
          <a:p>
            <a:endParaRPr lang="fr-CA" dirty="0"/>
          </a:p>
        </p:txBody>
      </p:sp>
      <p:sp>
        <p:nvSpPr>
          <p:cNvPr id="3" name="ZoneTexte 2"/>
          <p:cNvSpPr txBox="1"/>
          <p:nvPr>
            <p:custDataLst>
              <p:tags r:id="rId2"/>
            </p:custDataLst>
          </p:nvPr>
        </p:nvSpPr>
        <p:spPr>
          <a:xfrm>
            <a:off x="2895600" y="4767262"/>
            <a:ext cx="3502882" cy="523220"/>
          </a:xfrm>
          <a:prstGeom prst="rect">
            <a:avLst/>
          </a:prstGeom>
          <a:noFill/>
        </p:spPr>
        <p:txBody>
          <a:bodyPr wrap="none" rtlCol="0">
            <a:spAutoFit/>
          </a:bodyPr>
          <a:lstStyle/>
          <a:p>
            <a:r>
              <a:rPr lang="fr-CA" sz="2800" dirty="0" smtClean="0">
                <a:solidFill>
                  <a:schemeClr val="tx1">
                    <a:lumMod val="65000"/>
                    <a:lumOff val="35000"/>
                  </a:schemeClr>
                </a:solidFill>
              </a:rPr>
              <a:t>Pointer vers l’objectif</a:t>
            </a:r>
            <a:endParaRPr lang="fr-CA" sz="2800" dirty="0">
              <a:solidFill>
                <a:schemeClr val="tx1">
                  <a:lumMod val="65000"/>
                  <a:lumOff val="35000"/>
                </a:schemeClr>
              </a:solidFill>
            </a:endParaRPr>
          </a:p>
        </p:txBody>
      </p:sp>
      <p:pic>
        <p:nvPicPr>
          <p:cNvPr id="8194" name="Picture 2"/>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60817" y="531040"/>
            <a:ext cx="10064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2286000" y="1600200"/>
            <a:ext cx="4572000" cy="297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custDataLst>
              <p:tags r:id="rId5"/>
            </p:custDataLst>
          </p:nvPr>
        </p:nvSpPr>
        <p:spPr>
          <a:xfrm>
            <a:off x="511946" y="62484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9"/>
          <p:cNvSpPr>
            <a:spLocks noGrp="1" noChangeArrowheads="1"/>
          </p:cNvSpPr>
          <p:nvPr>
            <p:ph type="body" idx="4294967295"/>
            <p:custDataLst>
              <p:tags r:id="rId1"/>
            </p:custDataLst>
          </p:nvPr>
        </p:nvSpPr>
        <p:spPr bwMode="auto">
          <a:xfrm>
            <a:off x="1752600" y="4900612"/>
            <a:ext cx="5626100" cy="584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lgn="ctr">
              <a:spcBef>
                <a:spcPct val="0"/>
              </a:spcBef>
              <a:buNone/>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Toucher une corde sensible</a:t>
            </a:r>
          </a:p>
        </p:txBody>
      </p:sp>
      <p:sp>
        <p:nvSpPr>
          <p:cNvPr id="21" name="ZoneTexte 20"/>
          <p:cNvSpPr txBox="1"/>
          <p:nvPr>
            <p:custDataLst>
              <p:tags r:id="rId2"/>
            </p:custDataLst>
          </p:nvPr>
        </p:nvSpPr>
        <p:spPr>
          <a:xfrm>
            <a:off x="1524000" y="502637"/>
            <a:ext cx="6477000" cy="861774"/>
          </a:xfrm>
          <a:prstGeom prst="rect">
            <a:avLst/>
          </a:prstGeom>
          <a:solidFill>
            <a:schemeClr val="accent4"/>
          </a:solidFill>
        </p:spPr>
        <p:txBody>
          <a:bodyPr wrap="square" rtlCol="0">
            <a:spAutoFit/>
          </a:bodyPr>
          <a:lstStyle/>
          <a:p>
            <a:r>
              <a:rPr lang="fr-CA" sz="3200" dirty="0" smtClean="0">
                <a:solidFill>
                  <a:schemeClr val="bg1"/>
                </a:solidFill>
              </a:rPr>
              <a:t>2. Motiver l’éléphant</a:t>
            </a:r>
          </a:p>
          <a:p>
            <a:endParaRPr lang="fr-CA" dirty="0"/>
          </a:p>
        </p:txBody>
      </p:sp>
      <p:pic>
        <p:nvPicPr>
          <p:cNvPr id="22" name="Picture 12" descr="http://www.funpages.com/elephantsshadow/elephant.gif"/>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304800" y="465019"/>
            <a:ext cx="1057275" cy="104506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2095500" y="1676400"/>
            <a:ext cx="4953000" cy="309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custDataLst>
              <p:tags r:id="rId5"/>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7258050" y="1875745"/>
            <a:ext cx="1485900"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custDataLst>
              <p:tags r:id="rId6"/>
            </p:custDataLst>
          </p:nvPr>
        </p:nvSpPr>
        <p:spPr>
          <a:xfrm>
            <a:off x="553221"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9"/>
          <p:cNvSpPr>
            <a:spLocks noGrp="1" noChangeArrowheads="1"/>
          </p:cNvSpPr>
          <p:nvPr>
            <p:ph type="body" idx="4294967295"/>
            <p:custDataLst>
              <p:tags r:id="rId1"/>
            </p:custDataLst>
          </p:nvPr>
        </p:nvSpPr>
        <p:spPr bwMode="auto">
          <a:xfrm>
            <a:off x="2057400" y="5562600"/>
            <a:ext cx="6007100" cy="889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spcBef>
                <a:spcPct val="0"/>
              </a:spcBef>
              <a:buNone/>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Réduire la hauteur de la marche</a:t>
            </a:r>
          </a:p>
        </p:txBody>
      </p:sp>
      <p:sp>
        <p:nvSpPr>
          <p:cNvPr id="21" name="ZoneTexte 20"/>
          <p:cNvSpPr txBox="1"/>
          <p:nvPr>
            <p:custDataLst>
              <p:tags r:id="rId2"/>
            </p:custDataLst>
          </p:nvPr>
        </p:nvSpPr>
        <p:spPr>
          <a:xfrm>
            <a:off x="1524000" y="502637"/>
            <a:ext cx="6477000" cy="861774"/>
          </a:xfrm>
          <a:prstGeom prst="rect">
            <a:avLst/>
          </a:prstGeom>
          <a:solidFill>
            <a:schemeClr val="accent4"/>
          </a:solidFill>
        </p:spPr>
        <p:txBody>
          <a:bodyPr wrap="square" rtlCol="0">
            <a:spAutoFit/>
          </a:bodyPr>
          <a:lstStyle/>
          <a:p>
            <a:r>
              <a:rPr lang="fr-CA" sz="3200" dirty="0" smtClean="0">
                <a:solidFill>
                  <a:schemeClr val="bg1"/>
                </a:solidFill>
              </a:rPr>
              <a:t>2. Motiver l’éléphant</a:t>
            </a:r>
          </a:p>
          <a:p>
            <a:endParaRPr lang="fr-CA" dirty="0"/>
          </a:p>
        </p:txBody>
      </p:sp>
      <p:pic>
        <p:nvPicPr>
          <p:cNvPr id="22" name="Picture 12" descr="http://www.funpages.com/elephantsshadow/elephant.gif"/>
          <p:cNvPicPr>
            <a:picLocks noChangeAspect="1" noChangeArrowheads="1"/>
          </p:cNvPicPr>
          <p:nvPr>
            <p:custDataLst>
              <p:tags r:id="rId3"/>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304800" y="410992"/>
            <a:ext cx="1057275" cy="104506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1828800" y="1583871"/>
            <a:ext cx="5867400" cy="390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custDataLst>
              <p:tags r:id="rId5"/>
            </p:custDataLst>
          </p:nvPr>
        </p:nvSpPr>
        <p:spPr>
          <a:xfrm>
            <a:off x="553221"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9"/>
          <p:cNvSpPr>
            <a:spLocks noGrp="1" noChangeArrowheads="1"/>
          </p:cNvSpPr>
          <p:nvPr>
            <p:ph type="body" sz="quarter" idx="11"/>
            <p:custDataLst>
              <p:tags r:id="rId1"/>
            </p:custDataLst>
          </p:nvPr>
        </p:nvSpPr>
        <p:spPr bwMode="auto">
          <a:xfrm>
            <a:off x="738160" y="1020610"/>
            <a:ext cx="7858179" cy="45720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dirty="0" err="1" smtClean="0">
                <a:ea typeface="ヒラギノ角ゴ Pro W3" pitchFamily="16" charset="-128"/>
              </a:rPr>
              <a:t>Engagez</a:t>
            </a:r>
            <a:r>
              <a:rPr lang="en-US" dirty="0" smtClean="0">
                <a:ea typeface="ヒラギノ角ゴ Pro W3" pitchFamily="16" charset="-128"/>
              </a:rPr>
              <a:t> </a:t>
            </a:r>
            <a:r>
              <a:rPr lang="en-US" dirty="0" err="1" smtClean="0">
                <a:ea typeface="ヒラギノ角ゴ Pro W3" pitchFamily="16" charset="-128"/>
              </a:rPr>
              <a:t>votre</a:t>
            </a:r>
            <a:r>
              <a:rPr lang="en-US" dirty="0" smtClean="0">
                <a:ea typeface="ヒラギノ角ゴ Pro W3" pitchFamily="16" charset="-128"/>
              </a:rPr>
              <a:t> </a:t>
            </a:r>
            <a:r>
              <a:rPr lang="en-US" dirty="0" err="1" smtClean="0">
                <a:ea typeface="ヒラギノ角ゴ Pro W3" pitchFamily="16" charset="-128"/>
              </a:rPr>
              <a:t>identité</a:t>
            </a:r>
            <a:r>
              <a:rPr lang="en-US" dirty="0" smtClean="0">
                <a:ea typeface="ヒラギノ角ゴ Pro W3" pitchFamily="16" charset="-128"/>
              </a:rPr>
              <a:t> «durable»</a:t>
            </a:r>
          </a:p>
        </p:txBody>
      </p:sp>
      <p:sp>
        <p:nvSpPr>
          <p:cNvPr id="22" name="ZoneTexte 21"/>
          <p:cNvSpPr txBox="1"/>
          <p:nvPr>
            <p:custDataLst>
              <p:tags r:id="rId2"/>
            </p:custDataLst>
          </p:nvPr>
        </p:nvSpPr>
        <p:spPr>
          <a:xfrm>
            <a:off x="1524000" y="502637"/>
            <a:ext cx="6477000" cy="861774"/>
          </a:xfrm>
          <a:prstGeom prst="rect">
            <a:avLst/>
          </a:prstGeom>
          <a:solidFill>
            <a:schemeClr val="accent4"/>
          </a:solidFill>
        </p:spPr>
        <p:txBody>
          <a:bodyPr wrap="square" rtlCol="0">
            <a:spAutoFit/>
          </a:bodyPr>
          <a:lstStyle/>
          <a:p>
            <a:r>
              <a:rPr lang="fr-CA" sz="3200" dirty="0" smtClean="0">
                <a:solidFill>
                  <a:schemeClr val="bg1"/>
                </a:solidFill>
              </a:rPr>
              <a:t>2. Motiver l’éléphant</a:t>
            </a:r>
          </a:p>
          <a:p>
            <a:endParaRPr lang="fr-CA" dirty="0"/>
          </a:p>
        </p:txBody>
      </p:sp>
      <p:pic>
        <p:nvPicPr>
          <p:cNvPr id="23" name="Picture 12" descr="http://www.funpages.com/elephantsshadow/elephant.gif"/>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304800" y="410992"/>
            <a:ext cx="1057275" cy="1045064"/>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custDataLst>
              <p:tags r:id="rId4"/>
            </p:custDataLst>
          </p:nvPr>
        </p:nvSpPr>
        <p:spPr>
          <a:xfrm>
            <a:off x="2234533" y="4954621"/>
            <a:ext cx="4865434" cy="523220"/>
          </a:xfrm>
          <a:prstGeom prst="rect">
            <a:avLst/>
          </a:prstGeom>
          <a:noFill/>
        </p:spPr>
        <p:txBody>
          <a:bodyPr wrap="none" rtlCol="0">
            <a:spAutoFit/>
          </a:bodyPr>
          <a:lstStyle/>
          <a:p>
            <a:r>
              <a:rPr lang="fr-CA" sz="2800" dirty="0" smtClean="0">
                <a:solidFill>
                  <a:schemeClr val="tx1">
                    <a:lumMod val="65000"/>
                    <a:lumOff val="35000"/>
                  </a:schemeClr>
                </a:solidFill>
              </a:rPr>
              <a:t>Cultiver votre identité durable</a:t>
            </a:r>
            <a:endParaRPr lang="fr-CA" sz="2800" dirty="0">
              <a:solidFill>
                <a:schemeClr val="tx1">
                  <a:lumMod val="65000"/>
                  <a:lumOff val="35000"/>
                </a:schemeClr>
              </a:solidFill>
            </a:endParaRPr>
          </a:p>
        </p:txBody>
      </p:sp>
      <p:pic>
        <p:nvPicPr>
          <p:cNvPr id="3074" name="Picture 2"/>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rcRect/>
          <a:stretch>
            <a:fillRect/>
          </a:stretch>
        </p:blipFill>
        <p:spPr bwMode="auto">
          <a:xfrm>
            <a:off x="1981200" y="1676400"/>
            <a:ext cx="5372100" cy="3209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ZoneTexte 6"/>
          <p:cNvSpPr txBox="1"/>
          <p:nvPr>
            <p:custDataLst>
              <p:tags r:id="rId6"/>
            </p:custDataLst>
          </p:nvPr>
        </p:nvSpPr>
        <p:spPr>
          <a:xfrm>
            <a:off x="761999"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8"/>
          <p:cNvSpPr>
            <a:spLocks noGrp="1" noChangeArrowheads="1"/>
          </p:cNvSpPr>
          <p:nvPr>
            <p:ph type="body" idx="4294967295"/>
            <p:custDataLst>
              <p:tags r:id="rId1"/>
            </p:custDataLst>
          </p:nvPr>
        </p:nvSpPr>
        <p:spPr bwMode="auto">
          <a:xfrm>
            <a:off x="1841500" y="5207000"/>
            <a:ext cx="5626100" cy="889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indent="0">
              <a:spcBef>
                <a:spcPct val="0"/>
              </a:spcBef>
              <a:buNone/>
            </a:pPr>
            <a:r>
              <a:rPr lang="fr-CA" sz="3600" dirty="0" smtClean="0">
                <a:solidFill>
                  <a:schemeClr val="tx1">
                    <a:lumMod val="65000"/>
                    <a:lumOff val="35000"/>
                  </a:schemeClr>
                </a:solidFill>
                <a:ea typeface="ヒラギノ角ゴ Pro W3" pitchFamily="16" charset="-128"/>
              </a:rPr>
              <a:t>Adapter l</a:t>
            </a:r>
            <a:r>
              <a:rPr lang="fr-CA" altLang="ja-JP" sz="3600" dirty="0" smtClean="0">
                <a:solidFill>
                  <a:schemeClr val="tx1">
                    <a:lumMod val="65000"/>
                    <a:lumOff val="35000"/>
                  </a:schemeClr>
                </a:solidFill>
                <a:latin typeface="Arial" pitchFamily="34" charset="0"/>
                <a:ea typeface="ヒラギノ角ゴ Pro W3" pitchFamily="16" charset="-128"/>
              </a:rPr>
              <a:t>’</a:t>
            </a:r>
            <a:r>
              <a:rPr lang="fr-CA" altLang="ja-JP" sz="3600" dirty="0" smtClean="0">
                <a:solidFill>
                  <a:schemeClr val="tx1">
                    <a:lumMod val="65000"/>
                    <a:lumOff val="35000"/>
                  </a:schemeClr>
                </a:solidFill>
                <a:ea typeface="ヒラギノ角ゴ Pro W3" pitchFamily="16" charset="-128"/>
              </a:rPr>
              <a:t>environnement</a:t>
            </a:r>
            <a:endParaRPr lang="fr-CA" sz="3600" dirty="0" smtClean="0">
              <a:solidFill>
                <a:schemeClr val="tx1">
                  <a:lumMod val="65000"/>
                  <a:lumOff val="35000"/>
                </a:schemeClr>
              </a:solidFill>
              <a:ea typeface="ヒラギノ角ゴ Pro W3" pitchFamily="16" charset="-128"/>
            </a:endParaRPr>
          </a:p>
        </p:txBody>
      </p:sp>
      <p:sp>
        <p:nvSpPr>
          <p:cNvPr id="82948" name="Rectangle 14"/>
          <p:cNvSpPr>
            <a:spLocks/>
          </p:cNvSpPr>
          <p:nvPr>
            <p:custDataLst>
              <p:tags r:id="rId2"/>
            </p:custDataLst>
          </p:nvPr>
        </p:nvSpPr>
        <p:spPr bwMode="auto">
          <a:xfrm>
            <a:off x="254000" y="1816100"/>
            <a:ext cx="8432800" cy="2349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
        <p:nvSpPr>
          <p:cNvPr id="20" name="ZoneTexte 19"/>
          <p:cNvSpPr txBox="1"/>
          <p:nvPr>
            <p:custDataLst>
              <p:tags r:id="rId3"/>
            </p:custDataLst>
          </p:nvPr>
        </p:nvSpPr>
        <p:spPr>
          <a:xfrm>
            <a:off x="1524000" y="502637"/>
            <a:ext cx="6477000" cy="861774"/>
          </a:xfrm>
          <a:prstGeom prst="rect">
            <a:avLst/>
          </a:prstGeom>
          <a:solidFill>
            <a:schemeClr val="accent6">
              <a:lumMod val="75000"/>
            </a:schemeClr>
          </a:solidFill>
        </p:spPr>
        <p:txBody>
          <a:bodyPr wrap="square" rtlCol="0">
            <a:spAutoFit/>
          </a:bodyPr>
          <a:lstStyle/>
          <a:p>
            <a:r>
              <a:rPr lang="fr-CA" sz="3200" dirty="0" smtClean="0">
                <a:solidFill>
                  <a:schemeClr val="bg1"/>
                </a:solidFill>
              </a:rPr>
              <a:t>3. Tracer le chemin</a:t>
            </a:r>
          </a:p>
          <a:p>
            <a:endParaRPr lang="fr-CA" dirty="0"/>
          </a:p>
        </p:txBody>
      </p:sp>
      <p:pic>
        <p:nvPicPr>
          <p:cNvPr id="21" name="Picture 17" descr="C:\Users\CraigF\AppData\Local\Microsoft\Windows\Temporary Internet Files\Content.IE5\22PWXZ85\MP900399952[1].jpg"/>
          <p:cNvPicPr>
            <a:picLocks noChangeAspect="1" noChangeArrowheads="1"/>
          </p:cNvPicPr>
          <p:nvPr>
            <p:custDataLst>
              <p:tags r:id="rId4"/>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323508" y="435970"/>
            <a:ext cx="1057275" cy="1008062"/>
          </a:xfrm>
          <a:prstGeom prst="rect">
            <a:avLst/>
          </a:prstGeom>
          <a:noFill/>
          <a:extLst>
            <a:ext uri="{909E8E84-426E-40DD-AFC4-6F175D3DCCD1}">
              <a14:hiddenFill xmlns:a14="http://schemas.microsoft.com/office/drawing/2010/main">
                <a:solidFill>
                  <a:srgbClr val="FFFFFF"/>
                </a:solidFill>
              </a14:hiddenFill>
            </a:ext>
          </a:extLst>
        </p:spPr>
      </p:pic>
      <p:pic>
        <p:nvPicPr>
          <p:cNvPr id="82964" name="Picture 20" descr="http://fr.openfoodfacts.org/images/products/325/456/002/8562/front.7.400.jpg"/>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rcRect/>
          <a:stretch>
            <a:fillRect/>
          </a:stretch>
        </p:blipFill>
        <p:spPr bwMode="auto">
          <a:xfrm>
            <a:off x="3013075" y="1447800"/>
            <a:ext cx="2914650" cy="3714751"/>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custDataLst>
              <p:tags r:id="rId6"/>
            </p:custDataLst>
          </p:nvPr>
        </p:nvSpPr>
        <p:spPr>
          <a:xfrm>
            <a:off x="553221"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18"/>
          <p:cNvSpPr>
            <a:spLocks noGrp="1" noChangeArrowheads="1"/>
          </p:cNvSpPr>
          <p:nvPr>
            <p:ph type="body" sz="quarter" idx="11"/>
            <p:custDataLst>
              <p:tags r:id="rId1"/>
            </p:custDataLst>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dirty="0" err="1" smtClean="0">
                <a:ea typeface="ヒラギノ角ゴ Pro W3" pitchFamily="16" charset="-128"/>
              </a:rPr>
              <a:t>Créer</a:t>
            </a:r>
            <a:r>
              <a:rPr lang="en-US" dirty="0" smtClean="0">
                <a:ea typeface="ヒラギノ角ゴ Pro W3" pitchFamily="16" charset="-128"/>
              </a:rPr>
              <a:t> des habitudes</a:t>
            </a:r>
          </a:p>
        </p:txBody>
      </p:sp>
      <p:sp>
        <p:nvSpPr>
          <p:cNvPr id="83973" name="Rectangle 14"/>
          <p:cNvSpPr>
            <a:spLocks/>
          </p:cNvSpPr>
          <p:nvPr>
            <p:custDataLst>
              <p:tags r:id="rId2"/>
            </p:custDataLst>
          </p:nvPr>
        </p:nvSpPr>
        <p:spPr bwMode="auto">
          <a:xfrm>
            <a:off x="254000" y="1816100"/>
            <a:ext cx="8432800" cy="23495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
        <p:nvSpPr>
          <p:cNvPr id="23" name="ZoneTexte 22"/>
          <p:cNvSpPr txBox="1"/>
          <p:nvPr>
            <p:custDataLst>
              <p:tags r:id="rId3"/>
            </p:custDataLst>
          </p:nvPr>
        </p:nvSpPr>
        <p:spPr>
          <a:xfrm>
            <a:off x="1524000" y="502637"/>
            <a:ext cx="6477000" cy="861774"/>
          </a:xfrm>
          <a:prstGeom prst="rect">
            <a:avLst/>
          </a:prstGeom>
          <a:solidFill>
            <a:schemeClr val="accent6">
              <a:lumMod val="75000"/>
            </a:schemeClr>
          </a:solidFill>
        </p:spPr>
        <p:txBody>
          <a:bodyPr wrap="square" rtlCol="0">
            <a:spAutoFit/>
          </a:bodyPr>
          <a:lstStyle/>
          <a:p>
            <a:r>
              <a:rPr lang="fr-CA" sz="3200" dirty="0" smtClean="0">
                <a:solidFill>
                  <a:schemeClr val="bg1"/>
                </a:solidFill>
              </a:rPr>
              <a:t>3. Tracer le chemin</a:t>
            </a:r>
          </a:p>
          <a:p>
            <a:endParaRPr lang="fr-CA" dirty="0"/>
          </a:p>
        </p:txBody>
      </p:sp>
      <p:pic>
        <p:nvPicPr>
          <p:cNvPr id="24" name="Picture 17" descr="C:\Users\CraigF\AppData\Local\Microsoft\Windows\Temporary Internet Files\Content.IE5\22PWXZ85\MP900399952[1].jpg"/>
          <p:cNvPicPr>
            <a:picLocks noChangeAspect="1" noChangeArrowheads="1"/>
          </p:cNvPicPr>
          <p:nvPr>
            <p:custDataLst>
              <p:tags r:id="rId4"/>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304800" y="440738"/>
            <a:ext cx="1057275" cy="100806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custDataLst>
              <p:tags r:id="rId5"/>
            </p:custDataLst>
          </p:nvPr>
        </p:nvSpPr>
        <p:spPr>
          <a:xfrm>
            <a:off x="2991751" y="4950610"/>
            <a:ext cx="3425938" cy="523220"/>
          </a:xfrm>
          <a:prstGeom prst="rect">
            <a:avLst/>
          </a:prstGeom>
          <a:noFill/>
        </p:spPr>
        <p:txBody>
          <a:bodyPr wrap="none" rtlCol="0">
            <a:spAutoFit/>
          </a:bodyPr>
          <a:lstStyle/>
          <a:p>
            <a:r>
              <a:rPr lang="fr-CA" sz="2800" dirty="0" smtClean="0">
                <a:solidFill>
                  <a:schemeClr val="tx1">
                    <a:lumMod val="65000"/>
                    <a:lumOff val="35000"/>
                  </a:schemeClr>
                </a:solidFill>
              </a:rPr>
              <a:t>Créer des habitudes</a:t>
            </a:r>
            <a:endParaRPr lang="fr-CA" sz="2800" dirty="0">
              <a:solidFill>
                <a:schemeClr val="tx1">
                  <a:lumMod val="65000"/>
                  <a:lumOff val="35000"/>
                </a:schemeClr>
              </a:solidFill>
            </a:endParaRPr>
          </a:p>
        </p:txBody>
      </p:sp>
      <p:pic>
        <p:nvPicPr>
          <p:cNvPr id="16386" name="Picture 2"/>
          <p:cNvPicPr>
            <a:picLocks noChangeAspect="1" noChangeArrowheads="1"/>
          </p:cNvPicPr>
          <p:nvPr>
            <p:custDataLst>
              <p:tags r:id="rId6"/>
            </p:custDataLst>
          </p:nvPr>
        </p:nvPicPr>
        <p:blipFill>
          <a:blip r:embed="rId11">
            <a:extLst>
              <a:ext uri="{28A0092B-C50C-407E-A947-70E740481C1C}">
                <a14:useLocalDpi xmlns:a14="http://schemas.microsoft.com/office/drawing/2010/main" val="0"/>
              </a:ext>
            </a:extLst>
          </a:blip>
          <a:srcRect/>
          <a:stretch>
            <a:fillRect/>
          </a:stretch>
        </p:blipFill>
        <p:spPr bwMode="auto">
          <a:xfrm>
            <a:off x="2247900" y="1524000"/>
            <a:ext cx="5029200" cy="331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ZoneTexte 7"/>
          <p:cNvSpPr txBox="1"/>
          <p:nvPr>
            <p:custDataLst>
              <p:tags r:id="rId7"/>
            </p:custDataLst>
          </p:nvPr>
        </p:nvSpPr>
        <p:spPr>
          <a:xfrm>
            <a:off x="574992"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custDataLst>
              <p:tags r:id="rId1"/>
            </p:custDataLst>
          </p:nvPr>
        </p:nvSpPr>
        <p:spPr>
          <a:xfrm>
            <a:off x="1524000" y="502637"/>
            <a:ext cx="6477000" cy="861774"/>
          </a:xfrm>
          <a:prstGeom prst="rect">
            <a:avLst/>
          </a:prstGeom>
          <a:solidFill>
            <a:schemeClr val="accent6">
              <a:lumMod val="75000"/>
            </a:schemeClr>
          </a:solidFill>
        </p:spPr>
        <p:txBody>
          <a:bodyPr wrap="square" rtlCol="0">
            <a:spAutoFit/>
          </a:bodyPr>
          <a:lstStyle/>
          <a:p>
            <a:r>
              <a:rPr lang="fr-CA" sz="3200" dirty="0" smtClean="0">
                <a:solidFill>
                  <a:schemeClr val="bg1"/>
                </a:solidFill>
              </a:rPr>
              <a:t>3. Tracer le chemin</a:t>
            </a:r>
          </a:p>
          <a:p>
            <a:endParaRPr lang="fr-CA" dirty="0"/>
          </a:p>
        </p:txBody>
      </p:sp>
      <p:pic>
        <p:nvPicPr>
          <p:cNvPr id="22" name="Picture 17" descr="C:\Users\CraigF\AppData\Local\Microsoft\Windows\Temporary Internet Files\Content.IE5\22PWXZ85\MP900399952[1].jpg"/>
          <p:cNvPicPr>
            <a:picLocks noChangeAspect="1" noChangeArrowheads="1"/>
          </p:cNvPicPr>
          <p:nvPr>
            <p:custDataLst>
              <p:tags r:id="rId2"/>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401516" y="502637"/>
            <a:ext cx="1057275" cy="100806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custDataLst>
              <p:tags r:id="rId3"/>
            </p:custDataLst>
          </p:nvPr>
        </p:nvSpPr>
        <p:spPr>
          <a:xfrm>
            <a:off x="1841768" y="4741179"/>
            <a:ext cx="4879333" cy="523220"/>
          </a:xfrm>
          <a:prstGeom prst="rect">
            <a:avLst/>
          </a:prstGeom>
          <a:noFill/>
        </p:spPr>
        <p:txBody>
          <a:bodyPr wrap="square" rtlCol="0">
            <a:spAutoFit/>
          </a:bodyPr>
          <a:lstStyle/>
          <a:p>
            <a:r>
              <a:rPr lang="fr-CA" sz="2800" dirty="0" smtClean="0">
                <a:solidFill>
                  <a:schemeClr val="tx1">
                    <a:lumMod val="65000"/>
                    <a:lumOff val="35000"/>
                  </a:schemeClr>
                </a:solidFill>
                <a:ea typeface="ヒラギノ角ゴ Pro W3" pitchFamily="16" charset="-128"/>
              </a:rPr>
              <a:t>Rendre le succès contagieux</a:t>
            </a:r>
          </a:p>
        </p:txBody>
      </p:sp>
      <p:pic>
        <p:nvPicPr>
          <p:cNvPr id="86037" name="Picture 21" descr="http://www.mar1e.fr/wp-content/uploads/2010/12/conseilserviette.jpg"/>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2821087" y="1447800"/>
            <a:ext cx="5465663" cy="317182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custDataLst>
              <p:tags r:id="rId5"/>
            </p:custDataLst>
          </p:nvPr>
        </p:nvSpPr>
        <p:spPr>
          <a:xfrm>
            <a:off x="5562600" y="1364411"/>
            <a:ext cx="2724150" cy="32552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ZoneTexte 6"/>
          <p:cNvSpPr txBox="1"/>
          <p:nvPr>
            <p:custDataLst>
              <p:tags r:id="rId6"/>
            </p:custDataLst>
          </p:nvPr>
        </p:nvSpPr>
        <p:spPr>
          <a:xfrm>
            <a:off x="679782" y="6172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ZoneTexte 20"/>
          <p:cNvSpPr txBox="1"/>
          <p:nvPr>
            <p:custDataLst>
              <p:tags r:id="rId1"/>
            </p:custDataLst>
          </p:nvPr>
        </p:nvSpPr>
        <p:spPr>
          <a:xfrm>
            <a:off x="1524000" y="502637"/>
            <a:ext cx="6477000" cy="861774"/>
          </a:xfrm>
          <a:prstGeom prst="rect">
            <a:avLst/>
          </a:prstGeom>
          <a:solidFill>
            <a:schemeClr val="accent6">
              <a:lumMod val="75000"/>
            </a:schemeClr>
          </a:solidFill>
        </p:spPr>
        <p:txBody>
          <a:bodyPr wrap="square" rtlCol="0">
            <a:spAutoFit/>
          </a:bodyPr>
          <a:lstStyle/>
          <a:p>
            <a:r>
              <a:rPr lang="fr-CA" sz="3200" dirty="0" smtClean="0">
                <a:solidFill>
                  <a:schemeClr val="bg1"/>
                </a:solidFill>
              </a:rPr>
              <a:t>3. Tracer le chemin</a:t>
            </a:r>
          </a:p>
          <a:p>
            <a:endParaRPr lang="fr-CA" dirty="0"/>
          </a:p>
        </p:txBody>
      </p:sp>
      <p:pic>
        <p:nvPicPr>
          <p:cNvPr id="22" name="Picture 17" descr="C:\Users\CraigF\AppData\Local\Microsoft\Windows\Temporary Internet Files\Content.IE5\22PWXZ85\MP900399952[1].jpg"/>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381000" y="468878"/>
            <a:ext cx="1057275" cy="100806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custDataLst>
              <p:tags r:id="rId3"/>
            </p:custDataLst>
          </p:nvPr>
        </p:nvSpPr>
        <p:spPr>
          <a:xfrm>
            <a:off x="1987357" y="4734580"/>
            <a:ext cx="5165197" cy="523220"/>
          </a:xfrm>
          <a:prstGeom prst="rect">
            <a:avLst/>
          </a:prstGeom>
          <a:noFill/>
        </p:spPr>
        <p:txBody>
          <a:bodyPr wrap="none" rtlCol="0">
            <a:spAutoFit/>
          </a:bodyPr>
          <a:lstStyle/>
          <a:p>
            <a:r>
              <a:rPr lang="fr-CA" sz="2800" dirty="0" smtClean="0">
                <a:solidFill>
                  <a:schemeClr val="tx1">
                    <a:lumMod val="65000"/>
                    <a:lumOff val="35000"/>
                  </a:schemeClr>
                </a:solidFill>
                <a:ea typeface="ヒラギノ角ゴ Pro W3" pitchFamily="16" charset="-128"/>
              </a:rPr>
              <a:t>Récompenser chaque petit pas</a:t>
            </a:r>
          </a:p>
        </p:txBody>
      </p:sp>
      <p:pic>
        <p:nvPicPr>
          <p:cNvPr id="17412" name="Picture 4"/>
          <p:cNvPicPr>
            <a:picLocks noChangeAspect="1" noChangeArrowheads="1"/>
          </p:cNvPicPr>
          <p:nvPr>
            <p:custDataLst>
              <p:tags r:id="rId4"/>
            </p:custDataLst>
          </p:nvPr>
        </p:nvPicPr>
        <p:blipFill>
          <a:blip r:embed="rId9">
            <a:extLst>
              <a:ext uri="{28A0092B-C50C-407E-A947-70E740481C1C}">
                <a14:useLocalDpi xmlns:a14="http://schemas.microsoft.com/office/drawing/2010/main" val="0"/>
              </a:ext>
            </a:extLst>
          </a:blip>
          <a:srcRect/>
          <a:stretch>
            <a:fillRect/>
          </a:stretch>
        </p:blipFill>
        <p:spPr bwMode="auto">
          <a:xfrm>
            <a:off x="2362200" y="1762780"/>
            <a:ext cx="4267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custDataLst>
              <p:tags r:id="rId5"/>
            </p:custDataLst>
          </p:nvPr>
        </p:nvSpPr>
        <p:spPr>
          <a:xfrm>
            <a:off x="553221" y="60960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ZoneTexte 19"/>
          <p:cNvSpPr txBox="1"/>
          <p:nvPr>
            <p:custDataLst>
              <p:tags r:id="rId1"/>
            </p:custDataLst>
          </p:nvPr>
        </p:nvSpPr>
        <p:spPr>
          <a:xfrm>
            <a:off x="1524000" y="502637"/>
            <a:ext cx="6477000" cy="861774"/>
          </a:xfrm>
          <a:prstGeom prst="rect">
            <a:avLst/>
          </a:prstGeom>
          <a:solidFill>
            <a:schemeClr val="accent6">
              <a:lumMod val="75000"/>
            </a:schemeClr>
          </a:solidFill>
        </p:spPr>
        <p:txBody>
          <a:bodyPr wrap="square" rtlCol="0">
            <a:spAutoFit/>
          </a:bodyPr>
          <a:lstStyle/>
          <a:p>
            <a:r>
              <a:rPr lang="fr-CA" sz="3200" dirty="0" smtClean="0">
                <a:solidFill>
                  <a:schemeClr val="bg1"/>
                </a:solidFill>
              </a:rPr>
              <a:t>3. Tracer le chemin</a:t>
            </a:r>
          </a:p>
          <a:p>
            <a:endParaRPr lang="fr-CA" dirty="0"/>
          </a:p>
        </p:txBody>
      </p:sp>
      <p:pic>
        <p:nvPicPr>
          <p:cNvPr id="21" name="Picture 17" descr="C:\Users\CraigF\AppData\Local\Microsoft\Windows\Temporary Internet Files\Content.IE5\22PWXZ85\MP900399952[1].jpg"/>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304800" y="429493"/>
            <a:ext cx="1057275" cy="100806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http://t3.gstatic.com/images?q=tbn:ANd9GcSfy114xrRU33daBvH99-9xZtsBcEIYozlk0BLu7RM0DfkspJdjLFiwY3SoPA"/>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2112867" y="1676400"/>
            <a:ext cx="4343400" cy="236220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custDataLst>
              <p:tags r:id="rId4"/>
            </p:custDataLst>
          </p:nvPr>
        </p:nvSpPr>
        <p:spPr>
          <a:xfrm>
            <a:off x="1447800" y="4191000"/>
            <a:ext cx="6146234" cy="523220"/>
          </a:xfrm>
          <a:prstGeom prst="rect">
            <a:avLst/>
          </a:prstGeom>
          <a:noFill/>
        </p:spPr>
        <p:txBody>
          <a:bodyPr wrap="none" rtlCol="0">
            <a:spAutoFit/>
          </a:bodyPr>
          <a:lstStyle/>
          <a:p>
            <a:r>
              <a:rPr lang="fr-CA" sz="2800" dirty="0" smtClean="0">
                <a:solidFill>
                  <a:schemeClr val="tx1">
                    <a:lumMod val="65000"/>
                    <a:lumOff val="35000"/>
                  </a:schemeClr>
                </a:solidFill>
                <a:ea typeface="ヒラギノ角ゴ Pro W3" pitchFamily="16" charset="-128"/>
              </a:rPr>
              <a:t>Célébrer les gens qui se démarquent</a:t>
            </a:r>
          </a:p>
        </p:txBody>
      </p:sp>
      <p:sp>
        <p:nvSpPr>
          <p:cNvPr id="6" name="ZoneTexte 5"/>
          <p:cNvSpPr txBox="1"/>
          <p:nvPr>
            <p:custDataLst>
              <p:tags r:id="rId5"/>
            </p:custDataLst>
          </p:nvPr>
        </p:nvSpPr>
        <p:spPr>
          <a:xfrm>
            <a:off x="391296" y="60198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re 1"/>
          <p:cNvSpPr>
            <a:spLocks noGrp="1"/>
          </p:cNvSpPr>
          <p:nvPr>
            <p:ph type="title" idx="4294967295"/>
            <p:custDataLst>
              <p:tags r:id="rId1"/>
            </p:custDataLst>
          </p:nvPr>
        </p:nvSpPr>
        <p:spPr bwMode="auto">
          <a:xfrm>
            <a:off x="838201" y="214313"/>
            <a:ext cx="83058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898525">
              <a:tabLst>
                <a:tab pos="898525" algn="l"/>
              </a:tabLst>
            </a:pPr>
            <a:r>
              <a:rPr lang="fr-CA" sz="3200" b="1" dirty="0" smtClean="0">
                <a:solidFill>
                  <a:srgbClr val="008000"/>
                </a:solidFill>
                <a:latin typeface="+mn-lt"/>
                <a:ea typeface="ヒラギノ角ゴ Pro W3" pitchFamily="16" charset="-128"/>
              </a:rPr>
              <a:t>Le contenu de l</a:t>
            </a:r>
            <a:r>
              <a:rPr lang="fr-CA" altLang="en-US" sz="3200" b="1" dirty="0" smtClean="0">
                <a:solidFill>
                  <a:srgbClr val="008000"/>
                </a:solidFill>
                <a:latin typeface="+mn-lt"/>
                <a:ea typeface="ヒラギノ角ゴ Pro W3" pitchFamily="16" charset="-128"/>
              </a:rPr>
              <a:t>’</a:t>
            </a:r>
            <a:r>
              <a:rPr lang="fr-CA" sz="3200" b="1" dirty="0" smtClean="0">
                <a:solidFill>
                  <a:srgbClr val="008000"/>
                </a:solidFill>
                <a:latin typeface="+mn-lt"/>
                <a:ea typeface="ヒラギノ角ゴ Pro W3" pitchFamily="16" charset="-128"/>
              </a:rPr>
              <a:t>atelier</a:t>
            </a:r>
          </a:p>
        </p:txBody>
      </p:sp>
      <p:sp>
        <p:nvSpPr>
          <p:cNvPr id="44034" name="Espace réservé du texte 3"/>
          <p:cNvSpPr>
            <a:spLocks noGrp="1"/>
          </p:cNvSpPr>
          <p:nvPr>
            <p:ph sz="quarter" idx="4294967295"/>
            <p:custDataLst>
              <p:tags r:id="rId2"/>
            </p:custDataLst>
          </p:nvPr>
        </p:nvSpPr>
        <p:spPr bwMode="auto">
          <a:xfrm>
            <a:off x="762000" y="1143000"/>
            <a:ext cx="8286750" cy="5410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Retour sur la Méthode BNQ 21000</a:t>
            </a:r>
          </a:p>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Apprentissage et performance</a:t>
            </a:r>
          </a:p>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Comment gérer un changement durable?</a:t>
            </a:r>
          </a:p>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Un outil puissant : le plan d’action BNQ 21000</a:t>
            </a:r>
          </a:p>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Les facteurs de succès </a:t>
            </a:r>
          </a:p>
          <a:p>
            <a:pPr marL="509588" indent="-509588">
              <a:spcAft>
                <a:spcPts val="1200"/>
              </a:spcAft>
              <a:buBlip>
                <a:blip r:embed="rId5"/>
              </a:buBlip>
            </a:pPr>
            <a:r>
              <a:rPr lang="fr-CA" sz="2800" dirty="0" smtClean="0">
                <a:solidFill>
                  <a:schemeClr val="tx1">
                    <a:lumMod val="50000"/>
                    <a:lumOff val="50000"/>
                  </a:schemeClr>
                </a:solidFill>
                <a:latin typeface="Arial" pitchFamily="34" charset="0"/>
                <a:ea typeface="ヒラギノ角ゴ Pro W3" pitchFamily="16" charset="-128"/>
                <a:cs typeface="Arial" pitchFamily="34" charset="0"/>
              </a:rPr>
              <a:t>Prochaines étapes</a:t>
            </a:r>
          </a:p>
          <a:p>
            <a:pPr>
              <a:buFontTx/>
              <a:buNone/>
            </a:pPr>
            <a:endParaRPr lang="fr-CA" dirty="0" smtClean="0">
              <a:solidFill>
                <a:srgbClr val="595959"/>
              </a:solidFill>
              <a:ea typeface="ヒラギノ角ゴ Pro W3" pitchFamily="16" charset="-12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457200" y="5862"/>
            <a:ext cx="8229600" cy="1143000"/>
          </a:xfrm>
        </p:spPr>
        <p:txBody>
          <a:bodyPr>
            <a:normAutofit/>
          </a:bodyPr>
          <a:lstStyle/>
          <a:p>
            <a:pPr algn="l"/>
            <a:r>
              <a:rPr lang="fr-CA" sz="3200" b="1" dirty="0" smtClean="0">
                <a:solidFill>
                  <a:srgbClr val="008000"/>
                </a:solidFill>
                <a:latin typeface="+mn-lt"/>
              </a:rPr>
              <a:t>Comment surmonter les obstacles?</a:t>
            </a:r>
            <a:endParaRPr lang="fr-CA" sz="3200" b="1" dirty="0">
              <a:solidFill>
                <a:srgbClr val="008000"/>
              </a:solidFill>
              <a:latin typeface="+mn-lt"/>
            </a:endParaRPr>
          </a:p>
        </p:txBody>
      </p:sp>
      <p:sp>
        <p:nvSpPr>
          <p:cNvPr id="5" name="Espace réservé du contenu 4"/>
          <p:cNvSpPr>
            <a:spLocks noGrp="1"/>
          </p:cNvSpPr>
          <p:nvPr>
            <p:ph idx="1"/>
            <p:custDataLst>
              <p:tags r:id="rId2"/>
            </p:custDataLst>
          </p:nvPr>
        </p:nvSpPr>
        <p:spPr>
          <a:xfrm>
            <a:off x="457200" y="1524000"/>
            <a:ext cx="8229600" cy="4830763"/>
          </a:xfrm>
        </p:spPr>
        <p:txBody>
          <a:bodyPr/>
          <a:lstStyle/>
          <a:p>
            <a:pPr marL="514350" indent="-514350">
              <a:buFont typeface="+mj-lt"/>
              <a:buAutoNum type="arabicPeriod"/>
            </a:pPr>
            <a:endParaRPr lang="fr-CA" dirty="0" smtClean="0">
              <a:solidFill>
                <a:schemeClr val="tx1">
                  <a:lumMod val="50000"/>
                  <a:lumOff val="50000"/>
                </a:schemeClr>
              </a:solidFill>
            </a:endParaRPr>
          </a:p>
          <a:p>
            <a:pPr marL="514350" indent="-514350">
              <a:buFont typeface="+mj-lt"/>
              <a:buAutoNum type="arabicPeriod"/>
            </a:pPr>
            <a:r>
              <a:rPr lang="fr-CA" dirty="0" smtClean="0">
                <a:solidFill>
                  <a:schemeClr val="tx1">
                    <a:lumMod val="50000"/>
                    <a:lumOff val="50000"/>
                  </a:schemeClr>
                </a:solidFill>
                <a:latin typeface="Arial" pitchFamily="34" charset="0"/>
                <a:cs typeface="Arial" pitchFamily="34" charset="0"/>
              </a:rPr>
              <a:t>Présentation de 12 cas types</a:t>
            </a:r>
          </a:p>
          <a:p>
            <a:pPr marL="0" indent="0">
              <a:buNone/>
            </a:pPr>
            <a:endParaRPr lang="fr-CA" dirty="0">
              <a:solidFill>
                <a:schemeClr val="tx1">
                  <a:lumMod val="50000"/>
                  <a:lumOff val="50000"/>
                </a:schemeClr>
              </a:solidFill>
              <a:latin typeface="Arial" pitchFamily="34" charset="0"/>
              <a:cs typeface="Arial" pitchFamily="34" charset="0"/>
            </a:endParaRPr>
          </a:p>
          <a:p>
            <a:pPr marL="514350" indent="-514350">
              <a:buFont typeface="+mj-lt"/>
              <a:buAutoNum type="arabicPeriod" startAt="2"/>
            </a:pPr>
            <a:r>
              <a:rPr lang="fr-CA" dirty="0" smtClean="0">
                <a:solidFill>
                  <a:schemeClr val="tx1">
                    <a:lumMod val="50000"/>
                    <a:lumOff val="50000"/>
                  </a:schemeClr>
                </a:solidFill>
                <a:latin typeface="Arial" pitchFamily="34" charset="0"/>
                <a:cs typeface="Arial" pitchFamily="34" charset="0"/>
              </a:rPr>
              <a:t>Comment surmonter l’obstacle?</a:t>
            </a:r>
          </a:p>
          <a:p>
            <a:pPr marL="514350" indent="-514350">
              <a:buFont typeface="+mj-lt"/>
              <a:buAutoNum type="arabicPeriod"/>
            </a:pPr>
            <a:endParaRPr lang="fr-CA" dirty="0">
              <a:solidFill>
                <a:schemeClr val="tx1">
                  <a:lumMod val="50000"/>
                  <a:lumOff val="50000"/>
                </a:schemeClr>
              </a:solidFill>
              <a:latin typeface="Arial" pitchFamily="34" charset="0"/>
              <a:cs typeface="Arial" pitchFamily="34" charset="0"/>
            </a:endParaRPr>
          </a:p>
          <a:p>
            <a:pPr marL="514350" indent="-514350">
              <a:buFont typeface="+mj-lt"/>
              <a:buAutoNum type="arabicPeriod" startAt="3"/>
            </a:pPr>
            <a:r>
              <a:rPr lang="fr-CA" dirty="0" smtClean="0">
                <a:solidFill>
                  <a:schemeClr val="tx1">
                    <a:lumMod val="50000"/>
                    <a:lumOff val="50000"/>
                  </a:schemeClr>
                </a:solidFill>
                <a:latin typeface="Arial" pitchFamily="34" charset="0"/>
                <a:cs typeface="Arial" pitchFamily="34" charset="0"/>
              </a:rPr>
              <a:t>Des solutions possibles</a:t>
            </a:r>
          </a:p>
        </p:txBody>
      </p:sp>
      <p:pic>
        <p:nvPicPr>
          <p:cNvPr id="8" name="Picture 4" descr="C:\Users\CraigF\AppData\Local\Microsoft\Windows\Temporary Internet Files\Content.IE5\NZQ05CAH\MC900439820[1].png"/>
          <p:cNvPicPr>
            <a:picLocks noChangeAspect="1" noChangeArrowheads="1"/>
          </p:cNvPicPr>
          <p:nvPr>
            <p:custDataLst>
              <p:tags r:id="rId3"/>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5181600" y="914400"/>
            <a:ext cx="1197018" cy="996314"/>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custDataLst>
              <p:tags r:id="rId4"/>
            </p:custDataLst>
          </p:nvPr>
        </p:nvSpPr>
        <p:spPr>
          <a:xfrm>
            <a:off x="6365114" y="1056303"/>
            <a:ext cx="2416046" cy="369332"/>
          </a:xfrm>
          <a:prstGeom prst="rect">
            <a:avLst/>
          </a:prstGeom>
          <a:noFill/>
        </p:spPr>
        <p:txBody>
          <a:bodyPr wrap="none" rtlCol="0">
            <a:spAutoFit/>
          </a:bodyPr>
          <a:lstStyle/>
          <a:p>
            <a:r>
              <a:rPr lang="fr-CA" dirty="0" smtClean="0">
                <a:solidFill>
                  <a:schemeClr val="tx1">
                    <a:lumMod val="50000"/>
                    <a:lumOff val="50000"/>
                  </a:schemeClr>
                </a:solidFill>
              </a:rPr>
              <a:t>45 minutes en groupe</a:t>
            </a:r>
            <a:endParaRPr lang="fr-CA" dirty="0">
              <a:solidFill>
                <a:schemeClr val="tx1">
                  <a:lumMod val="50000"/>
                  <a:lumOff val="50000"/>
                </a:schemeClr>
              </a:solidFill>
            </a:endParaRPr>
          </a:p>
        </p:txBody>
      </p:sp>
    </p:spTree>
    <p:extLst>
      <p:ext uri="{BB962C8B-B14F-4D97-AF65-F5344CB8AC3E}">
        <p14:creationId xmlns:p14="http://schemas.microsoft.com/office/powerpoint/2010/main" val="32772573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304800"/>
            <a:ext cx="8610600" cy="1143000"/>
          </a:xfrm>
        </p:spPr>
        <p:txBody>
          <a:bodyPr>
            <a:normAutofit/>
          </a:bodyPr>
          <a:lstStyle/>
          <a:p>
            <a:pPr algn="l"/>
            <a:r>
              <a:rPr lang="fr-CA" sz="2800" b="1" dirty="0" smtClean="0">
                <a:solidFill>
                  <a:srgbClr val="008000"/>
                </a:solidFill>
                <a:latin typeface="+mn-lt"/>
              </a:rPr>
              <a:t>Les gens ne perçoivent pas la nécessité du changement.</a:t>
            </a:r>
            <a:endParaRPr lang="fr-CA" sz="2800" b="1" dirty="0">
              <a:solidFill>
                <a:srgbClr val="008000"/>
              </a:solidFill>
              <a:latin typeface="+mn-lt"/>
            </a:endParaRPr>
          </a:p>
        </p:txBody>
      </p:sp>
      <p:sp>
        <p:nvSpPr>
          <p:cNvPr id="3" name="Espace réservé du contenu 2"/>
          <p:cNvSpPr>
            <a:spLocks noGrp="1"/>
          </p:cNvSpPr>
          <p:nvPr>
            <p:ph idx="1"/>
            <p:custDataLst>
              <p:tags r:id="rId2"/>
            </p:custDataLst>
          </p:nvPr>
        </p:nvSpPr>
        <p:spPr>
          <a:xfrm>
            <a:off x="492071" y="4724400"/>
            <a:ext cx="8229600" cy="609600"/>
          </a:xfrm>
        </p:spPr>
        <p:txBody>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2450" name="Picture 2" descr="http://www.trendmail.ch/out/pictures/1/1837.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819400" y="1371600"/>
            <a:ext cx="3352800" cy="32004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457200" y="59436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3710574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74638"/>
            <a:ext cx="8382000" cy="1143000"/>
          </a:xfrm>
        </p:spPr>
        <p:txBody>
          <a:bodyPr>
            <a:normAutofit/>
          </a:bodyPr>
          <a:lstStyle/>
          <a:p>
            <a:pPr algn="l"/>
            <a:r>
              <a:rPr lang="fr-CA" sz="3200" b="1" dirty="0" smtClean="0">
                <a:solidFill>
                  <a:srgbClr val="008000"/>
                </a:solidFill>
                <a:latin typeface="+mn-lt"/>
              </a:rPr>
              <a:t>Les gens résistent au projet en disant qu’ils n’ont jamais fait les choses ainsi jusqu’à présent.</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752600" y="4953000"/>
            <a:ext cx="5638800" cy="533400"/>
          </a:xfrm>
        </p:spPr>
        <p:txBody>
          <a:bodyPr>
            <a:normAutofit lnSpcReduction="10000"/>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sp>
        <p:nvSpPr>
          <p:cNvPr id="5" name="ZoneTexte 4"/>
          <p:cNvSpPr txBox="1"/>
          <p:nvPr>
            <p:custDataLst>
              <p:tags r:id="rId3"/>
            </p:custDataLst>
          </p:nvPr>
        </p:nvSpPr>
        <p:spPr>
          <a:xfrm>
            <a:off x="609600" y="5982816"/>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pic>
        <p:nvPicPr>
          <p:cNvPr id="1026" name="Picture 2"/>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2895600" y="1503017"/>
            <a:ext cx="3267075"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3483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normAutofit/>
          </a:bodyPr>
          <a:lstStyle/>
          <a:p>
            <a:pPr algn="l"/>
            <a:r>
              <a:rPr lang="fr-CA" sz="3200" b="1" dirty="0" smtClean="0">
                <a:solidFill>
                  <a:srgbClr val="008000"/>
                </a:solidFill>
                <a:latin typeface="+mn-lt"/>
              </a:rPr>
              <a:t>Nous devrions faire quelque chose, mais nous nous enlisons dans des analyses.</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600200" y="4763616"/>
            <a:ext cx="5867400" cy="609600"/>
          </a:xfrm>
        </p:spPr>
        <p:txBody>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4498" name="Picture 2" descr="pile de documents (documents) Banque d'images - 4068392"/>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183038" y="1524000"/>
            <a:ext cx="2543175" cy="30480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61999" y="58674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normAutofit/>
          </a:bodyPr>
          <a:lstStyle/>
          <a:p>
            <a:pPr algn="l"/>
            <a:r>
              <a:rPr lang="fr-CA" sz="3200" b="1" dirty="0" smtClean="0">
                <a:solidFill>
                  <a:srgbClr val="008000"/>
                </a:solidFill>
                <a:latin typeface="+mn-lt"/>
              </a:rPr>
              <a:t>L’environnement a changé, mais nous devons nous affranchir de nos anciennes habitudes.</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600200" y="4343400"/>
            <a:ext cx="5638800" cy="609600"/>
          </a:xfrm>
        </p:spPr>
        <p:txBody>
          <a:bodyPr/>
          <a:lstStyle/>
          <a:p>
            <a:pPr marL="0" indent="0">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5522" name="Picture 2" descr="http://fleur2palmier.com/blog/images/reveil.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009900" y="1524000"/>
            <a:ext cx="28194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74429" y="5791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0"/>
            <a:ext cx="8229600" cy="1143000"/>
          </a:xfrm>
        </p:spPr>
        <p:txBody>
          <a:bodyPr>
            <a:normAutofit/>
          </a:bodyPr>
          <a:lstStyle/>
          <a:p>
            <a:pPr algn="l"/>
            <a:r>
              <a:rPr lang="fr-CA" sz="3200" b="1" dirty="0" smtClean="0">
                <a:solidFill>
                  <a:srgbClr val="008000"/>
                </a:solidFill>
                <a:latin typeface="+mn-lt"/>
              </a:rPr>
              <a:t>Les gens ne sont pas motivés pour changer.</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828800" y="3807887"/>
            <a:ext cx="5486400" cy="609600"/>
          </a:xfrm>
        </p:spPr>
        <p:txBody>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6546" name="Picture 2" descr="https://encrypted-tbn3.gstatic.com/images?q=tbn:ANd9GcQRSl2uAbiCNWPRRloEpT2Af1LNsYCelLBjGoABrPQfI95onHOnA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276600" y="914400"/>
            <a:ext cx="2438400" cy="27432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61999" y="57150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7214"/>
            <a:ext cx="8229600" cy="1143000"/>
          </a:xfrm>
        </p:spPr>
        <p:txBody>
          <a:bodyPr>
            <a:normAutofit/>
          </a:bodyPr>
          <a:lstStyle/>
          <a:p>
            <a:pPr algn="l"/>
            <a:r>
              <a:rPr lang="fr-CA" sz="3200" b="1" dirty="0" smtClean="0">
                <a:solidFill>
                  <a:srgbClr val="008000"/>
                </a:solidFill>
                <a:latin typeface="+mn-lt"/>
              </a:rPr>
              <a:t>Je préfère remettre le changement à demain.</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732777" y="4097189"/>
            <a:ext cx="5410200" cy="533400"/>
          </a:xfrm>
        </p:spPr>
        <p:txBody>
          <a:bodyPr>
            <a:normAutofit fontScale="92500" lnSpcReduction="10000"/>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7570" name="Picture 2" descr="https://encrypted-tbn3.gstatic.com/images?q=tbn:ANd9GcSB7AfBmx0tqGoq4fghvGctk6iEkf157MmcQm488UDoJOEU34RTkjPdrwI"/>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3124200" y="1066800"/>
            <a:ext cx="2514600" cy="28956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61999" y="57150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152400" y="152400"/>
            <a:ext cx="8915400" cy="1143000"/>
          </a:xfrm>
        </p:spPr>
        <p:txBody>
          <a:bodyPr>
            <a:normAutofit/>
          </a:bodyPr>
          <a:lstStyle/>
          <a:p>
            <a:pPr algn="l"/>
            <a:r>
              <a:rPr lang="fr-CA" sz="2800" b="1" dirty="0" smtClean="0">
                <a:solidFill>
                  <a:srgbClr val="008000"/>
                </a:solidFill>
                <a:latin typeface="+mn-lt"/>
              </a:rPr>
              <a:t>Les gens continuent à dire « ça ne marchera jamais ».</a:t>
            </a:r>
            <a:endParaRPr lang="fr-CA" sz="28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705564" y="3810000"/>
            <a:ext cx="5562600" cy="685800"/>
          </a:xfrm>
        </p:spPr>
        <p:txBody>
          <a:bodyPr/>
          <a:lstStyle/>
          <a:p>
            <a:pPr marL="0" indent="0">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8598" name="Picture 6" descr="https://encrypted-tbn0.gstatic.com/images?q=tbn:ANd9GcSJniJbBZ5oLXdi7dUYSNooPzwHtM9dVR_57vmBiZazTs49Z9Yc"/>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743200" y="1143000"/>
            <a:ext cx="3276600" cy="26670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34786" y="57912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228600" y="228600"/>
            <a:ext cx="8763000" cy="1143000"/>
          </a:xfrm>
        </p:spPr>
        <p:txBody>
          <a:bodyPr>
            <a:normAutofit/>
          </a:bodyPr>
          <a:lstStyle/>
          <a:p>
            <a:pPr algn="l"/>
            <a:r>
              <a:rPr lang="fr-CA" sz="3200" b="1" dirty="0" smtClean="0">
                <a:solidFill>
                  <a:srgbClr val="008000"/>
                </a:solidFill>
                <a:latin typeface="+mn-lt"/>
              </a:rPr>
              <a:t>Je sais ce que je devrais faire, mais je ne le fais pas.</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752600" y="4076700"/>
            <a:ext cx="5486400" cy="533400"/>
          </a:xfrm>
        </p:spPr>
        <p:txBody>
          <a:bodyPr>
            <a:normAutofit lnSpcReduction="10000"/>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39618" name="Picture 2" descr="http://www.pharmacie-rullier.fr/IMG/jpg_gastonHamac.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590800" y="1143000"/>
            <a:ext cx="3810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62000" y="58674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1745314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61950" y="152400"/>
            <a:ext cx="8229600" cy="1143000"/>
          </a:xfrm>
        </p:spPr>
        <p:txBody>
          <a:bodyPr>
            <a:normAutofit/>
          </a:bodyPr>
          <a:lstStyle/>
          <a:p>
            <a:pPr algn="l"/>
            <a:r>
              <a:rPr lang="fr-CA" sz="3200" b="1" dirty="0" smtClean="0">
                <a:solidFill>
                  <a:srgbClr val="008000"/>
                </a:solidFill>
                <a:latin typeface="+mn-lt"/>
              </a:rPr>
              <a:t>Vous ne connaissez pas mes collaborateurs, ce sont des gens qui ont horreur du changement.</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739764" y="4271075"/>
            <a:ext cx="5638800" cy="533400"/>
          </a:xfrm>
        </p:spPr>
        <p:txBody>
          <a:bodyPr>
            <a:normAutofit lnSpcReduction="10000"/>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40642" name="Picture 2" descr="http://www.evolute.fr/wp-content/uploads/peur-soi.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743200" y="1371600"/>
            <a:ext cx="3352800" cy="28956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768986" y="5940389"/>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17453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ducc2161.CRIQ\Google Drive\TOURNÉE\Logoapprochebnq21000.png"/>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1772816"/>
            <a:ext cx="7344816" cy="2914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2204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228600" y="3429000"/>
            <a:ext cx="8458200" cy="1981200"/>
          </a:xfrm>
        </p:spPr>
        <p:txBody>
          <a:bodyPr>
            <a:normAutofit/>
          </a:bodyPr>
          <a:lstStyle/>
          <a:p>
            <a:pPr algn="l"/>
            <a:r>
              <a:rPr lang="fr-CA" sz="3200" b="1" dirty="0" smtClean="0">
                <a:solidFill>
                  <a:srgbClr val="008000"/>
                </a:solidFill>
                <a:latin typeface="+mn-lt"/>
              </a:rPr>
              <a:t>Les gens ont d’abord été enthousiasmés, mais nous avons eu ensuite des moments difficiles et le projet est maintenant au point mort.</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6553200" y="228600"/>
            <a:ext cx="2590800" cy="1981200"/>
          </a:xfrm>
        </p:spPr>
        <p:txBody>
          <a:bodyPr>
            <a:normAutofit/>
          </a:bodyPr>
          <a:lstStyle/>
          <a:p>
            <a:pPr marL="0" indent="0" algn="ctr">
              <a:buNone/>
            </a:pPr>
            <a:r>
              <a:rPr lang="fr-CA" sz="3600" dirty="0" smtClean="0">
                <a:solidFill>
                  <a:schemeClr val="tx1">
                    <a:lumMod val="65000"/>
                    <a:lumOff val="35000"/>
                  </a:schemeClr>
                </a:solidFill>
              </a:rPr>
              <a:t>Comment surmonter l’obstacle?</a:t>
            </a:r>
            <a:endParaRPr lang="fr-CA" sz="3600" dirty="0">
              <a:solidFill>
                <a:schemeClr val="tx1">
                  <a:lumMod val="65000"/>
                  <a:lumOff val="35000"/>
                </a:schemeClr>
              </a:solidFill>
            </a:endParaRPr>
          </a:p>
        </p:txBody>
      </p:sp>
      <p:pic>
        <p:nvPicPr>
          <p:cNvPr id="214101" name="Picture 85" descr="http://www.anteom-consulting.fr/communities/1/000/001/111/701/images/685998.jpg"/>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0" y="228600"/>
            <a:ext cx="6562725" cy="3409951"/>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609600" y="60198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pic>
        <p:nvPicPr>
          <p:cNvPr id="2050" name="Picture 2"/>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rcRect/>
          <a:stretch>
            <a:fillRect/>
          </a:stretch>
        </p:blipFill>
        <p:spPr bwMode="auto">
          <a:xfrm>
            <a:off x="-1" y="228600"/>
            <a:ext cx="6562725"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45314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152400"/>
            <a:ext cx="8229600" cy="1143000"/>
          </a:xfrm>
        </p:spPr>
        <p:txBody>
          <a:bodyPr>
            <a:normAutofit/>
          </a:bodyPr>
          <a:lstStyle/>
          <a:p>
            <a:pPr algn="l"/>
            <a:r>
              <a:rPr lang="fr-CA" sz="3200" b="1" dirty="0" smtClean="0">
                <a:solidFill>
                  <a:srgbClr val="008000"/>
                </a:solidFill>
                <a:latin typeface="+mn-lt"/>
              </a:rPr>
              <a:t>Le changement envisagé est trop considérable.</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600200" y="3981773"/>
            <a:ext cx="5410200" cy="533400"/>
          </a:xfrm>
        </p:spPr>
        <p:txBody>
          <a:bodyPr>
            <a:normAutofit fontScale="92500" lnSpcReduction="10000"/>
          </a:bodyPr>
          <a:lstStyle/>
          <a:p>
            <a:pPr marL="0" indent="0" algn="ctr">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41666" name="Picture 2" descr="https://encrypted-tbn2.gstatic.com/images?q=tbn:ANd9GcSc4La6GVaj7XTd7nWQZ1mw-I6JgKNE6VMfzFNEuhrXktYdAhmgx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153422" y="1066800"/>
            <a:ext cx="4114800" cy="28956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609600" y="5966487"/>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21745314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28600"/>
            <a:ext cx="8229600" cy="1143000"/>
          </a:xfrm>
        </p:spPr>
        <p:txBody>
          <a:bodyPr>
            <a:normAutofit/>
          </a:bodyPr>
          <a:lstStyle/>
          <a:p>
            <a:pPr algn="l"/>
            <a:r>
              <a:rPr lang="fr-CA" sz="3200" b="1" dirty="0" smtClean="0">
                <a:solidFill>
                  <a:srgbClr val="008000"/>
                </a:solidFill>
                <a:latin typeface="+mn-lt"/>
              </a:rPr>
              <a:t>Tout le monde semble d’accord sur la nécessité d’un changement, mais rien ne se passe.</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1698356" y="4355024"/>
            <a:ext cx="5562600" cy="533400"/>
          </a:xfrm>
        </p:spPr>
        <p:txBody>
          <a:bodyPr>
            <a:normAutofit lnSpcReduction="10000"/>
          </a:bodyPr>
          <a:lstStyle/>
          <a:p>
            <a:pPr marL="0" indent="0">
              <a:buNone/>
            </a:pPr>
            <a:r>
              <a:rPr lang="fr-CA" dirty="0" smtClean="0">
                <a:solidFill>
                  <a:schemeClr val="tx1">
                    <a:lumMod val="65000"/>
                    <a:lumOff val="35000"/>
                  </a:schemeClr>
                </a:solidFill>
              </a:rPr>
              <a:t>Comment surmonter l’obstacle?</a:t>
            </a:r>
            <a:endParaRPr lang="fr-CA" dirty="0">
              <a:solidFill>
                <a:schemeClr val="tx1">
                  <a:lumMod val="65000"/>
                  <a:lumOff val="35000"/>
                </a:schemeClr>
              </a:solidFill>
            </a:endParaRPr>
          </a:p>
        </p:txBody>
      </p:sp>
      <p:pic>
        <p:nvPicPr>
          <p:cNvPr id="242690" name="Picture 2" descr="http://us.123rf.com/400wm/400/400/pzaxe/pzaxe1007/pzaxe100700051/7300482-people-with-impatience-wait-for-your-call-at-office.jp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676400" y="1295400"/>
            <a:ext cx="5562600" cy="312420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4"/>
            </p:custDataLst>
          </p:nvPr>
        </p:nvSpPr>
        <p:spPr>
          <a:xfrm>
            <a:off x="457200" y="5943600"/>
            <a:ext cx="1941557" cy="230832"/>
          </a:xfrm>
          <a:prstGeom prst="rect">
            <a:avLst/>
          </a:prstGeom>
          <a:noFill/>
        </p:spPr>
        <p:txBody>
          <a:bodyPr wrap="none" rtlCol="0">
            <a:spAutoFit/>
          </a:bodyPr>
          <a:lstStyle/>
          <a:p>
            <a:r>
              <a:rPr lang="fr-CA" sz="900" i="1" dirty="0" smtClean="0">
                <a:solidFill>
                  <a:schemeClr val="tx1">
                    <a:lumMod val="50000"/>
                    <a:lumOff val="50000"/>
                  </a:schemeClr>
                </a:solidFill>
              </a:rPr>
              <a:t>Switch, osez le changement</a:t>
            </a:r>
            <a:r>
              <a:rPr lang="fr-CA" sz="900" dirty="0" smtClean="0">
                <a:solidFill>
                  <a:schemeClr val="tx1">
                    <a:lumMod val="50000"/>
                    <a:lumOff val="50000"/>
                  </a:schemeClr>
                </a:solidFill>
              </a:rPr>
              <a:t>, 2012</a:t>
            </a:r>
            <a:endParaRPr lang="fr-CA" sz="900" dirty="0">
              <a:solidFill>
                <a:schemeClr val="tx1">
                  <a:lumMod val="50000"/>
                  <a:lumOff val="50000"/>
                </a:schemeClr>
              </a:solidFill>
            </a:endParaRPr>
          </a:p>
        </p:txBody>
      </p:sp>
    </p:spTree>
    <p:extLst>
      <p:ext uri="{BB962C8B-B14F-4D97-AF65-F5344CB8AC3E}">
        <p14:creationId xmlns:p14="http://schemas.microsoft.com/office/powerpoint/2010/main" val="4334834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1"/>
            <p:custDataLst>
              <p:tags r:id="rId1"/>
            </p:custDataLst>
          </p:nvPr>
        </p:nvSpPr>
        <p:spPr/>
        <p:txBody>
          <a:bodyPr>
            <a:normAutofit/>
          </a:bodyPr>
          <a:lstStyle/>
          <a:p>
            <a:pPr marL="0" indent="0" algn="ctr">
              <a:buNone/>
            </a:pPr>
            <a:r>
              <a:rPr lang="fr-CA" sz="4400" b="1" dirty="0" smtClean="0"/>
              <a:t>Un outil puissant :</a:t>
            </a:r>
          </a:p>
          <a:p>
            <a:pPr marL="0" indent="0" algn="ctr">
              <a:buNone/>
            </a:pPr>
            <a:endParaRPr lang="fr-CA" sz="4400" b="1" dirty="0"/>
          </a:p>
          <a:p>
            <a:pPr marL="0" indent="0" algn="ctr">
              <a:buNone/>
            </a:pPr>
            <a:r>
              <a:rPr lang="fr-CA" sz="4400" b="1" dirty="0"/>
              <a:t>l</a:t>
            </a:r>
            <a:r>
              <a:rPr lang="fr-CA" sz="4400" b="1" dirty="0" smtClean="0"/>
              <a:t>e plan d’action BNQ 21000</a:t>
            </a:r>
            <a:endParaRPr lang="fr-CA" sz="4400" b="1" dirty="0"/>
          </a:p>
        </p:txBody>
      </p:sp>
    </p:spTree>
    <p:extLst>
      <p:ext uri="{BB962C8B-B14F-4D97-AF65-F5344CB8AC3E}">
        <p14:creationId xmlns:p14="http://schemas.microsoft.com/office/powerpoint/2010/main" val="41908645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90054" y="76201"/>
            <a:ext cx="175478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custDataLst>
              <p:tags r:id="rId2"/>
            </p:custDataLst>
          </p:nvPr>
        </p:nvPicPr>
        <p:blipFill rotWithShape="1">
          <a:blip r:embed="rId8">
            <a:extLst>
              <a:ext uri="{28A0092B-C50C-407E-A947-70E740481C1C}">
                <a14:useLocalDpi xmlns:a14="http://schemas.microsoft.com/office/drawing/2010/main" val="0"/>
              </a:ext>
            </a:extLst>
          </a:blip>
          <a:srcRect t="14960" r="67486" b="32026"/>
          <a:stretch/>
        </p:blipFill>
        <p:spPr bwMode="auto">
          <a:xfrm>
            <a:off x="90054" y="1524000"/>
            <a:ext cx="8368145" cy="5229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custDataLst>
              <p:tags r:id="rId3"/>
            </p:custDataLst>
          </p:nvPr>
        </p:nvPicPr>
        <p:blipFill rotWithShape="1">
          <a:blip r:embed="rId9">
            <a:extLst>
              <a:ext uri="{28A0092B-C50C-407E-A947-70E740481C1C}">
                <a14:useLocalDpi xmlns:a14="http://schemas.microsoft.com/office/drawing/2010/main" val="0"/>
              </a:ext>
            </a:extLst>
          </a:blip>
          <a:srcRect t="32424" r="4626"/>
          <a:stretch/>
        </p:blipFill>
        <p:spPr bwMode="auto">
          <a:xfrm>
            <a:off x="4419600" y="4401504"/>
            <a:ext cx="4371111" cy="197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custDataLst>
              <p:tags r:id="rId4"/>
            </p:custDataLst>
          </p:nvPr>
        </p:nvSpPr>
        <p:spPr>
          <a:xfrm>
            <a:off x="1913005" y="217085"/>
            <a:ext cx="4388124" cy="584775"/>
          </a:xfrm>
          <a:prstGeom prst="rect">
            <a:avLst/>
          </a:prstGeom>
          <a:noFill/>
        </p:spPr>
        <p:txBody>
          <a:bodyPr wrap="none" rtlCol="0">
            <a:spAutoFit/>
          </a:bodyPr>
          <a:lstStyle/>
          <a:p>
            <a:r>
              <a:rPr lang="fr-CA" sz="3200" b="1" dirty="0" smtClean="0">
                <a:solidFill>
                  <a:srgbClr val="008000"/>
                </a:solidFill>
                <a:latin typeface="+mn-lt"/>
              </a:rPr>
              <a:t>Plan d’action BNQ 21000</a:t>
            </a:r>
            <a:endParaRPr lang="fr-CA" sz="2800" i="1" dirty="0">
              <a:solidFill>
                <a:srgbClr val="008000"/>
              </a:solidFill>
              <a:latin typeface="+mn-lt"/>
            </a:endParaRPr>
          </a:p>
        </p:txBody>
      </p:sp>
    </p:spTree>
    <p:extLst>
      <p:ext uri="{BB962C8B-B14F-4D97-AF65-F5344CB8AC3E}">
        <p14:creationId xmlns:p14="http://schemas.microsoft.com/office/powerpoint/2010/main" val="28768711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custDataLst>
              <p:tags r:id="rId1"/>
            </p:custDataLst>
            <p:extLst>
              <p:ext uri="{D42A27DB-BD31-4B8C-83A1-F6EECF244321}">
                <p14:modId xmlns:p14="http://schemas.microsoft.com/office/powerpoint/2010/main" val="3233875961"/>
              </p:ext>
            </p:extLst>
          </p:nvPr>
        </p:nvGraphicFramePr>
        <p:xfrm>
          <a:off x="381000" y="2057400"/>
          <a:ext cx="8229601" cy="2502720"/>
        </p:xfrm>
        <a:graphic>
          <a:graphicData uri="http://schemas.openxmlformats.org/drawingml/2006/table">
            <a:tbl>
              <a:tblPr firstRow="1" firstCol="1" bandRow="1"/>
              <a:tblGrid>
                <a:gridCol w="1534933"/>
                <a:gridCol w="868046"/>
                <a:gridCol w="743852"/>
                <a:gridCol w="1053900"/>
                <a:gridCol w="1177656"/>
                <a:gridCol w="1363510"/>
                <a:gridCol w="805949"/>
                <a:gridCol w="681755"/>
              </a:tblGrid>
              <a:tr h="226168">
                <a:tc gridSpan="8">
                  <a:txBody>
                    <a:bodyPr/>
                    <a:lstStyle/>
                    <a:p>
                      <a:pPr marL="0" marR="0">
                        <a:spcBef>
                          <a:spcPts val="300"/>
                        </a:spcBef>
                        <a:spcAft>
                          <a:spcPts val="0"/>
                        </a:spcAft>
                      </a:pPr>
                      <a:r>
                        <a:rPr lang="fr-CA" sz="800" b="1" dirty="0">
                          <a:effectLst/>
                          <a:latin typeface="Arial"/>
                          <a:ea typeface="Calibri"/>
                        </a:rPr>
                        <a:t>OBJECTIF :</a:t>
                      </a:r>
                      <a:endParaRPr lang="fr-CA" sz="800" dirty="0">
                        <a:effectLst/>
                        <a:latin typeface="Times New Roman"/>
                        <a:ea typeface="Times New Roman"/>
                      </a:endParaRPr>
                    </a:p>
                  </a:txBody>
                  <a:tcPr marL="47236" marR="47236"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6228"/>
                    </a:solidFill>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tc hMerge="1">
                  <a:txBody>
                    <a:bodyPr/>
                    <a:lstStyle/>
                    <a:p>
                      <a:endParaRPr lang="fr-CA"/>
                    </a:p>
                  </a:txBody>
                  <a:tcPr/>
                </a:tc>
              </a:tr>
              <a:tr h="451499">
                <a:tc>
                  <a:txBody>
                    <a:bodyPr/>
                    <a:lstStyle/>
                    <a:p>
                      <a:pPr marL="0" marR="0" algn="ctr">
                        <a:spcBef>
                          <a:spcPts val="300"/>
                        </a:spcBef>
                        <a:spcAft>
                          <a:spcPts val="0"/>
                        </a:spcAft>
                      </a:pPr>
                      <a:r>
                        <a:rPr lang="fr-CA" sz="700" b="1">
                          <a:effectLst/>
                          <a:latin typeface="Arial"/>
                          <a:ea typeface="Calibri"/>
                        </a:rPr>
                        <a:t>ACTIONS</a:t>
                      </a:r>
                      <a:endParaRPr lang="fr-CA" sz="800">
                        <a:effectLst/>
                        <a:latin typeface="Times New Roman"/>
                        <a:ea typeface="Times New Roman"/>
                      </a:endParaRPr>
                    </a:p>
                  </a:txBody>
                  <a:tcPr marL="47236" marR="47236"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a:effectLst/>
                          <a:latin typeface="Arial"/>
                          <a:ea typeface="Calibri"/>
                        </a:rPr>
                        <a:t>RESPONSABLES</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a:effectLst/>
                          <a:latin typeface="Arial"/>
                          <a:ea typeface="Calibri"/>
                        </a:rPr>
                        <a:t>INDICATEURS</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a:effectLst/>
                          <a:latin typeface="Arial"/>
                          <a:ea typeface="Calibri"/>
                        </a:rPr>
                        <a:t>CIBLES</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a:effectLst/>
                          <a:latin typeface="Arial"/>
                          <a:ea typeface="Calibri"/>
                        </a:rPr>
                        <a:t>RESSOURCES HUMAINES IMPLIQUÉES</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dirty="0">
                          <a:effectLst/>
                          <a:latin typeface="Arial"/>
                          <a:ea typeface="Calibri"/>
                        </a:rPr>
                        <a:t>RESSOURCES </a:t>
                      </a:r>
                      <a:r>
                        <a:rPr lang="fr-CA" sz="700" b="1" dirty="0" smtClean="0">
                          <a:effectLst/>
                          <a:latin typeface="Arial"/>
                          <a:ea typeface="Calibri"/>
                        </a:rPr>
                        <a:t>MATÉRIELLES</a:t>
                      </a:r>
                      <a:endParaRPr lang="fr-CA" sz="800" dirty="0">
                        <a:effectLst/>
                        <a:latin typeface="Times New Roman"/>
                        <a:ea typeface="Times New Roman"/>
                      </a:endParaRPr>
                    </a:p>
                    <a:p>
                      <a:pPr marL="0" marR="0" algn="ctr">
                        <a:spcBef>
                          <a:spcPts val="300"/>
                        </a:spcBef>
                        <a:spcAft>
                          <a:spcPts val="0"/>
                        </a:spcAft>
                      </a:pPr>
                      <a:r>
                        <a:rPr lang="fr-CA" sz="700" b="1" dirty="0">
                          <a:effectLst/>
                          <a:latin typeface="Arial"/>
                          <a:ea typeface="Calibri"/>
                        </a:rPr>
                        <a:t>REQUISES</a:t>
                      </a:r>
                      <a:endParaRPr lang="fr-CA" sz="800" dirty="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dirty="0" smtClean="0">
                          <a:effectLst/>
                          <a:latin typeface="Arial"/>
                          <a:ea typeface="Calibri"/>
                        </a:rPr>
                        <a:t>RESSOURCES </a:t>
                      </a:r>
                      <a:r>
                        <a:rPr lang="fr-CA" sz="700" b="1" dirty="0">
                          <a:effectLst/>
                          <a:latin typeface="Arial"/>
                          <a:ea typeface="Calibri"/>
                        </a:rPr>
                        <a:t>FINANCIÈRES</a:t>
                      </a:r>
                      <a:endParaRPr lang="fr-CA" sz="800" dirty="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ctr">
                        <a:spcBef>
                          <a:spcPts val="300"/>
                        </a:spcBef>
                        <a:spcAft>
                          <a:spcPts val="0"/>
                        </a:spcAft>
                      </a:pPr>
                      <a:r>
                        <a:rPr lang="fr-CA" sz="700" b="1">
                          <a:effectLst/>
                          <a:latin typeface="Arial"/>
                          <a:ea typeface="Calibri"/>
                        </a:rPr>
                        <a:t>ÉCHÉANCES</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1825053">
                <a:tc>
                  <a:txBody>
                    <a:bodyPr/>
                    <a:lstStyle/>
                    <a:p>
                      <a:pPr marL="71755" marR="0">
                        <a:spcBef>
                          <a:spcPts val="600"/>
                        </a:spcBef>
                        <a:spcAft>
                          <a:spcPts val="600"/>
                        </a:spcAft>
                      </a:pPr>
                      <a:r>
                        <a:rPr lang="fr-CA" sz="700" b="1">
                          <a:effectLst/>
                          <a:latin typeface="Arial"/>
                          <a:ea typeface="Calibri"/>
                        </a:rPr>
                        <a:t> </a:t>
                      </a:r>
                      <a:endParaRPr lang="fr-CA" sz="800">
                        <a:effectLst/>
                        <a:latin typeface="Times New Roman"/>
                        <a:ea typeface="Times New Roman"/>
                      </a:endParaRPr>
                    </a:p>
                  </a:txBody>
                  <a:tcPr marL="47236" marR="47236"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300"/>
                        </a:spcBef>
                        <a:spcAft>
                          <a:spcPts val="1200"/>
                        </a:spcAft>
                      </a:pPr>
                      <a:r>
                        <a:rPr lang="fr-CA" sz="700">
                          <a:effectLst/>
                          <a:latin typeface="Arial"/>
                          <a:ea typeface="Calibri"/>
                        </a:rPr>
                        <a:t> </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a:effectLst/>
                          <a:latin typeface="Arial"/>
                          <a:ea typeface="Calibri"/>
                        </a:rPr>
                        <a:t> </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a:effectLst/>
                          <a:latin typeface="Arial"/>
                          <a:ea typeface="Calibri"/>
                        </a:rPr>
                        <a:t> </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a:effectLst/>
                          <a:latin typeface="Arial"/>
                          <a:ea typeface="Calibri"/>
                        </a:rPr>
                        <a:t> </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a:effectLst/>
                          <a:latin typeface="Arial"/>
                          <a:ea typeface="Calibri"/>
                        </a:rPr>
                        <a:t> </a:t>
                      </a:r>
                      <a:endParaRPr lang="fr-CA" sz="80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dirty="0">
                          <a:effectLst/>
                          <a:latin typeface="Arial"/>
                          <a:ea typeface="Calibri"/>
                        </a:rPr>
                        <a:t> </a:t>
                      </a:r>
                      <a:endParaRPr lang="fr-CA" sz="800" dirty="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300"/>
                        </a:spcBef>
                        <a:spcAft>
                          <a:spcPts val="1200"/>
                        </a:spcAft>
                      </a:pPr>
                      <a:r>
                        <a:rPr lang="fr-CA" sz="700" dirty="0">
                          <a:effectLst/>
                          <a:latin typeface="Arial"/>
                          <a:ea typeface="Calibri"/>
                        </a:rPr>
                        <a:t> </a:t>
                      </a:r>
                      <a:endParaRPr lang="fr-CA" sz="800" dirty="0">
                        <a:effectLst/>
                        <a:latin typeface="Times New Roman"/>
                        <a:ea typeface="Times New Roman"/>
                      </a:endParaRPr>
                    </a:p>
                  </a:txBody>
                  <a:tcPr marL="47236" marR="47236"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 name="Picture 2"/>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90054" y="76201"/>
            <a:ext cx="175478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3"/>
            </p:custDataLst>
          </p:nvPr>
        </p:nvSpPr>
        <p:spPr>
          <a:xfrm>
            <a:off x="1981200" y="364795"/>
            <a:ext cx="6063263" cy="584775"/>
          </a:xfrm>
          <a:prstGeom prst="rect">
            <a:avLst/>
          </a:prstGeom>
          <a:noFill/>
        </p:spPr>
        <p:txBody>
          <a:bodyPr wrap="none" rtlCol="0">
            <a:spAutoFit/>
          </a:bodyPr>
          <a:lstStyle/>
          <a:p>
            <a:r>
              <a:rPr lang="fr-CA" sz="3200" b="1" dirty="0" smtClean="0">
                <a:solidFill>
                  <a:srgbClr val="008000"/>
                </a:solidFill>
                <a:latin typeface="+mn-lt"/>
              </a:rPr>
              <a:t>Plan d’action BNQ 21000- simplifié</a:t>
            </a:r>
            <a:endParaRPr lang="fr-CA" sz="3200" b="1" dirty="0">
              <a:solidFill>
                <a:srgbClr val="008000"/>
              </a:solidFill>
              <a:latin typeface="+mn-lt"/>
            </a:endParaRPr>
          </a:p>
        </p:txBody>
      </p:sp>
    </p:spTree>
    <p:extLst>
      <p:ext uri="{BB962C8B-B14F-4D97-AF65-F5344CB8AC3E}">
        <p14:creationId xmlns:p14="http://schemas.microsoft.com/office/powerpoint/2010/main" val="39048548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normAutofit/>
          </a:bodyPr>
          <a:lstStyle/>
          <a:p>
            <a:pPr algn="l"/>
            <a:r>
              <a:rPr lang="fr-CA" sz="3200" b="1" dirty="0" smtClean="0">
                <a:solidFill>
                  <a:srgbClr val="008000"/>
                </a:solidFill>
                <a:latin typeface="+mn-lt"/>
              </a:rPr>
              <a:t>Les principales composantes du plan d’action –niveau stratégique</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762000" y="1600200"/>
            <a:ext cx="8229600" cy="4525963"/>
          </a:xfrm>
        </p:spPr>
        <p:txBody>
          <a:bodyPr>
            <a:normAutofit/>
          </a:bodyPr>
          <a:lstStyle/>
          <a:p>
            <a:pPr marL="685800" indent="-685800">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Dimensions économique, environnementale, sociale ou transversale</a:t>
            </a:r>
          </a:p>
          <a:p>
            <a:pPr marL="685800" indent="-685800">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Enjeu prioritaire</a:t>
            </a:r>
          </a:p>
          <a:p>
            <a:pPr marL="685800" indent="-685800">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Autres enjeux influencés</a:t>
            </a:r>
          </a:p>
          <a:p>
            <a:pPr marL="685800" indent="-685800">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Orientations stratégiques</a:t>
            </a:r>
          </a:p>
          <a:p>
            <a:pPr marL="685800" indent="-685800">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Objectifs globaux</a:t>
            </a:r>
            <a:endParaRPr lang="fr-CA" sz="28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25906770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p:txBody>
          <a:bodyPr>
            <a:normAutofit/>
          </a:bodyPr>
          <a:lstStyle/>
          <a:p>
            <a:pPr algn="l"/>
            <a:r>
              <a:rPr lang="fr-CA" sz="3200" b="1" dirty="0" smtClean="0">
                <a:solidFill>
                  <a:srgbClr val="008000"/>
                </a:solidFill>
                <a:latin typeface="+mn-lt"/>
              </a:rPr>
              <a:t>Les principales composantes du plan d’action – niveau opérationnel</a:t>
            </a:r>
            <a:endParaRPr lang="fr-CA" sz="3200" b="1" dirty="0">
              <a:solidFill>
                <a:srgbClr val="008000"/>
              </a:solidFill>
              <a:latin typeface="+mn-lt"/>
            </a:endParaRPr>
          </a:p>
        </p:txBody>
      </p:sp>
      <p:sp>
        <p:nvSpPr>
          <p:cNvPr id="3" name="Espace réservé du contenu 2"/>
          <p:cNvSpPr>
            <a:spLocks noGrp="1"/>
          </p:cNvSpPr>
          <p:nvPr>
            <p:ph idx="1"/>
            <p:custDataLst>
              <p:tags r:id="rId2"/>
            </p:custDataLst>
          </p:nvPr>
        </p:nvSpPr>
        <p:spPr>
          <a:xfrm>
            <a:off x="457200" y="1676400"/>
            <a:ext cx="8229600" cy="4572000"/>
          </a:xfrm>
        </p:spPr>
        <p:txBody>
          <a:bodyPr>
            <a:normAutofit/>
          </a:bodyPr>
          <a:lstStyle/>
          <a:p>
            <a:pPr marL="738188" indent="-738188">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Actions et moyens</a:t>
            </a:r>
          </a:p>
          <a:p>
            <a:pPr marL="738188" indent="-738188">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Objectifs </a:t>
            </a:r>
          </a:p>
          <a:p>
            <a:pPr marL="738188" indent="-738188">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Indicateurs</a:t>
            </a:r>
          </a:p>
          <a:p>
            <a:pPr marL="738188" indent="-738188">
              <a:spcAft>
                <a:spcPts val="1200"/>
              </a:spcAft>
              <a:buBlip>
                <a:blip r:embed="rId5"/>
              </a:buBlip>
            </a:pPr>
            <a:r>
              <a:rPr lang="fr-CA" sz="2800" dirty="0">
                <a:solidFill>
                  <a:schemeClr val="tx1">
                    <a:lumMod val="50000"/>
                    <a:lumOff val="50000"/>
                  </a:schemeClr>
                </a:solidFill>
                <a:latin typeface="Arial" pitchFamily="34" charset="0"/>
                <a:cs typeface="Arial" pitchFamily="34" charset="0"/>
              </a:rPr>
              <a:t>D</a:t>
            </a:r>
            <a:r>
              <a:rPr lang="fr-CA" sz="2800" dirty="0" smtClean="0">
                <a:solidFill>
                  <a:schemeClr val="tx1">
                    <a:lumMod val="50000"/>
                    <a:lumOff val="50000"/>
                  </a:schemeClr>
                </a:solidFill>
                <a:latin typeface="Arial" pitchFamily="34" charset="0"/>
                <a:cs typeface="Arial" pitchFamily="34" charset="0"/>
              </a:rPr>
              <a:t>étail des activités</a:t>
            </a:r>
          </a:p>
          <a:p>
            <a:pPr marL="738188" indent="-738188">
              <a:spcAft>
                <a:spcPts val="1200"/>
              </a:spcAft>
              <a:buBlip>
                <a:blip r:embed="rId5"/>
              </a:buBlip>
            </a:pPr>
            <a:r>
              <a:rPr lang="fr-CA" sz="2800" dirty="0" smtClean="0">
                <a:solidFill>
                  <a:schemeClr val="tx1">
                    <a:lumMod val="50000"/>
                    <a:lumOff val="50000"/>
                  </a:schemeClr>
                </a:solidFill>
                <a:latin typeface="Arial" pitchFamily="34" charset="0"/>
                <a:cs typeface="Arial" pitchFamily="34" charset="0"/>
              </a:rPr>
              <a:t>Échéancier</a:t>
            </a:r>
          </a:p>
        </p:txBody>
      </p:sp>
    </p:spTree>
    <p:extLst>
      <p:ext uri="{BB962C8B-B14F-4D97-AF65-F5344CB8AC3E}">
        <p14:creationId xmlns:p14="http://schemas.microsoft.com/office/powerpoint/2010/main" val="40487307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custDataLst>
              <p:tags r:id="rId1"/>
            </p:custDataLst>
          </p:nvPr>
        </p:nvSpPr>
        <p:spPr>
          <a:xfrm>
            <a:off x="457200" y="1142984"/>
            <a:ext cx="8458200" cy="4572032"/>
          </a:xfrm>
        </p:spPr>
        <p:txBody>
          <a:bodyPr vert="horz" wrap="square" lIns="91440" tIns="45720" rIns="91440" bIns="45720" numCol="1" anchor="t" anchorCtr="0" compatLnSpc="1">
            <a:prstTxWarp prst="textNoShape">
              <a:avLst/>
            </a:prstTxWarp>
            <a:noAutofit/>
          </a:bodyPr>
          <a:lstStyle/>
          <a:p>
            <a:pPr marL="342900" indent="-342900">
              <a:lnSpc>
                <a:spcPct val="100000"/>
              </a:lnSpc>
              <a:spcAft>
                <a:spcPts val="1200"/>
              </a:spcAft>
              <a:buBlip>
                <a:blip r:embed="rId5"/>
              </a:buBlip>
            </a:pPr>
            <a:r>
              <a:rPr lang="fr-CA" sz="2800" b="0" dirty="0" smtClean="0">
                <a:solidFill>
                  <a:schemeClr val="tx1">
                    <a:lumMod val="50000"/>
                    <a:lumOff val="50000"/>
                  </a:schemeClr>
                </a:solidFill>
                <a:ea typeface="ヒラギノ角ゴ Pro W3" pitchFamily="16" charset="-128"/>
              </a:rPr>
              <a:t>Il doit être conçu pour pouvoir mesurer l</a:t>
            </a:r>
            <a:r>
              <a:rPr lang="fr-CA" altLang="en-US" sz="2800" b="0" dirty="0" smtClean="0">
                <a:solidFill>
                  <a:schemeClr val="tx1">
                    <a:lumMod val="50000"/>
                    <a:lumOff val="50000"/>
                  </a:schemeClr>
                </a:solidFill>
                <a:ea typeface="ヒラギノ角ゴ Pro W3" pitchFamily="16" charset="-128"/>
              </a:rPr>
              <a:t>’</a:t>
            </a:r>
            <a:r>
              <a:rPr lang="fr-CA" sz="2800" b="0" dirty="0" smtClean="0">
                <a:solidFill>
                  <a:schemeClr val="tx1">
                    <a:lumMod val="50000"/>
                    <a:lumOff val="50000"/>
                  </a:schemeClr>
                </a:solidFill>
                <a:ea typeface="ヒラギノ角ゴ Pro W3" pitchFamily="16" charset="-128"/>
              </a:rPr>
              <a:t>atteinte des résultats. </a:t>
            </a:r>
          </a:p>
          <a:p>
            <a:pPr marL="342900" indent="-342900">
              <a:lnSpc>
                <a:spcPct val="100000"/>
              </a:lnSpc>
              <a:spcAft>
                <a:spcPts val="1200"/>
              </a:spcAft>
              <a:buBlip>
                <a:blip r:embed="rId5"/>
              </a:buBlip>
            </a:pPr>
            <a:r>
              <a:rPr lang="fr-CA" sz="2800" b="0" dirty="0" smtClean="0">
                <a:solidFill>
                  <a:schemeClr val="tx1">
                    <a:lumMod val="50000"/>
                    <a:lumOff val="50000"/>
                  </a:schemeClr>
                </a:solidFill>
                <a:ea typeface="ヒラギノ角ゴ Pro W3" pitchFamily="16" charset="-128"/>
              </a:rPr>
              <a:t>Dans la formulation de votre action, posez-vous systématiquement la question à savoir s</a:t>
            </a:r>
            <a:r>
              <a:rPr lang="fr-CA" altLang="en-US" sz="2800" b="0" dirty="0" smtClean="0">
                <a:solidFill>
                  <a:schemeClr val="tx1">
                    <a:lumMod val="50000"/>
                    <a:lumOff val="50000"/>
                  </a:schemeClr>
                </a:solidFill>
                <a:ea typeface="ヒラギノ角ゴ Pro W3" pitchFamily="16" charset="-128"/>
              </a:rPr>
              <a:t>’</a:t>
            </a:r>
            <a:r>
              <a:rPr lang="fr-CA" sz="2800" b="0" dirty="0" smtClean="0">
                <a:solidFill>
                  <a:schemeClr val="tx1">
                    <a:lumMod val="50000"/>
                    <a:lumOff val="50000"/>
                  </a:schemeClr>
                </a:solidFill>
                <a:ea typeface="ヒラギノ角ゴ Pro W3" pitchFamily="16" charset="-128"/>
              </a:rPr>
              <a:t>il est possible de la mesurer à l’aide de résultats quantifiables. </a:t>
            </a:r>
          </a:p>
          <a:p>
            <a:pPr marL="342900" indent="-342900">
              <a:lnSpc>
                <a:spcPct val="100000"/>
              </a:lnSpc>
              <a:spcAft>
                <a:spcPts val="1200"/>
              </a:spcAft>
              <a:buBlip>
                <a:blip r:embed="rId5"/>
              </a:buBlip>
            </a:pPr>
            <a:r>
              <a:rPr lang="fr-CA" sz="2800" b="0" dirty="0" smtClean="0">
                <a:solidFill>
                  <a:schemeClr val="tx1">
                    <a:lumMod val="50000"/>
                    <a:lumOff val="50000"/>
                  </a:schemeClr>
                </a:solidFill>
                <a:ea typeface="ヒラギノ角ゴ Pro W3" pitchFamily="16" charset="-128"/>
              </a:rPr>
              <a:t>Demandez-vous si ces résultats permettront d</a:t>
            </a:r>
            <a:r>
              <a:rPr lang="fr-CA" altLang="en-US" sz="2800" b="0" dirty="0" smtClean="0">
                <a:solidFill>
                  <a:schemeClr val="tx1">
                    <a:lumMod val="50000"/>
                    <a:lumOff val="50000"/>
                  </a:schemeClr>
                </a:solidFill>
                <a:ea typeface="ヒラギノ角ゴ Pro W3" pitchFamily="16" charset="-128"/>
              </a:rPr>
              <a:t>’</a:t>
            </a:r>
            <a:r>
              <a:rPr lang="fr-CA" sz="2800" b="0" dirty="0" smtClean="0">
                <a:solidFill>
                  <a:schemeClr val="tx1">
                    <a:lumMod val="50000"/>
                    <a:lumOff val="50000"/>
                  </a:schemeClr>
                </a:solidFill>
                <a:ea typeface="ヒラギノ角ゴ Pro W3" pitchFamily="16" charset="-128"/>
              </a:rPr>
              <a:t>évaluer la contribution de l</a:t>
            </a:r>
            <a:r>
              <a:rPr lang="fr-CA" altLang="en-US" sz="2800" b="0" dirty="0" smtClean="0">
                <a:solidFill>
                  <a:schemeClr val="tx1">
                    <a:lumMod val="50000"/>
                    <a:lumOff val="50000"/>
                  </a:schemeClr>
                </a:solidFill>
                <a:ea typeface="ヒラギノ角ゴ Pro W3" pitchFamily="16" charset="-128"/>
              </a:rPr>
              <a:t>’</a:t>
            </a:r>
            <a:r>
              <a:rPr lang="fr-CA" sz="2800" b="0" dirty="0" smtClean="0">
                <a:solidFill>
                  <a:schemeClr val="tx1">
                    <a:lumMod val="50000"/>
                    <a:lumOff val="50000"/>
                  </a:schemeClr>
                </a:solidFill>
                <a:ea typeface="ヒラギノ角ゴ Pro W3" pitchFamily="16" charset="-128"/>
              </a:rPr>
              <a:t>action pour atteindre l’objectif choisi.</a:t>
            </a:r>
            <a:endParaRPr lang="en-US" sz="2800" b="0" dirty="0" smtClean="0">
              <a:solidFill>
                <a:schemeClr val="tx1">
                  <a:lumMod val="50000"/>
                  <a:lumOff val="50000"/>
                </a:schemeClr>
              </a:solidFill>
              <a:ea typeface="ヒラギノ角ゴ Pro W3" pitchFamily="16" charset="-128"/>
            </a:endParaRPr>
          </a:p>
        </p:txBody>
      </p:sp>
      <p:sp>
        <p:nvSpPr>
          <p:cNvPr id="164865" name="Title 1"/>
          <p:cNvSpPr>
            <a:spLocks noGrp="1"/>
          </p:cNvSpPr>
          <p:nvPr>
            <p:ph type="title" idx="4294967295"/>
            <p:custDataLst>
              <p:tags r:id="rId2"/>
            </p:custDataLst>
          </p:nvPr>
        </p:nvSpPr>
        <p:spPr bwMode="auto">
          <a:xfrm>
            <a:off x="609601" y="214313"/>
            <a:ext cx="85344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gn="l" defTabSz="898525">
              <a:tabLst>
                <a:tab pos="898525" algn="l"/>
              </a:tabLst>
            </a:pPr>
            <a:r>
              <a:rPr lang="fr-CA" sz="3200" b="1" dirty="0" smtClean="0">
                <a:solidFill>
                  <a:srgbClr val="008000"/>
                </a:solidFill>
                <a:latin typeface="Arial" pitchFamily="34" charset="0"/>
                <a:ea typeface="ヒラギノ角ゴ Pro W3" pitchFamily="16" charset="-128"/>
                <a:cs typeface="Arial" pitchFamily="34" charset="0"/>
              </a:rPr>
              <a:t>Un bon plan d’action…</a:t>
            </a:r>
            <a:endParaRPr lang="en-US" sz="3200" b="1" dirty="0" smtClean="0">
              <a:solidFill>
                <a:srgbClr val="008000"/>
              </a:solidFill>
              <a:latin typeface="Arial" pitchFamily="34" charset="0"/>
              <a:ea typeface="ヒラギノ角ゴ Pro W3" pitchFamily="16" charset="-128"/>
              <a:cs typeface="Arial" pitchFamily="34" charset="0"/>
            </a:endParaRPr>
          </a:p>
        </p:txBody>
      </p:sp>
    </p:spTree>
    <p:extLst>
      <p:ext uri="{BB962C8B-B14F-4D97-AF65-F5344CB8AC3E}">
        <p14:creationId xmlns:p14="http://schemas.microsoft.com/office/powerpoint/2010/main" val="285519028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custDataLst>
              <p:tags r:id="rId1"/>
            </p:custDataLst>
          </p:nvPr>
        </p:nvSpPr>
        <p:spPr>
          <a:xfrm>
            <a:off x="533400" y="228600"/>
            <a:ext cx="4419600" cy="584775"/>
          </a:xfrm>
          <a:prstGeom prst="rect">
            <a:avLst/>
          </a:prstGeom>
          <a:noFill/>
        </p:spPr>
        <p:txBody>
          <a:bodyPr wrap="square" rtlCol="0">
            <a:spAutoFit/>
          </a:bodyPr>
          <a:lstStyle/>
          <a:p>
            <a:r>
              <a:rPr lang="fr-CA" sz="3200" b="1" dirty="0" smtClean="0">
                <a:solidFill>
                  <a:srgbClr val="008000"/>
                </a:solidFill>
                <a:latin typeface="+mn-lt"/>
              </a:rPr>
              <a:t>Exercice </a:t>
            </a:r>
            <a:endParaRPr lang="fr-CA" sz="3200" b="1" dirty="0">
              <a:solidFill>
                <a:srgbClr val="008000"/>
              </a:solidFill>
              <a:latin typeface="+mn-lt"/>
            </a:endParaRPr>
          </a:p>
        </p:txBody>
      </p:sp>
      <p:pic>
        <p:nvPicPr>
          <p:cNvPr id="6" name="Picture 4" descr="C:\Users\CraigF\AppData\Local\Microsoft\Windows\Temporary Internet Files\Content.IE5\NZQ05CAH\MC900439820[1].png"/>
          <p:cNvPicPr>
            <a:picLocks noChangeAspect="1" noChangeArrowheads="1"/>
          </p:cNvPicPr>
          <p:nvPr>
            <p:custDataLst>
              <p:tags r:id="rId2"/>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4876800" y="-46744"/>
            <a:ext cx="1197018" cy="996314"/>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custDataLst>
              <p:tags r:id="rId3"/>
            </p:custDataLst>
          </p:nvPr>
        </p:nvSpPr>
        <p:spPr>
          <a:xfrm>
            <a:off x="5791200" y="228600"/>
            <a:ext cx="3326552" cy="646331"/>
          </a:xfrm>
          <a:prstGeom prst="rect">
            <a:avLst/>
          </a:prstGeom>
          <a:noFill/>
        </p:spPr>
        <p:txBody>
          <a:bodyPr wrap="none" rtlCol="0">
            <a:spAutoFit/>
          </a:bodyPr>
          <a:lstStyle/>
          <a:p>
            <a:r>
              <a:rPr lang="fr-CA" dirty="0" smtClean="0">
                <a:solidFill>
                  <a:schemeClr val="tx1">
                    <a:lumMod val="50000"/>
                    <a:lumOff val="50000"/>
                  </a:schemeClr>
                </a:solidFill>
              </a:rPr>
              <a:t>15 minutes individuelles</a:t>
            </a:r>
          </a:p>
          <a:p>
            <a:r>
              <a:rPr lang="fr-CA" dirty="0" smtClean="0">
                <a:solidFill>
                  <a:schemeClr val="tx1">
                    <a:lumMod val="50000"/>
                    <a:lumOff val="50000"/>
                  </a:schemeClr>
                </a:solidFill>
              </a:rPr>
              <a:t>30 minutes en séance plénière</a:t>
            </a:r>
            <a:endParaRPr lang="fr-CA" dirty="0">
              <a:solidFill>
                <a:schemeClr val="tx1">
                  <a:lumMod val="50000"/>
                  <a:lumOff val="50000"/>
                </a:schemeClr>
              </a:solidFill>
            </a:endParaRPr>
          </a:p>
        </p:txBody>
      </p:sp>
      <p:graphicFrame>
        <p:nvGraphicFramePr>
          <p:cNvPr id="7" name="Tableau 6"/>
          <p:cNvGraphicFramePr>
            <a:graphicFrameLocks noGrp="1"/>
          </p:cNvGraphicFramePr>
          <p:nvPr>
            <p:custDataLst>
              <p:tags r:id="rId4"/>
            </p:custDataLst>
            <p:extLst>
              <p:ext uri="{D42A27DB-BD31-4B8C-83A1-F6EECF244321}">
                <p14:modId xmlns:p14="http://schemas.microsoft.com/office/powerpoint/2010/main" val="3039261540"/>
              </p:ext>
            </p:extLst>
          </p:nvPr>
        </p:nvGraphicFramePr>
        <p:xfrm>
          <a:off x="1292217" y="949575"/>
          <a:ext cx="6355080" cy="3394596"/>
        </p:xfrm>
        <a:graphic>
          <a:graphicData uri="http://schemas.openxmlformats.org/drawingml/2006/table">
            <a:tbl>
              <a:tblPr firstRow="1" firstCol="1" bandRow="1"/>
              <a:tblGrid>
                <a:gridCol w="3383280"/>
                <a:gridCol w="2971800"/>
              </a:tblGrid>
              <a:tr h="217434">
                <a:tc gridSpan="2">
                  <a:txBody>
                    <a:bodyPr/>
                    <a:lstStyle/>
                    <a:p>
                      <a:pPr marL="0" marR="0">
                        <a:lnSpc>
                          <a:spcPct val="115000"/>
                        </a:lnSpc>
                        <a:spcBef>
                          <a:spcPts val="0"/>
                        </a:spcBef>
                        <a:spcAft>
                          <a:spcPts val="0"/>
                        </a:spcAft>
                      </a:pPr>
                      <a:r>
                        <a:rPr lang="fr-CA" sz="1000" b="1" dirty="0">
                          <a:effectLst/>
                          <a:latin typeface="Arial" pitchFamily="34" charset="0"/>
                          <a:ea typeface="Calibri"/>
                          <a:cs typeface="Arial" pitchFamily="34" charset="0"/>
                        </a:rPr>
                        <a:t>Action : </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CA"/>
                    </a:p>
                  </a:txBody>
                  <a:tcPr/>
                </a:tc>
              </a:tr>
              <a:tr h="217434">
                <a:tc gridSpan="2">
                  <a:txBody>
                    <a:bodyPr/>
                    <a:lstStyle/>
                    <a:p>
                      <a:pPr marL="0" marR="0">
                        <a:lnSpc>
                          <a:spcPct val="115000"/>
                        </a:lnSpc>
                        <a:spcBef>
                          <a:spcPts val="0"/>
                        </a:spcBef>
                        <a:spcAft>
                          <a:spcPts val="0"/>
                        </a:spcAft>
                      </a:pPr>
                      <a:r>
                        <a:rPr lang="fr-CA" sz="1000" b="1" dirty="0" smtClean="0">
                          <a:effectLst/>
                          <a:latin typeface="Arial" pitchFamily="34" charset="0"/>
                          <a:ea typeface="Calibri"/>
                          <a:cs typeface="Arial" pitchFamily="34" charset="0"/>
                        </a:rPr>
                        <a:t>Le ou les principaux obstacles anticipés</a:t>
                      </a:r>
                      <a:r>
                        <a:rPr lang="fr-CA" sz="1000" b="1" dirty="0">
                          <a:effectLst/>
                          <a:latin typeface="Arial" pitchFamily="34" charset="0"/>
                          <a:ea typeface="Calibri"/>
                          <a:cs typeface="Arial" pitchFamily="34" charset="0"/>
                        </a:rPr>
                        <a:t> :</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CA"/>
                    </a:p>
                  </a:txBody>
                  <a:tcPr/>
                </a:tc>
              </a:tr>
              <a:tr h="217434">
                <a:tc>
                  <a:txBody>
                    <a:bodyPr/>
                    <a:lstStyle/>
                    <a:p>
                      <a:pPr marL="0" marR="0">
                        <a:lnSpc>
                          <a:spcPct val="115000"/>
                        </a:lnSpc>
                        <a:spcBef>
                          <a:spcPts val="0"/>
                        </a:spcBef>
                        <a:spcAft>
                          <a:spcPts val="0"/>
                        </a:spcAft>
                      </a:pPr>
                      <a:r>
                        <a:rPr lang="fr-CA" sz="1000" b="1" dirty="0" smtClean="0">
                          <a:effectLst/>
                          <a:latin typeface="Arial" pitchFamily="34" charset="0"/>
                          <a:ea typeface="Calibri"/>
                          <a:cs typeface="Arial" pitchFamily="34" charset="0"/>
                        </a:rPr>
                        <a:t>1. Diriger </a:t>
                      </a:r>
                      <a:r>
                        <a:rPr lang="fr-CA" sz="1000" b="1" dirty="0">
                          <a:effectLst/>
                          <a:latin typeface="Arial" pitchFamily="34" charset="0"/>
                          <a:ea typeface="Calibri"/>
                          <a:cs typeface="Arial" pitchFamily="34" charset="0"/>
                        </a:rPr>
                        <a:t>le </a:t>
                      </a:r>
                      <a:r>
                        <a:rPr lang="fr-CA" sz="1000" b="1" dirty="0" smtClean="0">
                          <a:effectLst/>
                          <a:latin typeface="Arial" pitchFamily="34" charset="0"/>
                          <a:ea typeface="Calibri"/>
                          <a:cs typeface="Arial" pitchFamily="34" charset="0"/>
                        </a:rPr>
                        <a:t>conducteur</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nSpc>
                          <a:spcPct val="115000"/>
                        </a:lnSpc>
                        <a:spcBef>
                          <a:spcPts val="0"/>
                        </a:spcBef>
                        <a:spcAft>
                          <a:spcPts val="0"/>
                        </a:spcAft>
                      </a:pPr>
                      <a:r>
                        <a:rPr lang="fr-CA" sz="1000" b="1">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r>
              <a:tr h="340580">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a</a:t>
                      </a:r>
                      <a:r>
                        <a:rPr lang="fr-CA" sz="1000" noProof="0" dirty="0" smtClean="0">
                          <a:effectLst/>
                          <a:latin typeface="Arial" pitchFamily="34" charset="0"/>
                          <a:ea typeface="Calibri"/>
                          <a:cs typeface="Arial" pitchFamily="34" charset="0"/>
                        </a:rPr>
                        <a:t>.</a:t>
                      </a:r>
                      <a:r>
                        <a:rPr lang="fr-CA" sz="1000" kern="1200" noProof="0" dirty="0" smtClean="0">
                          <a:solidFill>
                            <a:srgbClr val="000000"/>
                          </a:solidFill>
                          <a:effectLst/>
                          <a:latin typeface="Arial" pitchFamily="34" charset="0"/>
                          <a:ea typeface="ヒラギノ角ゴ Pro W3"/>
                          <a:cs typeface="Arial" pitchFamily="34" charset="0"/>
                        </a:rPr>
                        <a:t> </a:t>
                      </a:r>
                      <a:r>
                        <a:rPr lang="fr-CA" sz="1000" noProof="0" dirty="0" smtClean="0">
                          <a:effectLst/>
                          <a:latin typeface="Arial" pitchFamily="34" charset="0"/>
                          <a:ea typeface="Calibri"/>
                          <a:cs typeface="Arial" pitchFamily="34" charset="0"/>
                        </a:rPr>
                        <a:t>Trouvez ce qui marche plutôt que ce qui ne fonctionne pas.</a:t>
                      </a:r>
                      <a:endParaRPr lang="fr-CA" sz="1100" noProof="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b. Déterminez </a:t>
                      </a:r>
                      <a:r>
                        <a:rPr lang="fr-CA" sz="1000" dirty="0">
                          <a:effectLst/>
                          <a:latin typeface="Arial" pitchFamily="34" charset="0"/>
                          <a:ea typeface="Calibri"/>
                          <a:cs typeface="Arial" pitchFamily="34" charset="0"/>
                        </a:rPr>
                        <a:t>les étapes </a:t>
                      </a:r>
                      <a:r>
                        <a:rPr lang="fr-CA" sz="1000" dirty="0" smtClean="0">
                          <a:effectLst/>
                          <a:latin typeface="Arial" pitchFamily="34" charset="0"/>
                          <a:ea typeface="Calibri"/>
                          <a:cs typeface="Arial" pitchFamily="34" charset="0"/>
                        </a:rPr>
                        <a:t>importantes.</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c. </a:t>
                      </a:r>
                      <a:r>
                        <a:rPr lang="fr-CA" sz="1000" dirty="0">
                          <a:effectLst/>
                          <a:latin typeface="Arial" pitchFamily="34" charset="0"/>
                          <a:ea typeface="Calibri"/>
                          <a:cs typeface="Arial" pitchFamily="34" charset="0"/>
                        </a:rPr>
                        <a:t>Pointez vers </a:t>
                      </a:r>
                      <a:r>
                        <a:rPr lang="fr-CA" sz="1000" dirty="0" smtClean="0">
                          <a:effectLst/>
                          <a:latin typeface="Arial" pitchFamily="34" charset="0"/>
                          <a:ea typeface="Calibri"/>
                          <a:cs typeface="Arial" pitchFamily="34" charset="0"/>
                        </a:rPr>
                        <a:t>l’objectif.</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b="1" dirty="0" smtClean="0">
                          <a:effectLst/>
                          <a:latin typeface="Arial" pitchFamily="34" charset="0"/>
                          <a:ea typeface="Calibri"/>
                          <a:cs typeface="Arial" pitchFamily="34" charset="0"/>
                        </a:rPr>
                        <a:t>2. Motiver </a:t>
                      </a:r>
                      <a:r>
                        <a:rPr lang="fr-CA" sz="1000" b="1" dirty="0">
                          <a:effectLst/>
                          <a:latin typeface="Arial" pitchFamily="34" charset="0"/>
                          <a:ea typeface="Calibri"/>
                          <a:cs typeface="Arial" pitchFamily="34" charset="0"/>
                        </a:rPr>
                        <a:t>l’éléphant</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nSpc>
                          <a:spcPct val="115000"/>
                        </a:lnSpc>
                        <a:spcBef>
                          <a:spcPts val="0"/>
                        </a:spcBef>
                        <a:spcAft>
                          <a:spcPts val="0"/>
                        </a:spcAft>
                      </a:pPr>
                      <a:r>
                        <a:rPr lang="fr-CA" sz="1000" b="1">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d. </a:t>
                      </a:r>
                      <a:r>
                        <a:rPr lang="fr-CA" sz="1000" dirty="0">
                          <a:effectLst/>
                          <a:latin typeface="Arial" pitchFamily="34" charset="0"/>
                          <a:ea typeface="Calibri"/>
                          <a:cs typeface="Arial" pitchFamily="34" charset="0"/>
                        </a:rPr>
                        <a:t>Touchez une corde </a:t>
                      </a:r>
                      <a:r>
                        <a:rPr lang="fr-CA" sz="1000" dirty="0" smtClean="0">
                          <a:effectLst/>
                          <a:latin typeface="Arial" pitchFamily="34" charset="0"/>
                          <a:ea typeface="Calibri"/>
                          <a:cs typeface="Arial" pitchFamily="34" charset="0"/>
                        </a:rPr>
                        <a:t>sensible.</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e. </a:t>
                      </a:r>
                      <a:r>
                        <a:rPr lang="fr-CA" sz="1000" dirty="0">
                          <a:effectLst/>
                          <a:latin typeface="Arial" pitchFamily="34" charset="0"/>
                          <a:ea typeface="Calibri"/>
                          <a:cs typeface="Arial" pitchFamily="34" charset="0"/>
                        </a:rPr>
                        <a:t>Réduisez la hauteur de la </a:t>
                      </a:r>
                      <a:r>
                        <a:rPr lang="fr-CA" sz="1000" dirty="0" smtClean="0">
                          <a:effectLst/>
                          <a:latin typeface="Arial" pitchFamily="34" charset="0"/>
                          <a:ea typeface="Calibri"/>
                          <a:cs typeface="Arial" pitchFamily="34" charset="0"/>
                        </a:rPr>
                        <a:t>marche.</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f. </a:t>
                      </a:r>
                      <a:r>
                        <a:rPr lang="fr-CA" sz="1000" dirty="0">
                          <a:effectLst/>
                          <a:latin typeface="Arial" pitchFamily="34" charset="0"/>
                          <a:ea typeface="Calibri"/>
                          <a:cs typeface="Arial" pitchFamily="34" charset="0"/>
                        </a:rPr>
                        <a:t>Cultivez votre identité </a:t>
                      </a:r>
                      <a:r>
                        <a:rPr lang="fr-CA" sz="1000" dirty="0" smtClean="0">
                          <a:effectLst/>
                          <a:latin typeface="Arial" pitchFamily="34" charset="0"/>
                          <a:ea typeface="Calibri"/>
                          <a:cs typeface="Arial" pitchFamily="34" charset="0"/>
                        </a:rPr>
                        <a:t>durable.</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b="1" dirty="0" smtClean="0">
                          <a:effectLst/>
                          <a:latin typeface="Arial" pitchFamily="34" charset="0"/>
                          <a:ea typeface="Calibri"/>
                          <a:cs typeface="Arial" pitchFamily="34" charset="0"/>
                        </a:rPr>
                        <a:t>3. Tracer </a:t>
                      </a:r>
                      <a:r>
                        <a:rPr lang="fr-CA" sz="1000" b="1" dirty="0">
                          <a:effectLst/>
                          <a:latin typeface="Arial" pitchFamily="34" charset="0"/>
                          <a:ea typeface="Calibri"/>
                          <a:cs typeface="Arial" pitchFamily="34" charset="0"/>
                        </a:rPr>
                        <a:t>le chemin</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c>
                  <a:txBody>
                    <a:bodyPr/>
                    <a:lstStyle/>
                    <a:p>
                      <a:pPr marL="0" marR="0">
                        <a:lnSpc>
                          <a:spcPct val="115000"/>
                        </a:lnSpc>
                        <a:spcBef>
                          <a:spcPts val="0"/>
                        </a:spcBef>
                        <a:spcAft>
                          <a:spcPts val="0"/>
                        </a:spcAft>
                      </a:pPr>
                      <a:r>
                        <a:rPr lang="fr-CA" sz="1000" b="1">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F7F7F"/>
                    </a:solidFill>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g. </a:t>
                      </a:r>
                      <a:r>
                        <a:rPr lang="fr-CA" sz="1000" dirty="0">
                          <a:effectLst/>
                          <a:latin typeface="Arial" pitchFamily="34" charset="0"/>
                          <a:ea typeface="Calibri"/>
                          <a:cs typeface="Arial" pitchFamily="34" charset="0"/>
                        </a:rPr>
                        <a:t>Adaptez </a:t>
                      </a:r>
                      <a:r>
                        <a:rPr lang="fr-CA" sz="1000" dirty="0" smtClean="0">
                          <a:effectLst/>
                          <a:latin typeface="Arial" pitchFamily="34" charset="0"/>
                          <a:ea typeface="Calibri"/>
                          <a:cs typeface="Arial" pitchFamily="34" charset="0"/>
                        </a:rPr>
                        <a:t>l’environnement.</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h. </a:t>
                      </a:r>
                      <a:r>
                        <a:rPr lang="fr-CA" sz="1000" dirty="0">
                          <a:effectLst/>
                          <a:latin typeface="Arial" pitchFamily="34" charset="0"/>
                          <a:ea typeface="Calibri"/>
                          <a:cs typeface="Arial" pitchFamily="34" charset="0"/>
                        </a:rPr>
                        <a:t>Créez des </a:t>
                      </a:r>
                      <a:r>
                        <a:rPr lang="fr-CA" sz="1000" dirty="0" smtClean="0">
                          <a:effectLst/>
                          <a:latin typeface="Arial" pitchFamily="34" charset="0"/>
                          <a:ea typeface="Calibri"/>
                          <a:cs typeface="Arial" pitchFamily="34" charset="0"/>
                        </a:rPr>
                        <a:t>habitudes.</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a:effectLst/>
                          <a:latin typeface="Calibri"/>
                          <a:ea typeface="Calibri"/>
                          <a:cs typeface="Times New Roman"/>
                        </a:rPr>
                        <a:t> </a:t>
                      </a:r>
                      <a:endParaRPr lang="fr-CA"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i. </a:t>
                      </a:r>
                      <a:r>
                        <a:rPr lang="fr-CA" sz="1000" dirty="0">
                          <a:effectLst/>
                          <a:latin typeface="Arial" pitchFamily="34" charset="0"/>
                          <a:ea typeface="Calibri"/>
                          <a:cs typeface="Arial" pitchFamily="34" charset="0"/>
                        </a:rPr>
                        <a:t>Rendez le succès </a:t>
                      </a:r>
                      <a:r>
                        <a:rPr lang="fr-CA" sz="1000" dirty="0" smtClean="0">
                          <a:effectLst/>
                          <a:latin typeface="Arial" pitchFamily="34" charset="0"/>
                          <a:ea typeface="Calibri"/>
                          <a:cs typeface="Arial" pitchFamily="34" charset="0"/>
                        </a:rPr>
                        <a:t>contagieux.</a:t>
                      </a:r>
                      <a:endParaRPr lang="fr-CA" sz="11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CA" sz="1000" dirty="0">
                          <a:effectLst/>
                          <a:latin typeface="Calibri"/>
                          <a:ea typeface="Calibri"/>
                          <a:cs typeface="Times New Roman"/>
                        </a:rPr>
                        <a:t> </a:t>
                      </a:r>
                      <a:endParaRPr lang="fr-CA"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434">
                <a:tc>
                  <a:txBody>
                    <a:bodyPr/>
                    <a:lstStyle/>
                    <a:p>
                      <a:pPr marL="0" marR="0">
                        <a:lnSpc>
                          <a:spcPct val="115000"/>
                        </a:lnSpc>
                        <a:spcBef>
                          <a:spcPts val="0"/>
                        </a:spcBef>
                        <a:spcAft>
                          <a:spcPts val="0"/>
                        </a:spcAft>
                      </a:pPr>
                      <a:r>
                        <a:rPr lang="fr-CA" sz="1000" dirty="0" smtClean="0">
                          <a:effectLst/>
                          <a:latin typeface="Arial" pitchFamily="34" charset="0"/>
                          <a:ea typeface="Calibri"/>
                          <a:cs typeface="Arial" pitchFamily="34" charset="0"/>
                        </a:rPr>
                        <a:t>j. Maintenez la dynamique</a:t>
                      </a:r>
                      <a:r>
                        <a:rPr lang="fr-CA" sz="1000" baseline="0" dirty="0" smtClean="0">
                          <a:effectLst/>
                          <a:latin typeface="Arial" pitchFamily="34" charset="0"/>
                          <a:ea typeface="Calibri"/>
                          <a:cs typeface="Arial" pitchFamily="34" charset="0"/>
                        </a:rPr>
                        <a:t> du changement.</a:t>
                      </a:r>
                      <a:endParaRPr lang="fr-CA" sz="1000" dirty="0">
                        <a:effectLst/>
                        <a:latin typeface="Arial" pitchFamily="34" charset="0"/>
                        <a:ea typeface="Calibri"/>
                        <a:cs typeface="Arial" pitchFamily="34" charset="0"/>
                      </a:endParaRPr>
                    </a:p>
                  </a:txBody>
                  <a:tcPr marL="68580" marR="68580" marT="0" marB="0">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fr-CA"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Rectangle 7"/>
          <p:cNvSpPr/>
          <p:nvPr>
            <p:custDataLst>
              <p:tags r:id="rId5"/>
            </p:custDataLst>
          </p:nvPr>
        </p:nvSpPr>
        <p:spPr>
          <a:xfrm>
            <a:off x="286473" y="4334232"/>
            <a:ext cx="8229600" cy="2523768"/>
          </a:xfrm>
          <a:prstGeom prst="rect">
            <a:avLst/>
          </a:prstGeom>
        </p:spPr>
        <p:txBody>
          <a:bodyPr wrap="square">
            <a:spAutoFit/>
          </a:bodyPr>
          <a:lstStyle/>
          <a:p>
            <a:pPr lvl="0" fontAlgn="auto">
              <a:spcBef>
                <a:spcPct val="20000"/>
              </a:spcBef>
              <a:spcAft>
                <a:spcPts val="0"/>
              </a:spcAft>
            </a:pPr>
            <a:r>
              <a:rPr lang="en-US" sz="1400" b="1" dirty="0" smtClean="0">
                <a:solidFill>
                  <a:schemeClr val="tx1">
                    <a:lumMod val="65000"/>
                    <a:lumOff val="35000"/>
                  </a:schemeClr>
                </a:solidFill>
                <a:ea typeface="ヒラギノ角ゴ Pro W3" pitchFamily="16" charset="-128"/>
                <a:cs typeface="Arial" pitchFamily="34" charset="0"/>
              </a:rPr>
              <a:t>Questions aide-mémoire:</a:t>
            </a:r>
          </a:p>
          <a:p>
            <a:pPr marL="34290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cela s</a:t>
            </a:r>
            <a:r>
              <a:rPr lang="fr-CA" altLang="ja-JP" sz="1200" b="1" dirty="0" smtClean="0">
                <a:solidFill>
                  <a:schemeClr val="tx1">
                    <a:lumMod val="65000"/>
                    <a:lumOff val="35000"/>
                  </a:schemeClr>
                </a:solidFill>
                <a:ea typeface="ヒラギノ角ゴ Pro W3" pitchFamily="16" charset="-128"/>
                <a:cs typeface="Arial" pitchFamily="34" charset="0"/>
              </a:rPr>
              <a:t>’inspire d’un succès passé?</a:t>
            </a:r>
          </a:p>
          <a:p>
            <a:pPr marL="342900" indent="-342900" fontAlgn="auto">
              <a:spcBef>
                <a:spcPct val="20000"/>
              </a:spcBef>
              <a:spcAft>
                <a:spcPts val="0"/>
              </a:spcAft>
              <a:buFont typeface="+mj-lt"/>
              <a:buAutoNum type="alphaLcPeriod"/>
            </a:pPr>
            <a:r>
              <a:rPr lang="fr-CA" altLang="ja-JP" sz="1200" b="1" dirty="0" smtClean="0">
                <a:solidFill>
                  <a:schemeClr val="tx1">
                    <a:lumMod val="65000"/>
                    <a:lumOff val="35000"/>
                  </a:schemeClr>
                </a:solidFill>
                <a:ea typeface="ヒラギノ角ゴ Pro W3" pitchFamily="16" charset="-128"/>
                <a:cs typeface="Arial" pitchFamily="34" charset="0"/>
              </a:rPr>
              <a:t>Est-ce qu’il y a des étapes incontournables?</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Votre équipe se sentira-t-elle touchée par l’objectif</a:t>
            </a:r>
            <a:r>
              <a:rPr lang="fr-CA" altLang="ja-JP" sz="1200" b="1" dirty="0" smtClean="0">
                <a:solidFill>
                  <a:schemeClr val="tx1">
                    <a:lumMod val="65000"/>
                    <a:lumOff val="35000"/>
                  </a:schemeClr>
                </a:solidFill>
                <a:ea typeface="ヒラギノ角ゴ Pro W3" pitchFamily="16" charset="-128"/>
                <a:cs typeface="Arial" pitchFamily="34" charset="0"/>
              </a:rPr>
              <a:t>?</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cela évoque une émotion? </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cela semble faisable? </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cela va rendre les gens fiers?</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les mesures permettent d’atteindre l’objectif?</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Comment encourager pour garder les bonnes habitudes?</a:t>
            </a:r>
          </a:p>
          <a:p>
            <a:pPr marL="342900" lvl="0" indent="-342900" fontAlgn="auto">
              <a:spcBef>
                <a:spcPct val="20000"/>
              </a:spcBef>
              <a:spcAft>
                <a:spcPts val="0"/>
              </a:spcAft>
              <a:buFont typeface="+mj-lt"/>
              <a:buAutoNum type="alphaLcPeriod"/>
            </a:pPr>
            <a:r>
              <a:rPr lang="fr-CA" sz="1200" b="1" dirty="0" smtClean="0">
                <a:solidFill>
                  <a:schemeClr val="tx1">
                    <a:lumMod val="65000"/>
                    <a:lumOff val="35000"/>
                  </a:schemeClr>
                </a:solidFill>
                <a:ea typeface="ヒラギノ角ゴ Pro W3" pitchFamily="16" charset="-128"/>
                <a:cs typeface="Arial" pitchFamily="34" charset="0"/>
              </a:rPr>
              <a:t>Est-ce que cela va créer un effet d</a:t>
            </a:r>
            <a:r>
              <a:rPr lang="fr-CA" altLang="ja-JP" sz="1200" b="1" dirty="0" smtClean="0">
                <a:solidFill>
                  <a:schemeClr val="tx1">
                    <a:lumMod val="65000"/>
                    <a:lumOff val="35000"/>
                  </a:schemeClr>
                </a:solidFill>
                <a:ea typeface="ヒラギノ角ゴ Pro W3" pitchFamily="16" charset="-128"/>
                <a:cs typeface="Arial" pitchFamily="34" charset="0"/>
              </a:rPr>
              <a:t>’entrainement positif?</a:t>
            </a:r>
          </a:p>
          <a:p>
            <a:pPr marL="342900" lvl="0" indent="-342900" fontAlgn="auto">
              <a:spcBef>
                <a:spcPct val="20000"/>
              </a:spcBef>
              <a:spcAft>
                <a:spcPts val="0"/>
              </a:spcAft>
              <a:buFont typeface="+mj-lt"/>
              <a:buAutoNum type="alphaLcPeriod"/>
            </a:pPr>
            <a:r>
              <a:rPr lang="fr-CA" altLang="ja-JP" sz="1200" b="1" dirty="0" smtClean="0">
                <a:solidFill>
                  <a:schemeClr val="tx1">
                    <a:lumMod val="65000"/>
                    <a:lumOff val="35000"/>
                  </a:schemeClr>
                </a:solidFill>
                <a:ea typeface="ヒラギノ角ゴ Pro W3" pitchFamily="16" charset="-128"/>
                <a:cs typeface="Arial" pitchFamily="34" charset="0"/>
              </a:rPr>
              <a:t>Quelles sont les récompenses qui toucheront l’équipe et les influenceront à continuer leur progression?</a:t>
            </a:r>
            <a:endParaRPr lang="fr-CA" altLang="ja-JP" sz="1200" b="1" dirty="0">
              <a:solidFill>
                <a:schemeClr val="tx1">
                  <a:lumMod val="65000"/>
                  <a:lumOff val="35000"/>
                </a:schemeClr>
              </a:solidFill>
              <a:ea typeface="ヒラギノ角ゴ Pro W3" pitchFamily="16" charset="-128"/>
              <a:cs typeface="Arial" pitchFamily="34" charset="0"/>
            </a:endParaRPr>
          </a:p>
        </p:txBody>
      </p:sp>
      <p:pic>
        <p:nvPicPr>
          <p:cNvPr id="10" name="Picture 12" descr="http://www.funpages.com/elephantsshadow/elephant.gif"/>
          <p:cNvPicPr>
            <a:picLocks noChangeAspect="1" noChangeArrowheads="1"/>
          </p:cNvPicPr>
          <p:nvPr>
            <p:custDataLst>
              <p:tags r:id="rId6"/>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313666" y="2514600"/>
            <a:ext cx="779827" cy="8382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7" descr="C:\Users\CraigF\AppData\Local\Microsoft\Windows\Temporary Internet Files\Content.IE5\22PWXZ85\MP900399952[1].jpg"/>
          <p:cNvPicPr>
            <a:picLocks noChangeAspect="1" noChangeArrowheads="1"/>
          </p:cNvPicPr>
          <p:nvPr>
            <p:custDataLst>
              <p:tags r:id="rId7"/>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259279" y="3440908"/>
            <a:ext cx="945744" cy="893324"/>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p:cNvPicPr>
            <a:picLocks noChangeAspect="1" noChangeArrowheads="1"/>
          </p:cNvPicPr>
          <p:nvPr>
            <p:custDataLst>
              <p:tags r:id="rId8"/>
            </p:custDataLst>
          </p:nvPr>
        </p:nvPicPr>
        <p:blipFill>
          <a:blip r:embed="rId14">
            <a:extLst>
              <a:ext uri="{28A0092B-C50C-407E-A947-70E740481C1C}">
                <a14:useLocalDpi xmlns:a14="http://schemas.microsoft.com/office/drawing/2010/main" val="0"/>
              </a:ext>
            </a:extLst>
          </a:blip>
          <a:srcRect/>
          <a:stretch>
            <a:fillRect/>
          </a:stretch>
        </p:blipFill>
        <p:spPr bwMode="auto">
          <a:xfrm>
            <a:off x="198548" y="1435100"/>
            <a:ext cx="10064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8226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custDataLst>
              <p:tags r:id="rId1"/>
            </p:custDataLst>
            <p:extLst>
              <p:ext uri="{D42A27DB-BD31-4B8C-83A1-F6EECF244321}">
                <p14:modId xmlns:p14="http://schemas.microsoft.com/office/powerpoint/2010/main" val="2218021630"/>
              </p:ext>
            </p:extLst>
          </p:nvPr>
        </p:nvGraphicFramePr>
        <p:xfrm>
          <a:off x="1846995" y="1412776"/>
          <a:ext cx="7206952" cy="4064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5" name="ZoneTexte 4"/>
          <p:cNvSpPr txBox="1"/>
          <p:nvPr>
            <p:custDataLst>
              <p:tags r:id="rId2"/>
            </p:custDataLst>
          </p:nvPr>
        </p:nvSpPr>
        <p:spPr>
          <a:xfrm>
            <a:off x="2530287" y="4005064"/>
            <a:ext cx="4876800" cy="523220"/>
          </a:xfrm>
          <a:prstGeom prst="rect">
            <a:avLst/>
          </a:prstGeom>
          <a:noFill/>
        </p:spPr>
        <p:txBody>
          <a:bodyPr wrap="square" rtlCol="0">
            <a:spAutoFit/>
          </a:bodyPr>
          <a:lstStyle/>
          <a:p>
            <a:pPr fontAlgn="auto">
              <a:spcBef>
                <a:spcPts val="0"/>
              </a:spcBef>
              <a:spcAft>
                <a:spcPts val="0"/>
              </a:spcAft>
            </a:pPr>
            <a:r>
              <a:rPr lang="fr-CA" sz="2800" i="1" dirty="0">
                <a:solidFill>
                  <a:prstClr val="black">
                    <a:lumMod val="50000"/>
                    <a:lumOff val="50000"/>
                  </a:prstClr>
                </a:solidFill>
                <a:effectLst>
                  <a:outerShdw blurRad="38100" dist="38100" dir="2700000" algn="tl">
                    <a:srgbClr val="000000">
                      <a:alpha val="43137"/>
                    </a:srgbClr>
                  </a:outerShdw>
                </a:effectLst>
                <a:latin typeface="Calibri"/>
              </a:rPr>
              <a:t>Culture organisationnelle DD</a:t>
            </a:r>
          </a:p>
        </p:txBody>
      </p:sp>
      <p:pic>
        <p:nvPicPr>
          <p:cNvPr id="6" name="Picture 2" descr="guide"/>
          <p:cNvPicPr>
            <a:picLocks noChangeAspect="1" noChangeArrowheads="1"/>
          </p:cNvPicPr>
          <p:nvPr>
            <p:custDataLst>
              <p:tags r:id="rId3"/>
            </p:custDataLst>
          </p:nvPr>
        </p:nvPicPr>
        <p:blipFill>
          <a:blip r:embed="rId14" cstate="print">
            <a:extLst>
              <a:ext uri="{28A0092B-C50C-407E-A947-70E740481C1C}">
                <a14:useLocalDpi xmlns:a14="http://schemas.microsoft.com/office/drawing/2010/main" val="0"/>
              </a:ext>
            </a:extLst>
          </a:blip>
          <a:srcRect l="4875" r="3848"/>
          <a:stretch>
            <a:fillRect/>
          </a:stretch>
        </p:blipFill>
        <p:spPr bwMode="auto">
          <a:xfrm>
            <a:off x="428328" y="1112165"/>
            <a:ext cx="1421117" cy="17363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custDataLst>
              <p:tags r:id="rId4"/>
            </p:custDataLst>
          </p:nvPr>
        </p:nvPicPr>
        <p:blipFill>
          <a:blip r:embed="rId15" cstate="print">
            <a:extLst>
              <a:ext uri="{28A0092B-C50C-407E-A947-70E740481C1C}">
                <a14:useLocalDpi xmlns:a14="http://schemas.microsoft.com/office/drawing/2010/main" val="0"/>
              </a:ext>
            </a:extLst>
          </a:blip>
          <a:stretch>
            <a:fillRect/>
          </a:stretch>
        </p:blipFill>
        <p:spPr>
          <a:xfrm>
            <a:off x="141783" y="3875940"/>
            <a:ext cx="1994209" cy="19649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Croix 7"/>
          <p:cNvSpPr/>
          <p:nvPr>
            <p:custDataLst>
              <p:tags r:id="rId5"/>
            </p:custDataLst>
          </p:nvPr>
        </p:nvSpPr>
        <p:spPr>
          <a:xfrm>
            <a:off x="681687" y="2989696"/>
            <a:ext cx="914400" cy="914400"/>
          </a:xfrm>
          <a:prstGeom prst="plus">
            <a:avLst/>
          </a:prstGeom>
          <a:solidFill>
            <a:schemeClr val="tx1">
              <a:lumMod val="50000"/>
              <a:lumOff val="5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fontAlgn="auto">
              <a:spcBef>
                <a:spcPts val="0"/>
              </a:spcBef>
              <a:spcAft>
                <a:spcPts val="0"/>
              </a:spcAft>
            </a:pPr>
            <a:endParaRPr lang="fr-CA">
              <a:solidFill>
                <a:prstClr val="white"/>
              </a:solidFill>
            </a:endParaRPr>
          </a:p>
        </p:txBody>
      </p:sp>
      <p:sp>
        <p:nvSpPr>
          <p:cNvPr id="9" name="Titre 1"/>
          <p:cNvSpPr>
            <a:spLocks noGrp="1"/>
          </p:cNvSpPr>
          <p:nvPr>
            <p:ph type="title"/>
            <p:custDataLst>
              <p:tags r:id="rId6"/>
            </p:custDataLst>
          </p:nvPr>
        </p:nvSpPr>
        <p:spPr>
          <a:xfrm>
            <a:off x="141783" y="304800"/>
            <a:ext cx="9002217" cy="562074"/>
          </a:xfrm>
        </p:spPr>
        <p:txBody>
          <a:bodyPr>
            <a:noAutofit/>
          </a:bodyPr>
          <a:lstStyle/>
          <a:p>
            <a:pPr algn="l"/>
            <a:r>
              <a:rPr lang="fr-CA" sz="3200" b="1" dirty="0" smtClean="0">
                <a:solidFill>
                  <a:srgbClr val="008000"/>
                </a:solidFill>
                <a:latin typeface="+mn-lt"/>
                <a:cs typeface="Arial" pitchFamily="34" charset="0"/>
              </a:rPr>
              <a:t>L’approche BNQ 21000 favorise l’ancrage DD </a:t>
            </a:r>
            <a:endParaRPr lang="fr-CA" sz="3200" b="1" dirty="0">
              <a:solidFill>
                <a:srgbClr val="008000"/>
              </a:solidFill>
              <a:latin typeface="+mn-lt"/>
              <a:cs typeface="Arial" pitchFamily="34" charset="0"/>
            </a:endParaRPr>
          </a:p>
        </p:txBody>
      </p:sp>
    </p:spTree>
    <p:extLst>
      <p:ext uri="{BB962C8B-B14F-4D97-AF65-F5344CB8AC3E}">
        <p14:creationId xmlns:p14="http://schemas.microsoft.com/office/powerpoint/2010/main" val="407139436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1"/>
            <p:custDataLst>
              <p:tags r:id="rId1"/>
            </p:custDataLst>
          </p:nvPr>
        </p:nvSpPr>
        <p:spPr/>
        <p:txBody>
          <a:bodyPr>
            <a:normAutofit/>
          </a:bodyPr>
          <a:lstStyle/>
          <a:p>
            <a:pPr marL="0" indent="0" algn="ctr">
              <a:lnSpc>
                <a:spcPct val="100000"/>
              </a:lnSpc>
              <a:buNone/>
            </a:pPr>
            <a:endParaRPr lang="fr-CA" sz="4800" b="1" dirty="0" smtClean="0"/>
          </a:p>
          <a:p>
            <a:pPr marL="0" indent="0" algn="ctr">
              <a:lnSpc>
                <a:spcPct val="100000"/>
              </a:lnSpc>
              <a:buNone/>
            </a:pPr>
            <a:r>
              <a:rPr lang="fr-CA" sz="4800" b="1" dirty="0" smtClean="0"/>
              <a:t>En résumé</a:t>
            </a:r>
          </a:p>
        </p:txBody>
      </p:sp>
    </p:spTree>
    <p:extLst>
      <p:ext uri="{BB962C8B-B14F-4D97-AF65-F5344CB8AC3E}">
        <p14:creationId xmlns:p14="http://schemas.microsoft.com/office/powerpoint/2010/main" val="310159614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re 1"/>
          <p:cNvSpPr>
            <a:spLocks noGrp="1"/>
          </p:cNvSpPr>
          <p:nvPr>
            <p:ph type="title"/>
            <p:custDataLst>
              <p:tags r:id="rId1"/>
            </p:custDataLst>
          </p:nvPr>
        </p:nvSpPr>
        <p:spPr bwMode="auto">
          <a:xfrm>
            <a:off x="381000" y="304800"/>
            <a:ext cx="85344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defTabSz="898525">
              <a:tabLst>
                <a:tab pos="898525" algn="l"/>
              </a:tabLst>
            </a:pPr>
            <a:r>
              <a:rPr lang="fr-CA" sz="3200" b="1" dirty="0" smtClean="0">
                <a:solidFill>
                  <a:srgbClr val="008000"/>
                </a:solidFill>
                <a:latin typeface="+mn-lt"/>
                <a:ea typeface="ヒラギノ角ゴ Pro W3" pitchFamily="16" charset="-128"/>
              </a:rPr>
              <a:t>Facteurs de succès pour réussir le changement…</a:t>
            </a:r>
          </a:p>
        </p:txBody>
      </p:sp>
      <p:sp>
        <p:nvSpPr>
          <p:cNvPr id="116738" name="Espace réservé du contenu 2"/>
          <p:cNvSpPr>
            <a:spLocks noGrp="1"/>
          </p:cNvSpPr>
          <p:nvPr>
            <p:ph idx="1"/>
            <p:custDataLst>
              <p:tags r:id="rId2"/>
            </p:custDataLst>
          </p:nvPr>
        </p:nvSpPr>
        <p:spPr bwMode="auto">
          <a:xfrm>
            <a:off x="228600" y="1143000"/>
            <a:ext cx="86868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spcAft>
                <a:spcPts val="1200"/>
              </a:spcAft>
              <a:buFontTx/>
              <a:buNone/>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Le chef de file doit :</a:t>
            </a:r>
          </a:p>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Manifester de la détermination à atteindre les résultats</a:t>
            </a:r>
          </a:p>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Être sensible et tenir compte des réactions des personnes touchées</a:t>
            </a:r>
          </a:p>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Faire preuve de souplesse dans les ajustements</a:t>
            </a:r>
          </a:p>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Démontrer de la fermeté pour avancer</a:t>
            </a:r>
          </a:p>
        </p:txBody>
      </p:sp>
      <p:sp>
        <p:nvSpPr>
          <p:cNvPr id="116739" name="ZoneTexte 3"/>
          <p:cNvSpPr txBox="1">
            <a:spLocks noChangeArrowheads="1"/>
          </p:cNvSpPr>
          <p:nvPr>
            <p:custDataLst>
              <p:tags r:id="rId3"/>
            </p:custDataLst>
          </p:nvPr>
        </p:nvSpPr>
        <p:spPr bwMode="auto">
          <a:xfrm>
            <a:off x="685800" y="6096000"/>
            <a:ext cx="37338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fr-CA" sz="1000" dirty="0" smtClean="0">
                <a:solidFill>
                  <a:schemeClr val="tx1">
                    <a:lumMod val="50000"/>
                    <a:lumOff val="50000"/>
                  </a:schemeClr>
                </a:solidFill>
              </a:rPr>
              <a:t>Collerette </a:t>
            </a:r>
            <a:r>
              <a:rPr lang="fr-CA" sz="1000" dirty="0">
                <a:solidFill>
                  <a:schemeClr val="tx1">
                    <a:lumMod val="50000"/>
                    <a:lumOff val="50000"/>
                  </a:schemeClr>
                </a:solidFill>
              </a:rPr>
              <a:t>et al. (2005, p.156)</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re 1"/>
          <p:cNvSpPr>
            <a:spLocks noGrp="1"/>
          </p:cNvSpPr>
          <p:nvPr>
            <p:ph type="title"/>
            <p:custDataLst>
              <p:tags r:id="rId1"/>
            </p:custDataLst>
          </p:nvPr>
        </p:nvSpPr>
        <p:spPr bwMode="auto">
          <a:xfrm>
            <a:off x="381000" y="228600"/>
            <a:ext cx="8763000" cy="71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gn="l" defTabSz="898525">
              <a:tabLst>
                <a:tab pos="898525" algn="l"/>
              </a:tabLst>
            </a:pPr>
            <a:r>
              <a:rPr lang="fr-CA" sz="3200" b="1" dirty="0" smtClean="0">
                <a:solidFill>
                  <a:srgbClr val="008000"/>
                </a:solidFill>
                <a:latin typeface="+mn-lt"/>
                <a:ea typeface="ヒラギノ角ゴ Pro W3" pitchFamily="16" charset="-128"/>
              </a:rPr>
              <a:t>Facteurs de succès pour réussir le changement…</a:t>
            </a:r>
          </a:p>
        </p:txBody>
      </p:sp>
      <p:sp>
        <p:nvSpPr>
          <p:cNvPr id="118786" name="Espace réservé du contenu 2"/>
          <p:cNvSpPr>
            <a:spLocks noGrp="1"/>
          </p:cNvSpPr>
          <p:nvPr>
            <p:ph idx="1"/>
            <p:custDataLst>
              <p:tags r:id="rId2"/>
            </p:custDataLst>
          </p:nvPr>
        </p:nvSpPr>
        <p:spPr bwMode="auto">
          <a:xfrm>
            <a:off x="533400" y="990600"/>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Être attentif aux efforts consentis, mais démontrer de la persévérance pour relancer les travaux :</a:t>
            </a:r>
          </a:p>
          <a:p>
            <a:pPr lvl="1">
              <a:spcAft>
                <a:spcPts val="1200"/>
              </a:spcAft>
              <a:buBlip>
                <a:blip r:embed="rId6"/>
              </a:buBlip>
            </a:pPr>
            <a:r>
              <a:rPr lang="fr-CA" dirty="0" smtClean="0">
                <a:solidFill>
                  <a:schemeClr val="tx1">
                    <a:lumMod val="65000"/>
                    <a:lumOff val="35000"/>
                  </a:schemeClr>
                </a:solidFill>
                <a:latin typeface="Arial" pitchFamily="34" charset="0"/>
                <a:ea typeface="ＭＳ Ｐゴシック" pitchFamily="34" charset="-128"/>
                <a:cs typeface="Arial" pitchFamily="34" charset="0"/>
              </a:rPr>
              <a:t>échanger et rappeler les objectifs</a:t>
            </a:r>
          </a:p>
          <a:p>
            <a:pPr lvl="1">
              <a:spcAft>
                <a:spcPts val="1200"/>
              </a:spcAft>
              <a:buBlip>
                <a:blip r:embed="rId6"/>
              </a:buBlip>
            </a:pPr>
            <a:r>
              <a:rPr lang="fr-CA" dirty="0" smtClean="0">
                <a:solidFill>
                  <a:schemeClr val="tx1">
                    <a:lumMod val="65000"/>
                    <a:lumOff val="35000"/>
                  </a:schemeClr>
                </a:solidFill>
                <a:latin typeface="Arial" pitchFamily="34" charset="0"/>
                <a:ea typeface="ＭＳ Ｐゴシック" pitchFamily="34" charset="-128"/>
                <a:cs typeface="Arial" pitchFamily="34" charset="0"/>
              </a:rPr>
              <a:t>évaluer régulièrement et ajuster le rythme des travaux aux circonstances</a:t>
            </a:r>
          </a:p>
          <a:p>
            <a:pPr lvl="1">
              <a:spcAft>
                <a:spcPts val="1200"/>
              </a:spcAft>
              <a:buBlip>
                <a:blip r:embed="rId6"/>
              </a:buBlip>
            </a:pPr>
            <a:r>
              <a:rPr lang="fr-CA" dirty="0" smtClean="0">
                <a:solidFill>
                  <a:schemeClr val="tx1">
                    <a:lumMod val="65000"/>
                    <a:lumOff val="35000"/>
                  </a:schemeClr>
                </a:solidFill>
                <a:latin typeface="Arial" pitchFamily="34" charset="0"/>
                <a:ea typeface="ＭＳ Ｐゴシック" pitchFamily="34" charset="-128"/>
                <a:cs typeface="Arial" pitchFamily="34" charset="0"/>
              </a:rPr>
              <a:t>diffuser régulièrement des bilans provisoires</a:t>
            </a:r>
          </a:p>
          <a:p>
            <a:pPr>
              <a:spcAft>
                <a:spcPts val="1200"/>
              </a:spcAft>
              <a:buBlip>
                <a:blip r:embed="rId6"/>
              </a:buBlip>
            </a:pP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Être présent, proactif et motivé et soutenir les parties prenantes (souligner leurs efforts et, surtout, donner l</a:t>
            </a:r>
            <a:r>
              <a:rPr lang="fr-CA" altLang="en-US" sz="2800" dirty="0" smtClean="0">
                <a:solidFill>
                  <a:schemeClr val="tx1">
                    <a:lumMod val="65000"/>
                    <a:lumOff val="35000"/>
                  </a:schemeClr>
                </a:solidFill>
                <a:latin typeface="Arial" pitchFamily="34" charset="0"/>
                <a:ea typeface="ヒラギノ角ゴ Pro W3" pitchFamily="16" charset="-128"/>
                <a:cs typeface="Arial" pitchFamily="34" charset="0"/>
              </a:rPr>
              <a:t>’</a:t>
            </a:r>
            <a:r>
              <a:rPr lang="fr-CA" sz="2800" dirty="0" smtClean="0">
                <a:solidFill>
                  <a:schemeClr val="tx1">
                    <a:lumMod val="65000"/>
                    <a:lumOff val="35000"/>
                  </a:schemeClr>
                </a:solidFill>
                <a:latin typeface="Arial" pitchFamily="34" charset="0"/>
                <a:ea typeface="ヒラギノ角ゴ Pro W3" pitchFamily="16" charset="-128"/>
                <a:cs typeface="Arial" pitchFamily="34" charset="0"/>
              </a:rPr>
              <a:t>exemple)</a:t>
            </a:r>
          </a:p>
        </p:txBody>
      </p:sp>
      <p:sp>
        <p:nvSpPr>
          <p:cNvPr id="118787" name="ZoneTexte 3"/>
          <p:cNvSpPr txBox="1">
            <a:spLocks noChangeArrowheads="1"/>
          </p:cNvSpPr>
          <p:nvPr>
            <p:custDataLst>
              <p:tags r:id="rId3"/>
            </p:custDataLst>
          </p:nvPr>
        </p:nvSpPr>
        <p:spPr bwMode="auto">
          <a:xfrm>
            <a:off x="609600" y="6400800"/>
            <a:ext cx="37338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r>
              <a:rPr lang="fr-CA" sz="900" dirty="0" smtClean="0">
                <a:solidFill>
                  <a:schemeClr val="tx1">
                    <a:lumMod val="50000"/>
                    <a:lumOff val="50000"/>
                  </a:schemeClr>
                </a:solidFill>
              </a:rPr>
              <a:t>Collerette </a:t>
            </a:r>
            <a:r>
              <a:rPr lang="fr-CA" sz="900" dirty="0">
                <a:solidFill>
                  <a:schemeClr val="tx1">
                    <a:lumMod val="50000"/>
                    <a:lumOff val="50000"/>
                  </a:schemeClr>
                </a:solidFill>
              </a:rPr>
              <a:t>et al. (2005, p.156)</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1"/>
            <p:custDataLst>
              <p:tags r:id="rId1"/>
            </p:custDataLst>
          </p:nvPr>
        </p:nvSpPr>
        <p:spPr/>
        <p:txBody>
          <a:bodyPr>
            <a:normAutofit/>
          </a:bodyPr>
          <a:lstStyle/>
          <a:p>
            <a:pPr marL="0" indent="0" algn="ctr">
              <a:lnSpc>
                <a:spcPct val="100000"/>
              </a:lnSpc>
              <a:buNone/>
            </a:pPr>
            <a:r>
              <a:rPr lang="fr-CA" sz="4800" b="1" dirty="0" smtClean="0"/>
              <a:t>Prochaines </a:t>
            </a:r>
          </a:p>
          <a:p>
            <a:pPr marL="0" indent="0" algn="ctr">
              <a:lnSpc>
                <a:spcPct val="100000"/>
              </a:lnSpc>
              <a:buNone/>
            </a:pPr>
            <a:r>
              <a:rPr lang="fr-CA" sz="4800" b="1" dirty="0" smtClean="0"/>
              <a:t>étapes</a:t>
            </a:r>
          </a:p>
        </p:txBody>
      </p:sp>
    </p:spTree>
    <p:extLst>
      <p:ext uri="{BB962C8B-B14F-4D97-AF65-F5344CB8AC3E}">
        <p14:creationId xmlns:p14="http://schemas.microsoft.com/office/powerpoint/2010/main" val="41635385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743200" y="1143000"/>
            <a:ext cx="3657699" cy="3657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2"/>
            </p:custDataLst>
          </p:nvPr>
        </p:nvSpPr>
        <p:spPr>
          <a:xfrm>
            <a:off x="2590800" y="5333999"/>
            <a:ext cx="3540393" cy="738664"/>
          </a:xfrm>
          <a:prstGeom prst="rect">
            <a:avLst/>
          </a:prstGeom>
          <a:noFill/>
        </p:spPr>
        <p:txBody>
          <a:bodyPr wrap="none" rtlCol="0">
            <a:spAutoFit/>
          </a:bodyPr>
          <a:lstStyle/>
          <a:p>
            <a:r>
              <a:rPr lang="fr-CA" sz="2400" dirty="0" smtClean="0">
                <a:hlinkClick r:id="rId6"/>
              </a:rPr>
              <a:t>www.switchthebook.com</a:t>
            </a:r>
            <a:endParaRPr lang="fr-CA" sz="2400" dirty="0" smtClean="0"/>
          </a:p>
          <a:p>
            <a:endParaRPr lang="fr-CA" dirty="0"/>
          </a:p>
        </p:txBody>
      </p:sp>
    </p:spTree>
    <p:extLst>
      <p:ext uri="{BB962C8B-B14F-4D97-AF65-F5344CB8AC3E}">
        <p14:creationId xmlns:p14="http://schemas.microsoft.com/office/powerpoint/2010/main" val="16750277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6"/>
          <p:cNvSpPr>
            <a:spLocks noGrp="1"/>
          </p:cNvSpPr>
          <p:nvPr>
            <p:ph idx="1"/>
            <p:custDataLst>
              <p:tags r:id="rId1"/>
            </p:custDataLst>
          </p:nvPr>
        </p:nvSpPr>
        <p:spPr>
          <a:xfrm>
            <a:off x="533400" y="914400"/>
            <a:ext cx="8610600" cy="4525963"/>
          </a:xfrm>
        </p:spPr>
        <p:txBody>
          <a:bodyPr>
            <a:noAutofit/>
          </a:bodyPr>
          <a:lstStyle/>
          <a:p>
            <a:pPr marL="566738" indent="-566738">
              <a:spcAft>
                <a:spcPts val="1200"/>
              </a:spcAft>
              <a:buBlip>
                <a:blip r:embed="rId4"/>
              </a:buBlip>
            </a:pPr>
            <a:r>
              <a:rPr lang="fr-CA" sz="2800" dirty="0" smtClean="0">
                <a:solidFill>
                  <a:schemeClr val="tx1">
                    <a:lumMod val="50000"/>
                    <a:lumOff val="50000"/>
                  </a:schemeClr>
                </a:solidFill>
                <a:latin typeface="Arial" pitchFamily="34" charset="0"/>
                <a:cs typeface="Arial" pitchFamily="34" charset="0"/>
              </a:rPr>
              <a:t>Poursuivre l’élaboration du plan d’action?</a:t>
            </a:r>
          </a:p>
          <a:p>
            <a:pPr marL="0" indent="0">
              <a:spcAft>
                <a:spcPts val="1200"/>
              </a:spcAft>
              <a:buNone/>
            </a:pPr>
            <a:endParaRPr lang="fr-CA" sz="2800" dirty="0" smtClean="0">
              <a:solidFill>
                <a:schemeClr val="tx1">
                  <a:lumMod val="50000"/>
                  <a:lumOff val="50000"/>
                </a:schemeClr>
              </a:solidFill>
              <a:latin typeface="Arial" pitchFamily="34" charset="0"/>
              <a:cs typeface="Arial" pitchFamily="34" charset="0"/>
            </a:endParaRPr>
          </a:p>
          <a:p>
            <a:pPr marL="566738" indent="-566738">
              <a:spcAft>
                <a:spcPts val="1200"/>
              </a:spcAft>
              <a:buBlip>
                <a:blip r:embed="rId4"/>
              </a:buBlip>
            </a:pPr>
            <a:r>
              <a:rPr lang="fr-CA" sz="2800" dirty="0" smtClean="0">
                <a:solidFill>
                  <a:schemeClr val="tx1">
                    <a:lumMod val="50000"/>
                    <a:lumOff val="50000"/>
                  </a:schemeClr>
                </a:solidFill>
                <a:latin typeface="Arial" pitchFamily="34" charset="0"/>
                <a:cs typeface="Arial" pitchFamily="34" charset="0"/>
              </a:rPr>
              <a:t>Participation des employés?</a:t>
            </a:r>
          </a:p>
          <a:p>
            <a:pPr marL="0" indent="0">
              <a:spcAft>
                <a:spcPts val="1200"/>
              </a:spcAft>
              <a:buNone/>
            </a:pPr>
            <a:endParaRPr lang="fr-CA" sz="2800" dirty="0" smtClean="0">
              <a:solidFill>
                <a:schemeClr val="tx1">
                  <a:lumMod val="50000"/>
                  <a:lumOff val="50000"/>
                </a:schemeClr>
              </a:solidFill>
              <a:latin typeface="Arial" pitchFamily="34" charset="0"/>
              <a:cs typeface="Arial" pitchFamily="34" charset="0"/>
            </a:endParaRPr>
          </a:p>
          <a:p>
            <a:pPr marL="566738" indent="-566738">
              <a:spcAft>
                <a:spcPts val="1200"/>
              </a:spcAft>
              <a:buBlip>
                <a:blip r:embed="rId4"/>
              </a:buBlip>
            </a:pPr>
            <a:r>
              <a:rPr lang="fr-CA" sz="2800" dirty="0" smtClean="0">
                <a:solidFill>
                  <a:schemeClr val="tx1">
                    <a:lumMod val="50000"/>
                    <a:lumOff val="50000"/>
                  </a:schemeClr>
                </a:solidFill>
                <a:latin typeface="Arial" pitchFamily="34" charset="0"/>
                <a:cs typeface="Arial" pitchFamily="34" charset="0"/>
              </a:rPr>
              <a:t>Revoir les façons de faire pour diminuer la résistance?</a:t>
            </a:r>
          </a:p>
          <a:p>
            <a:pPr marL="0" indent="0">
              <a:spcAft>
                <a:spcPts val="1200"/>
              </a:spcAft>
              <a:buNone/>
            </a:pPr>
            <a:endParaRPr lang="fr-CA" sz="2800" dirty="0" smtClean="0">
              <a:solidFill>
                <a:schemeClr val="tx1">
                  <a:lumMod val="50000"/>
                  <a:lumOff val="50000"/>
                </a:schemeClr>
              </a:solidFill>
              <a:latin typeface="Arial" pitchFamily="34" charset="0"/>
              <a:cs typeface="Arial" pitchFamily="34" charset="0"/>
            </a:endParaRPr>
          </a:p>
          <a:p>
            <a:pPr marL="566738" indent="-566738">
              <a:spcAft>
                <a:spcPts val="1200"/>
              </a:spcAft>
              <a:buBlip>
                <a:blip r:embed="rId4"/>
              </a:buBlip>
            </a:pPr>
            <a:r>
              <a:rPr lang="fr-CA" sz="2800" dirty="0" smtClean="0">
                <a:solidFill>
                  <a:schemeClr val="tx1">
                    <a:lumMod val="50000"/>
                    <a:lumOff val="50000"/>
                  </a:schemeClr>
                </a:solidFill>
                <a:latin typeface="Arial" pitchFamily="34" charset="0"/>
                <a:cs typeface="Arial" pitchFamily="34" charset="0"/>
              </a:rPr>
              <a:t>Et quoi encore?</a:t>
            </a:r>
            <a:endParaRPr lang="fr-CA" sz="2800" dirty="0">
              <a:solidFill>
                <a:schemeClr val="tx1">
                  <a:lumMod val="50000"/>
                  <a:lumOff val="50000"/>
                </a:schemeClr>
              </a:solidFill>
              <a:latin typeface="Arial" pitchFamily="34" charset="0"/>
              <a:cs typeface="Arial" pitchFamily="34" charset="0"/>
            </a:endParaRPr>
          </a:p>
        </p:txBody>
      </p:sp>
    </p:spTree>
    <p:extLst>
      <p:ext uri="{BB962C8B-B14F-4D97-AF65-F5344CB8AC3E}">
        <p14:creationId xmlns:p14="http://schemas.microsoft.com/office/powerpoint/2010/main" val="1675027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1"/>
            <p:custDataLst>
              <p:tags r:id="rId1"/>
            </p:custDataLst>
          </p:nvPr>
        </p:nvSpPr>
        <p:spPr>
          <a:xfrm>
            <a:off x="304800" y="1571625"/>
            <a:ext cx="8686799" cy="4071938"/>
          </a:xfrm>
        </p:spPr>
        <p:txBody>
          <a:bodyPr>
            <a:normAutofit/>
          </a:bodyPr>
          <a:lstStyle/>
          <a:p>
            <a:pPr marL="0" indent="0" algn="ctr">
              <a:lnSpc>
                <a:spcPct val="100000"/>
              </a:lnSpc>
              <a:buNone/>
            </a:pPr>
            <a:r>
              <a:rPr lang="fr-CA" sz="4800" dirty="0" smtClean="0"/>
              <a:t>Merci pour votre précieuse participation</a:t>
            </a:r>
          </a:p>
          <a:p>
            <a:pPr marL="0" indent="0" algn="ctr">
              <a:lnSpc>
                <a:spcPct val="100000"/>
              </a:lnSpc>
              <a:buNone/>
            </a:pPr>
            <a:endParaRPr lang="fr-CA" sz="4800" dirty="0"/>
          </a:p>
          <a:p>
            <a:pPr marL="0" indent="0" algn="ctr">
              <a:lnSpc>
                <a:spcPct val="100000"/>
              </a:lnSpc>
              <a:buNone/>
            </a:pPr>
            <a:r>
              <a:rPr lang="fr-CA" sz="4800" dirty="0" smtClean="0"/>
              <a:t>Questions et commentaires?</a:t>
            </a:r>
            <a:endParaRPr lang="fr-CA" sz="4800" dirty="0"/>
          </a:p>
        </p:txBody>
      </p:sp>
    </p:spTree>
    <p:extLst>
      <p:ext uri="{BB962C8B-B14F-4D97-AF65-F5344CB8AC3E}">
        <p14:creationId xmlns:p14="http://schemas.microsoft.com/office/powerpoint/2010/main" val="4156931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a:off x="0" y="0"/>
            <a:ext cx="3815488" cy="1686818"/>
          </a:xfrm>
          <a:prstGeom prst="rect">
            <a:avLst/>
          </a:prstGeom>
        </p:spPr>
      </p:pic>
      <p:pic>
        <p:nvPicPr>
          <p:cNvPr id="10" name="Image 9"/>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1773" y="2743200"/>
            <a:ext cx="9165771" cy="4136571"/>
          </a:xfrm>
          <a:prstGeom prst="rect">
            <a:avLst/>
          </a:prstGeom>
        </p:spPr>
      </p:pic>
      <p:pic>
        <p:nvPicPr>
          <p:cNvPr id="4" name="Picture 3" descr="tableau entreprise"/>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rcRect/>
          <a:stretch>
            <a:fillRect/>
          </a:stretch>
        </p:blipFill>
        <p:spPr bwMode="auto">
          <a:xfrm>
            <a:off x="4267200" y="2962332"/>
            <a:ext cx="4609421" cy="36023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6"/>
          <p:cNvSpPr txBox="1"/>
          <p:nvPr>
            <p:custDataLst>
              <p:tags r:id="rId4"/>
            </p:custDataLst>
          </p:nvPr>
        </p:nvSpPr>
        <p:spPr>
          <a:xfrm>
            <a:off x="4961200" y="609600"/>
            <a:ext cx="3834453" cy="1077218"/>
          </a:xfrm>
          <a:prstGeom prst="rect">
            <a:avLst/>
          </a:prstGeom>
          <a:noFill/>
        </p:spPr>
        <p:txBody>
          <a:bodyPr wrap="square" rtlCol="0">
            <a:spAutoFit/>
          </a:bodyPr>
          <a:lstStyle/>
          <a:p>
            <a:r>
              <a:rPr lang="fr-CA" sz="3200" b="1" dirty="0" smtClean="0">
                <a:solidFill>
                  <a:srgbClr val="008000"/>
                </a:solidFill>
              </a:rPr>
              <a:t>Deux fondements essentiels :</a:t>
            </a:r>
            <a:endParaRPr lang="fr-CA" sz="3200" b="1" dirty="0">
              <a:solidFill>
                <a:srgbClr val="008000"/>
              </a:solidFill>
            </a:endParaRPr>
          </a:p>
        </p:txBody>
      </p:sp>
      <p:sp>
        <p:nvSpPr>
          <p:cNvPr id="8" name="ZoneTexte 7"/>
          <p:cNvSpPr txBox="1"/>
          <p:nvPr>
            <p:custDataLst>
              <p:tags r:id="rId5"/>
            </p:custDataLst>
          </p:nvPr>
        </p:nvSpPr>
        <p:spPr>
          <a:xfrm>
            <a:off x="4356849" y="2350834"/>
            <a:ext cx="4519772" cy="369332"/>
          </a:xfrm>
          <a:prstGeom prst="rect">
            <a:avLst/>
          </a:prstGeom>
          <a:noFill/>
        </p:spPr>
        <p:txBody>
          <a:bodyPr wrap="square" rtlCol="0">
            <a:spAutoFit/>
          </a:bodyPr>
          <a:lstStyle/>
          <a:p>
            <a:r>
              <a:rPr lang="fr-CA" b="1" dirty="0" smtClean="0"/>
              <a:t>Dialogue avec les parties prenantes</a:t>
            </a:r>
            <a:endParaRPr lang="fr-CA" b="1" dirty="0"/>
          </a:p>
        </p:txBody>
      </p:sp>
      <p:pic>
        <p:nvPicPr>
          <p:cNvPr id="7170" name="Picture 2"/>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rcRect/>
          <a:stretch>
            <a:fillRect/>
          </a:stretch>
        </p:blipFill>
        <p:spPr bwMode="auto">
          <a:xfrm>
            <a:off x="267692" y="2367938"/>
            <a:ext cx="3781425" cy="4196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custDataLst>
              <p:tags r:id="rId7"/>
            </p:custDataLst>
          </p:nvPr>
        </p:nvSpPr>
        <p:spPr>
          <a:xfrm>
            <a:off x="176862" y="2350834"/>
            <a:ext cx="4019049" cy="369332"/>
          </a:xfrm>
          <a:prstGeom prst="rect">
            <a:avLst/>
          </a:prstGeom>
          <a:solidFill>
            <a:schemeClr val="bg1"/>
          </a:solidFill>
        </p:spPr>
        <p:txBody>
          <a:bodyPr wrap="none" rtlCol="0">
            <a:spAutoFit/>
          </a:bodyPr>
          <a:lstStyle/>
          <a:p>
            <a:r>
              <a:rPr lang="fr-CA" b="1" dirty="0" smtClean="0"/>
              <a:t>Processus d’amélioration continue</a:t>
            </a:r>
            <a:endParaRPr lang="fr-CA" b="1" dirty="0"/>
          </a:p>
        </p:txBody>
      </p:sp>
    </p:spTree>
    <p:extLst>
      <p:ext uri="{BB962C8B-B14F-4D97-AF65-F5344CB8AC3E}">
        <p14:creationId xmlns:p14="http://schemas.microsoft.com/office/powerpoint/2010/main" val="9712612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21771" y="2721429"/>
            <a:ext cx="9165771" cy="4136571"/>
          </a:xfrm>
          <a:prstGeom prst="rect">
            <a:avLst/>
          </a:prstGeom>
        </p:spPr>
      </p:pic>
      <p:pic>
        <p:nvPicPr>
          <p:cNvPr id="14338" name="Picture 2" descr="C:\Users\ducc2161.CRIQ\Google Drive\ppt\méthodeBNQ21000.png"/>
          <p:cNvPicPr>
            <a:picLocks noChangeAspect="1" noChangeArrowheads="1"/>
          </p:cNvPicPr>
          <p:nvPr>
            <p:custDataLst>
              <p:tags r:id="rId2"/>
            </p:custDataLst>
          </p:nvPr>
        </p:nvPicPr>
        <p:blipFill rotWithShape="1">
          <a:blip r:embed="rId9" cstate="print">
            <a:extLst>
              <a:ext uri="{28A0092B-C50C-407E-A947-70E740481C1C}">
                <a14:useLocalDpi xmlns:a14="http://schemas.microsoft.com/office/drawing/2010/main" val="0"/>
              </a:ext>
            </a:extLst>
          </a:blip>
          <a:srcRect l="-295" r="-2970"/>
          <a:stretch/>
        </p:blipFill>
        <p:spPr bwMode="auto">
          <a:xfrm>
            <a:off x="2057400" y="1280932"/>
            <a:ext cx="6242463" cy="52767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 name="Picture 3" descr="3 volets"/>
          <p:cNvPicPr>
            <a:picLocks noChangeAspect="1" noChangeArrowheads="1"/>
          </p:cNvPicPr>
          <p:nvPr>
            <p:custDataLst>
              <p:tags r:id="rId3"/>
            </p:custDataLst>
          </p:nvPr>
        </p:nvPicPr>
        <p:blipFill rotWithShape="1">
          <a:blip r:embed="rId10">
            <a:extLst>
              <a:ext uri="{28A0092B-C50C-407E-A947-70E740481C1C}">
                <a14:useLocalDpi xmlns:a14="http://schemas.microsoft.com/office/drawing/2010/main" val="0"/>
              </a:ext>
            </a:extLst>
          </a:blip>
          <a:srcRect r="2041" b="75039"/>
          <a:stretch/>
        </p:blipFill>
        <p:spPr bwMode="auto">
          <a:xfrm>
            <a:off x="381000" y="177725"/>
            <a:ext cx="6571719" cy="1005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4" name="ZoneTexte 3"/>
          <p:cNvSpPr txBox="1"/>
          <p:nvPr>
            <p:custDataLst>
              <p:tags r:id="rId4"/>
            </p:custDataLst>
          </p:nvPr>
        </p:nvSpPr>
        <p:spPr>
          <a:xfrm>
            <a:off x="838200" y="2362200"/>
            <a:ext cx="569387" cy="2585323"/>
          </a:xfrm>
          <a:prstGeom prst="rect">
            <a:avLst/>
          </a:prstGeom>
          <a:noFill/>
        </p:spPr>
        <p:txBody>
          <a:bodyPr wrap="none" rtlCol="0">
            <a:spAutoFit/>
          </a:bodyPr>
          <a:lstStyle/>
          <a:p>
            <a:r>
              <a:rPr lang="fr-CA" sz="5400" b="1" dirty="0" smtClean="0">
                <a:solidFill>
                  <a:schemeClr val="tx1">
                    <a:lumMod val="50000"/>
                    <a:lumOff val="50000"/>
                  </a:schemeClr>
                </a:solidFill>
              </a:rPr>
              <a:t>1</a:t>
            </a:r>
          </a:p>
          <a:p>
            <a:r>
              <a:rPr lang="fr-CA" sz="5400" b="1" dirty="0" smtClean="0">
                <a:solidFill>
                  <a:schemeClr val="tx1">
                    <a:lumMod val="50000"/>
                    <a:lumOff val="50000"/>
                  </a:schemeClr>
                </a:solidFill>
              </a:rPr>
              <a:t>2</a:t>
            </a:r>
          </a:p>
          <a:p>
            <a:r>
              <a:rPr lang="fr-CA" sz="5400" b="1" dirty="0">
                <a:solidFill>
                  <a:schemeClr val="tx1">
                    <a:lumMod val="50000"/>
                    <a:lumOff val="50000"/>
                  </a:schemeClr>
                </a:solidFill>
              </a:rPr>
              <a:t>3</a:t>
            </a:r>
          </a:p>
        </p:txBody>
      </p:sp>
      <p:pic>
        <p:nvPicPr>
          <p:cNvPr id="6" name="Picture 4"/>
          <p:cNvPicPr>
            <a:picLocks noChangeAspect="1" noChangeArrowheads="1"/>
          </p:cNvPicPr>
          <p:nvPr>
            <p:custDataLst>
              <p:tags r:id="rId5"/>
            </p:custDataLst>
          </p:nvPr>
        </p:nvPicPr>
        <p:blipFill>
          <a:blip r:embed="rId11">
            <a:extLst>
              <a:ext uri="{28A0092B-C50C-407E-A947-70E740481C1C}">
                <a14:useLocalDpi xmlns:a14="http://schemas.microsoft.com/office/drawing/2010/main" val="0"/>
              </a:ext>
            </a:extLst>
          </a:blip>
          <a:srcRect/>
          <a:stretch>
            <a:fillRect/>
          </a:stretch>
        </p:blipFill>
        <p:spPr bwMode="auto">
          <a:xfrm>
            <a:off x="527272" y="218544"/>
            <a:ext cx="62769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442545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p:cNvSpPr txBox="1">
            <a:spLocks/>
          </p:cNvSpPr>
          <p:nvPr>
            <p:custDataLst>
              <p:tags r:id="rId1"/>
            </p:custDataLst>
          </p:nvPr>
        </p:nvSpPr>
        <p:spPr>
          <a:xfrm>
            <a:off x="428625" y="1571625"/>
            <a:ext cx="8286750" cy="3857625"/>
          </a:xfrm>
          <a:prstGeom prst="rect">
            <a:avLst/>
          </a:prstGeom>
        </p:spPr>
        <p:txBody>
          <a:bodyPr rtlCol="0"/>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3038" indent="-173038" fontAlgn="auto">
              <a:spcAft>
                <a:spcPts val="0"/>
              </a:spcAft>
              <a:buFont typeface="Arial" pitchFamily="34" charset="0"/>
              <a:buNone/>
              <a:defRPr/>
            </a:pPr>
            <a:endParaRPr lang="en-CA" sz="240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29"/>
              </a:buBlip>
              <a:defRPr/>
            </a:pPr>
            <a:endParaRPr lang="en-CA" sz="240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7" name="Picture 3" descr="Schema_Gouv.png"/>
          <p:cNvPicPr>
            <a:picLocks noChangeAspect="1"/>
          </p:cNvPicPr>
          <p:nvPr>
            <p:custDataLst>
              <p:tags r:id="rId2"/>
            </p:custDataLst>
          </p:nvPr>
        </p:nvPicPr>
        <p:blipFill>
          <a:blip r:embed="rId30">
            <a:extLst>
              <a:ext uri="{28A0092B-C50C-407E-A947-70E740481C1C}">
                <a14:useLocalDpi xmlns:a14="http://schemas.microsoft.com/office/drawing/2010/main" val="0"/>
              </a:ext>
            </a:extLst>
          </a:blip>
          <a:srcRect/>
          <a:stretch>
            <a:fillRect/>
          </a:stretch>
        </p:blipFill>
        <p:spPr bwMode="auto">
          <a:xfrm>
            <a:off x="1828800" y="1755775"/>
            <a:ext cx="5827713"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ZoneTexte 8"/>
          <p:cNvSpPr txBox="1">
            <a:spLocks noChangeArrowheads="1"/>
          </p:cNvSpPr>
          <p:nvPr>
            <p:custDataLst>
              <p:tags r:id="rId3"/>
            </p:custDataLst>
          </p:nvPr>
        </p:nvSpPr>
        <p:spPr bwMode="auto">
          <a:xfrm>
            <a:off x="4648200" y="1473200"/>
            <a:ext cx="190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a:solidFill>
                  <a:srgbClr val="FFC000"/>
                </a:solidFill>
                <a:latin typeface="Calibri" pitchFamily="34" charset="0"/>
                <a:ea typeface="MS PGothic" pitchFamily="34" charset="-128"/>
              </a:rPr>
              <a:t>Équité</a:t>
            </a:r>
            <a:endParaRPr lang="fr-CA" sz="1600" b="1">
              <a:solidFill>
                <a:srgbClr val="FFC000"/>
              </a:solidFill>
              <a:latin typeface="Calibri" pitchFamily="34" charset="0"/>
              <a:ea typeface="+mn-ea"/>
            </a:endParaRPr>
          </a:p>
        </p:txBody>
      </p:sp>
      <p:sp>
        <p:nvSpPr>
          <p:cNvPr id="9" name="ZoneTexte 13"/>
          <p:cNvSpPr txBox="1">
            <a:spLocks noChangeArrowheads="1"/>
          </p:cNvSpPr>
          <p:nvPr>
            <p:custDataLst>
              <p:tags r:id="rId4"/>
            </p:custDataLst>
          </p:nvPr>
        </p:nvSpPr>
        <p:spPr bwMode="auto">
          <a:xfrm>
            <a:off x="6096000" y="3395663"/>
            <a:ext cx="2667000" cy="338137"/>
          </a:xfrm>
          <a:prstGeom prst="rect">
            <a:avLst/>
          </a:prstGeom>
          <a:noFill/>
          <a:ln w="9525">
            <a:noFill/>
            <a:miter lim="800000"/>
            <a:headEnd/>
            <a:tailEnd/>
          </a:ln>
        </p:spPr>
        <p:txBody>
          <a:bodyPr>
            <a:spAutoFit/>
          </a:bodyPr>
          <a:lstStyle/>
          <a:p>
            <a:pPr fontAlgn="auto">
              <a:spcBef>
                <a:spcPts val="0"/>
              </a:spcBef>
              <a:spcAft>
                <a:spcPts val="0"/>
              </a:spcAft>
              <a:defRPr/>
            </a:pPr>
            <a:r>
              <a:rPr lang="fr-CA" sz="1600" b="1" dirty="0">
                <a:solidFill>
                  <a:prstClr val="black">
                    <a:lumMod val="50000"/>
                    <a:lumOff val="50000"/>
                  </a:prstClr>
                </a:solidFill>
                <a:latin typeface="Calibri" pitchFamily="34" charset="0"/>
                <a:ea typeface="+mn-ea"/>
              </a:rPr>
              <a:t>Mission, </a:t>
            </a:r>
            <a:r>
              <a:rPr lang="fr-CA" sz="1600" b="1" dirty="0" smtClean="0">
                <a:solidFill>
                  <a:prstClr val="black">
                    <a:lumMod val="50000"/>
                    <a:lumOff val="50000"/>
                  </a:prstClr>
                </a:solidFill>
                <a:latin typeface="Calibri" pitchFamily="34" charset="0"/>
                <a:ea typeface="+mn-ea"/>
              </a:rPr>
              <a:t>vision et </a:t>
            </a:r>
            <a:r>
              <a:rPr lang="fr-CA" sz="1600" b="1" dirty="0">
                <a:solidFill>
                  <a:prstClr val="black">
                    <a:lumMod val="50000"/>
                    <a:lumOff val="50000"/>
                  </a:prstClr>
                </a:solidFill>
                <a:latin typeface="Calibri" pitchFamily="34" charset="0"/>
                <a:ea typeface="+mn-ea"/>
              </a:rPr>
              <a:t>valeurs</a:t>
            </a:r>
          </a:p>
        </p:txBody>
      </p:sp>
      <p:sp>
        <p:nvSpPr>
          <p:cNvPr id="11" name="ZoneTexte 14"/>
          <p:cNvSpPr txBox="1">
            <a:spLocks noChangeArrowheads="1"/>
          </p:cNvSpPr>
          <p:nvPr>
            <p:custDataLst>
              <p:tags r:id="rId5"/>
            </p:custDataLst>
          </p:nvPr>
        </p:nvSpPr>
        <p:spPr bwMode="auto">
          <a:xfrm>
            <a:off x="12954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a:solidFill>
                  <a:srgbClr val="FFC000"/>
                </a:solidFill>
                <a:latin typeface="Calibri" pitchFamily="34" charset="0"/>
                <a:ea typeface="MS PGothic" pitchFamily="34" charset="-128"/>
              </a:rPr>
              <a:t>Conditions de travail</a:t>
            </a:r>
          </a:p>
        </p:txBody>
      </p:sp>
      <p:sp>
        <p:nvSpPr>
          <p:cNvPr id="12" name="ZoneTexte 16"/>
          <p:cNvSpPr txBox="1">
            <a:spLocks noChangeArrowheads="1"/>
          </p:cNvSpPr>
          <p:nvPr>
            <p:custDataLst>
              <p:tags r:id="rId6"/>
            </p:custDataLst>
          </p:nvPr>
        </p:nvSpPr>
        <p:spPr bwMode="auto">
          <a:xfrm>
            <a:off x="1524000" y="3073400"/>
            <a:ext cx="1905000" cy="584200"/>
          </a:xfrm>
          <a:prstGeom prst="rect">
            <a:avLst/>
          </a:prstGeom>
          <a:noFill/>
          <a:ln w="9525">
            <a:noFill/>
            <a:miter lim="800000"/>
            <a:headEnd/>
            <a:tailEnd/>
          </a:ln>
        </p:spPr>
        <p:txBody>
          <a:bodyPr>
            <a:spAutoFit/>
          </a:bodyPr>
          <a:lstStyle/>
          <a:p>
            <a:pPr indent="1588" algn="ctr" fontAlgn="auto">
              <a:spcBef>
                <a:spcPts val="0"/>
              </a:spcBef>
              <a:spcAft>
                <a:spcPts val="0"/>
              </a:spcAft>
              <a:defRPr/>
            </a:pPr>
            <a:r>
              <a:rPr lang="fr-CA" sz="1600" b="1" dirty="0">
                <a:solidFill>
                  <a:prstClr val="black">
                    <a:lumMod val="50000"/>
                    <a:lumOff val="50000"/>
                  </a:prstClr>
                </a:solidFill>
                <a:latin typeface="Calibri" pitchFamily="34" charset="0"/>
              </a:rPr>
              <a:t>Stratégie de l’organisation</a:t>
            </a:r>
          </a:p>
        </p:txBody>
      </p:sp>
      <p:sp>
        <p:nvSpPr>
          <p:cNvPr id="13" name="ZoneTexte 8"/>
          <p:cNvSpPr txBox="1">
            <a:spLocks noChangeArrowheads="1"/>
          </p:cNvSpPr>
          <p:nvPr>
            <p:custDataLst>
              <p:tags r:id="rId7"/>
            </p:custDataLst>
          </p:nvPr>
        </p:nvSpPr>
        <p:spPr bwMode="auto">
          <a:xfrm>
            <a:off x="2971800" y="5883275"/>
            <a:ext cx="21605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a:solidFill>
                  <a:srgbClr val="92D050"/>
                </a:solidFill>
                <a:latin typeface="Calibri" pitchFamily="34" charset="0"/>
                <a:ea typeface="+mn-ea"/>
              </a:rPr>
              <a:t>Gestion de l’impact environnemental local</a:t>
            </a:r>
          </a:p>
        </p:txBody>
      </p:sp>
      <p:sp>
        <p:nvSpPr>
          <p:cNvPr id="14" name="ZoneTexte 14"/>
          <p:cNvSpPr txBox="1">
            <a:spLocks noChangeArrowheads="1"/>
          </p:cNvSpPr>
          <p:nvPr>
            <p:custDataLst>
              <p:tags r:id="rId8"/>
            </p:custDataLst>
          </p:nvPr>
        </p:nvSpPr>
        <p:spPr bwMode="auto">
          <a:xfrm>
            <a:off x="2209800" y="22352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smtClean="0">
                <a:solidFill>
                  <a:srgbClr val="FFC000"/>
                </a:solidFill>
                <a:latin typeface="Calibri" pitchFamily="34" charset="0"/>
                <a:ea typeface="MS PGothic" pitchFamily="34" charset="-128"/>
              </a:rPr>
              <a:t>Santé et </a:t>
            </a:r>
            <a:r>
              <a:rPr lang="fr-CA" sz="1600" b="1" dirty="0">
                <a:solidFill>
                  <a:srgbClr val="FFC000"/>
                </a:solidFill>
                <a:latin typeface="Calibri" pitchFamily="34" charset="0"/>
                <a:ea typeface="MS PGothic" pitchFamily="34" charset="-128"/>
              </a:rPr>
              <a:t>s</a:t>
            </a:r>
            <a:r>
              <a:rPr lang="fr-CA" sz="1600" b="1" dirty="0" smtClean="0">
                <a:solidFill>
                  <a:srgbClr val="FFC000"/>
                </a:solidFill>
                <a:latin typeface="Calibri" pitchFamily="34" charset="0"/>
                <a:ea typeface="MS PGothic" pitchFamily="34" charset="-128"/>
              </a:rPr>
              <a:t>écurité </a:t>
            </a:r>
            <a:r>
              <a:rPr lang="fr-CA" sz="1600" b="1" dirty="0">
                <a:solidFill>
                  <a:srgbClr val="FFC000"/>
                </a:solidFill>
                <a:latin typeface="Calibri" pitchFamily="34" charset="0"/>
                <a:ea typeface="MS PGothic" pitchFamily="34" charset="-128"/>
              </a:rPr>
              <a:t>au travail</a:t>
            </a:r>
          </a:p>
        </p:txBody>
      </p:sp>
      <p:sp>
        <p:nvSpPr>
          <p:cNvPr id="15" name="ZoneTexte 10"/>
          <p:cNvSpPr txBox="1">
            <a:spLocks noChangeArrowheads="1"/>
          </p:cNvSpPr>
          <p:nvPr>
            <p:custDataLst>
              <p:tags r:id="rId9"/>
            </p:custDataLst>
          </p:nvPr>
        </p:nvSpPr>
        <p:spPr bwMode="auto">
          <a:xfrm>
            <a:off x="1233488" y="6196013"/>
            <a:ext cx="21050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smtClean="0">
                <a:solidFill>
                  <a:srgbClr val="33CCFF"/>
                </a:solidFill>
                <a:latin typeface="Calibri" pitchFamily="34" charset="0"/>
                <a:ea typeface="MS PGothic" pitchFamily="34" charset="-128"/>
              </a:rPr>
              <a:t>Effet </a:t>
            </a:r>
            <a:r>
              <a:rPr lang="fr-CA" sz="1600" b="1" dirty="0">
                <a:solidFill>
                  <a:srgbClr val="33CCFF"/>
                </a:solidFill>
                <a:latin typeface="Calibri" pitchFamily="34" charset="0"/>
                <a:ea typeface="MS PGothic" pitchFamily="34" charset="-128"/>
              </a:rPr>
              <a:t>sur le développement local</a:t>
            </a:r>
          </a:p>
        </p:txBody>
      </p:sp>
      <p:sp>
        <p:nvSpPr>
          <p:cNvPr id="16" name="ZoneTexte 15"/>
          <p:cNvSpPr txBox="1">
            <a:spLocks noChangeArrowheads="1"/>
          </p:cNvSpPr>
          <p:nvPr>
            <p:custDataLst>
              <p:tags r:id="rId10"/>
            </p:custDataLst>
          </p:nvPr>
        </p:nvSpPr>
        <p:spPr bwMode="auto">
          <a:xfrm>
            <a:off x="533400" y="2692400"/>
            <a:ext cx="1905000" cy="338138"/>
          </a:xfrm>
          <a:prstGeom prst="rect">
            <a:avLst/>
          </a:prstGeom>
          <a:noFill/>
          <a:ln w="9525">
            <a:noFill/>
            <a:miter lim="800000"/>
            <a:headEnd/>
            <a:tailEnd/>
          </a:ln>
        </p:spPr>
        <p:txBody>
          <a:bodyPr>
            <a:spAutoFit/>
          </a:bodyPr>
          <a:lstStyle/>
          <a:p>
            <a:pPr indent="1588" algn="ctr" fontAlgn="auto">
              <a:spcBef>
                <a:spcPts val="0"/>
              </a:spcBef>
              <a:spcAft>
                <a:spcPts val="0"/>
              </a:spcAft>
              <a:defRPr/>
            </a:pPr>
            <a:r>
              <a:rPr lang="fr-CA" sz="1600" b="1" dirty="0">
                <a:solidFill>
                  <a:prstClr val="black">
                    <a:lumMod val="50000"/>
                    <a:lumOff val="50000"/>
                  </a:prstClr>
                </a:solidFill>
                <a:latin typeface="Calibri" pitchFamily="34" charset="0"/>
              </a:rPr>
              <a:t>Éthique des affaires</a:t>
            </a:r>
          </a:p>
        </p:txBody>
      </p:sp>
      <p:sp>
        <p:nvSpPr>
          <p:cNvPr id="17" name="ZoneTexte 16"/>
          <p:cNvSpPr txBox="1">
            <a:spLocks noChangeArrowheads="1"/>
          </p:cNvSpPr>
          <p:nvPr>
            <p:custDataLst>
              <p:tags r:id="rId11"/>
            </p:custDataLst>
          </p:nvPr>
        </p:nvSpPr>
        <p:spPr bwMode="auto">
          <a:xfrm>
            <a:off x="6440488" y="2811463"/>
            <a:ext cx="2286000" cy="584200"/>
          </a:xfrm>
          <a:prstGeom prst="rect">
            <a:avLst/>
          </a:prstGeom>
          <a:noFill/>
          <a:ln w="9525">
            <a:noFill/>
            <a:miter lim="800000"/>
            <a:headEnd/>
            <a:tailEnd/>
          </a:ln>
        </p:spPr>
        <p:txBody>
          <a:bodyPr>
            <a:spAutoFit/>
          </a:bodyPr>
          <a:lstStyle/>
          <a:p>
            <a:pPr indent="1588" algn="ctr" fontAlgn="auto">
              <a:spcBef>
                <a:spcPts val="0"/>
              </a:spcBef>
              <a:spcAft>
                <a:spcPts val="0"/>
              </a:spcAft>
              <a:defRPr/>
            </a:pPr>
            <a:r>
              <a:rPr lang="fr-CA" sz="1600" b="1" dirty="0">
                <a:solidFill>
                  <a:prstClr val="black">
                    <a:lumMod val="50000"/>
                    <a:lumOff val="50000"/>
                  </a:prstClr>
                </a:solidFill>
                <a:latin typeface="Calibri" pitchFamily="34" charset="0"/>
              </a:rPr>
              <a:t>Responsabilité sur les produits et </a:t>
            </a:r>
            <a:r>
              <a:rPr lang="fr-CA" sz="1600" b="1" dirty="0" smtClean="0">
                <a:solidFill>
                  <a:prstClr val="black">
                    <a:lumMod val="50000"/>
                    <a:lumOff val="50000"/>
                  </a:prstClr>
                </a:solidFill>
                <a:latin typeface="Calibri" pitchFamily="34" charset="0"/>
              </a:rPr>
              <a:t>les services</a:t>
            </a:r>
            <a:endParaRPr lang="fr-CA" sz="1600" b="1" dirty="0">
              <a:solidFill>
                <a:prstClr val="black">
                  <a:lumMod val="50000"/>
                  <a:lumOff val="50000"/>
                </a:prstClr>
              </a:solidFill>
              <a:latin typeface="Calibri" pitchFamily="34" charset="0"/>
            </a:endParaRPr>
          </a:p>
        </p:txBody>
      </p:sp>
      <p:sp>
        <p:nvSpPr>
          <p:cNvPr id="18" name="ZoneTexte 18"/>
          <p:cNvSpPr txBox="1">
            <a:spLocks noChangeArrowheads="1"/>
          </p:cNvSpPr>
          <p:nvPr>
            <p:custDataLst>
              <p:tags r:id="rId12"/>
            </p:custDataLst>
          </p:nvPr>
        </p:nvSpPr>
        <p:spPr bwMode="auto">
          <a:xfrm>
            <a:off x="503238" y="4205514"/>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a:solidFill>
                  <a:srgbClr val="00B0F0"/>
                </a:solidFill>
                <a:latin typeface="Calibri" pitchFamily="34" charset="0"/>
                <a:ea typeface="MS PGothic" pitchFamily="34" charset="-128"/>
              </a:rPr>
              <a:t>Contrôle de la rentabilité</a:t>
            </a:r>
          </a:p>
        </p:txBody>
      </p:sp>
      <p:sp>
        <p:nvSpPr>
          <p:cNvPr id="19" name="ZoneTexte 10"/>
          <p:cNvSpPr txBox="1">
            <a:spLocks noChangeArrowheads="1"/>
          </p:cNvSpPr>
          <p:nvPr>
            <p:custDataLst>
              <p:tags r:id="rId13"/>
            </p:custDataLst>
          </p:nvPr>
        </p:nvSpPr>
        <p:spPr bwMode="auto">
          <a:xfrm>
            <a:off x="447675" y="5616575"/>
            <a:ext cx="2133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a:solidFill>
                  <a:srgbClr val="33CCFF"/>
                </a:solidFill>
                <a:latin typeface="Calibri" pitchFamily="34" charset="0"/>
                <a:ea typeface="MS PGothic" pitchFamily="34" charset="-128"/>
              </a:rPr>
              <a:t>Pratiques d’achat ou </a:t>
            </a:r>
          </a:p>
          <a:p>
            <a:pPr algn="ctr" eaLnBrk="1" fontAlgn="auto" hangingPunct="1">
              <a:spcBef>
                <a:spcPts val="0"/>
              </a:spcBef>
              <a:spcAft>
                <a:spcPts val="0"/>
              </a:spcAft>
            </a:pPr>
            <a:r>
              <a:rPr lang="fr-CA" sz="1600" b="1" dirty="0">
                <a:solidFill>
                  <a:srgbClr val="33CCFF"/>
                </a:solidFill>
                <a:latin typeface="Calibri" pitchFamily="34" charset="0"/>
                <a:ea typeface="MS PGothic" pitchFamily="34" charset="-128"/>
              </a:rPr>
              <a:t>d’approvisionnement </a:t>
            </a:r>
          </a:p>
        </p:txBody>
      </p:sp>
      <p:sp>
        <p:nvSpPr>
          <p:cNvPr id="20" name="ZoneTexte 14"/>
          <p:cNvSpPr txBox="1">
            <a:spLocks noChangeArrowheads="1"/>
          </p:cNvSpPr>
          <p:nvPr>
            <p:custDataLst>
              <p:tags r:id="rId14"/>
            </p:custDataLst>
          </p:nvPr>
        </p:nvSpPr>
        <p:spPr bwMode="auto">
          <a:xfrm>
            <a:off x="67056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a:solidFill>
                  <a:srgbClr val="FFC000"/>
                </a:solidFill>
                <a:latin typeface="Calibri" pitchFamily="34" charset="0"/>
                <a:ea typeface="MS PGothic" pitchFamily="34" charset="-128"/>
              </a:rPr>
              <a:t>Développement des compétences</a:t>
            </a:r>
          </a:p>
        </p:txBody>
      </p:sp>
      <p:sp>
        <p:nvSpPr>
          <p:cNvPr id="21" name="ZoneTexte 8"/>
          <p:cNvSpPr txBox="1">
            <a:spLocks noChangeArrowheads="1"/>
          </p:cNvSpPr>
          <p:nvPr>
            <p:custDataLst>
              <p:tags r:id="rId15"/>
            </p:custDataLst>
          </p:nvPr>
        </p:nvSpPr>
        <p:spPr bwMode="auto">
          <a:xfrm>
            <a:off x="6291263" y="2184400"/>
            <a:ext cx="2047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a:solidFill>
                  <a:srgbClr val="FFC000"/>
                </a:solidFill>
                <a:latin typeface="Calibri" pitchFamily="34" charset="0"/>
                <a:ea typeface="+mn-ea"/>
              </a:rPr>
              <a:t>Participation et </a:t>
            </a:r>
          </a:p>
          <a:p>
            <a:pPr eaLnBrk="1" fontAlgn="auto" hangingPunct="1">
              <a:spcBef>
                <a:spcPts val="0"/>
              </a:spcBef>
              <a:spcAft>
                <a:spcPts val="0"/>
              </a:spcAft>
            </a:pPr>
            <a:r>
              <a:rPr lang="fr-CA" sz="1600" b="1">
                <a:solidFill>
                  <a:srgbClr val="FFC000"/>
                </a:solidFill>
                <a:latin typeface="Calibri" pitchFamily="34" charset="0"/>
                <a:ea typeface="+mn-ea"/>
              </a:rPr>
              <a:t>relations de travail</a:t>
            </a:r>
          </a:p>
        </p:txBody>
      </p:sp>
      <p:sp>
        <p:nvSpPr>
          <p:cNvPr id="22" name="ZoneTexte 8"/>
          <p:cNvSpPr txBox="1">
            <a:spLocks noChangeArrowheads="1"/>
          </p:cNvSpPr>
          <p:nvPr>
            <p:custDataLst>
              <p:tags r:id="rId16"/>
            </p:custDataLst>
          </p:nvPr>
        </p:nvSpPr>
        <p:spPr bwMode="auto">
          <a:xfrm>
            <a:off x="5256213" y="5762625"/>
            <a:ext cx="21605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dirty="0">
                <a:solidFill>
                  <a:srgbClr val="92D050"/>
                </a:solidFill>
                <a:latin typeface="Calibri" pitchFamily="34" charset="0"/>
                <a:ea typeface="+mn-ea"/>
              </a:rPr>
              <a:t>Gestion </a:t>
            </a:r>
            <a:r>
              <a:rPr lang="fr-CA" sz="1600" b="1" dirty="0" smtClean="0">
                <a:solidFill>
                  <a:srgbClr val="92D050"/>
                </a:solidFill>
                <a:latin typeface="Calibri" pitchFamily="34" charset="0"/>
                <a:ea typeface="+mn-ea"/>
              </a:rPr>
              <a:t>des autres </a:t>
            </a:r>
            <a:r>
              <a:rPr lang="fr-CA" sz="1600" b="1" dirty="0">
                <a:solidFill>
                  <a:srgbClr val="92D050"/>
                </a:solidFill>
                <a:latin typeface="Calibri" pitchFamily="34" charset="0"/>
                <a:ea typeface="+mn-ea"/>
              </a:rPr>
              <a:t>types de pollution</a:t>
            </a:r>
          </a:p>
        </p:txBody>
      </p:sp>
      <p:sp>
        <p:nvSpPr>
          <p:cNvPr id="23" name="ZoneTexte 22"/>
          <p:cNvSpPr txBox="1">
            <a:spLocks noChangeArrowheads="1"/>
          </p:cNvSpPr>
          <p:nvPr>
            <p:custDataLst>
              <p:tags r:id="rId17"/>
            </p:custDataLst>
          </p:nvPr>
        </p:nvSpPr>
        <p:spPr bwMode="auto">
          <a:xfrm>
            <a:off x="404813" y="2235200"/>
            <a:ext cx="1905000" cy="338138"/>
          </a:xfrm>
          <a:prstGeom prst="rect">
            <a:avLst/>
          </a:prstGeom>
          <a:noFill/>
          <a:ln w="9525">
            <a:noFill/>
            <a:miter lim="800000"/>
            <a:headEnd/>
            <a:tailEnd/>
          </a:ln>
        </p:spPr>
        <p:txBody>
          <a:bodyPr>
            <a:spAutoFit/>
          </a:bodyPr>
          <a:lstStyle/>
          <a:p>
            <a:pPr indent="1588" algn="ctr" fontAlgn="auto">
              <a:spcBef>
                <a:spcPts val="0"/>
              </a:spcBef>
              <a:spcAft>
                <a:spcPts val="0"/>
              </a:spcAft>
              <a:defRPr/>
            </a:pPr>
            <a:r>
              <a:rPr lang="fr-CA" sz="1600" b="1" dirty="0">
                <a:solidFill>
                  <a:prstClr val="black">
                    <a:lumMod val="50000"/>
                    <a:lumOff val="50000"/>
                  </a:prstClr>
                </a:solidFill>
                <a:latin typeface="Calibri" pitchFamily="34" charset="0"/>
              </a:rPr>
              <a:t>Gouvernance</a:t>
            </a:r>
          </a:p>
        </p:txBody>
      </p:sp>
      <p:sp>
        <p:nvSpPr>
          <p:cNvPr id="24" name="ZoneTexte 12"/>
          <p:cNvSpPr txBox="1">
            <a:spLocks noChangeArrowheads="1"/>
          </p:cNvSpPr>
          <p:nvPr>
            <p:custDataLst>
              <p:tags r:id="rId18"/>
            </p:custDataLst>
          </p:nvPr>
        </p:nvSpPr>
        <p:spPr bwMode="auto">
          <a:xfrm>
            <a:off x="6781800" y="3835400"/>
            <a:ext cx="2114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a:solidFill>
                  <a:srgbClr val="92D050"/>
                </a:solidFill>
                <a:latin typeface="Calibri" pitchFamily="34" charset="0"/>
                <a:ea typeface="MS PGothic" pitchFamily="34" charset="-128"/>
              </a:rPr>
              <a:t>Gestion des PGMR</a:t>
            </a:r>
          </a:p>
        </p:txBody>
      </p:sp>
      <p:sp>
        <p:nvSpPr>
          <p:cNvPr id="25" name="ZoneTexte 9"/>
          <p:cNvSpPr txBox="1">
            <a:spLocks noChangeArrowheads="1"/>
          </p:cNvSpPr>
          <p:nvPr>
            <p:custDataLst>
              <p:tags r:id="rId19"/>
            </p:custDataLst>
          </p:nvPr>
        </p:nvSpPr>
        <p:spPr bwMode="auto">
          <a:xfrm>
            <a:off x="7391400" y="4191000"/>
            <a:ext cx="175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dirty="0">
                <a:solidFill>
                  <a:srgbClr val="92D050"/>
                </a:solidFill>
                <a:latin typeface="Calibri" pitchFamily="34" charset="0"/>
                <a:ea typeface="+mn-ea"/>
              </a:rPr>
              <a:t>Gestion de l’énergie</a:t>
            </a:r>
          </a:p>
        </p:txBody>
      </p:sp>
      <p:sp>
        <p:nvSpPr>
          <p:cNvPr id="26" name="ZoneTexte 9"/>
          <p:cNvSpPr txBox="1">
            <a:spLocks noChangeArrowheads="1"/>
          </p:cNvSpPr>
          <p:nvPr>
            <p:custDataLst>
              <p:tags r:id="rId20"/>
            </p:custDataLst>
          </p:nvPr>
        </p:nvSpPr>
        <p:spPr bwMode="auto">
          <a:xfrm>
            <a:off x="7391400" y="4876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dirty="0">
                <a:solidFill>
                  <a:srgbClr val="92D050"/>
                </a:solidFill>
                <a:latin typeface="Calibri" pitchFamily="34" charset="0"/>
                <a:ea typeface="+mn-ea"/>
              </a:rPr>
              <a:t>Gestion de l’eau</a:t>
            </a:r>
          </a:p>
        </p:txBody>
      </p:sp>
      <p:sp>
        <p:nvSpPr>
          <p:cNvPr id="27" name="ZoneTexte 9"/>
          <p:cNvSpPr txBox="1">
            <a:spLocks noChangeArrowheads="1"/>
          </p:cNvSpPr>
          <p:nvPr>
            <p:custDataLst>
              <p:tags r:id="rId21"/>
            </p:custDataLst>
          </p:nvPr>
        </p:nvSpPr>
        <p:spPr bwMode="auto">
          <a:xfrm>
            <a:off x="7315200" y="5257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pPr>
            <a:r>
              <a:rPr lang="fr-CA" sz="1600" b="1" dirty="0">
                <a:solidFill>
                  <a:srgbClr val="92D050"/>
                </a:solidFill>
                <a:latin typeface="Calibri" pitchFamily="34" charset="0"/>
                <a:ea typeface="+mn-ea"/>
              </a:rPr>
              <a:t>Gestion des GES</a:t>
            </a:r>
          </a:p>
        </p:txBody>
      </p:sp>
      <p:sp>
        <p:nvSpPr>
          <p:cNvPr id="28" name="ZoneTexte 19"/>
          <p:cNvSpPr txBox="1">
            <a:spLocks noChangeArrowheads="1"/>
          </p:cNvSpPr>
          <p:nvPr>
            <p:custDataLst>
              <p:tags r:id="rId22"/>
            </p:custDataLst>
          </p:nvPr>
        </p:nvSpPr>
        <p:spPr bwMode="auto">
          <a:xfrm>
            <a:off x="-27008" y="3589338"/>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a:solidFill>
                  <a:srgbClr val="00B0F0"/>
                </a:solidFill>
                <a:latin typeface="Calibri" pitchFamily="34" charset="0"/>
                <a:ea typeface="MS PGothic" pitchFamily="34" charset="-128"/>
              </a:rPr>
              <a:t>Pérennité de l’organisation</a:t>
            </a:r>
          </a:p>
        </p:txBody>
      </p:sp>
      <p:sp>
        <p:nvSpPr>
          <p:cNvPr id="29" name="ZoneTexte 10"/>
          <p:cNvSpPr txBox="1">
            <a:spLocks noChangeArrowheads="1"/>
          </p:cNvSpPr>
          <p:nvPr>
            <p:custDataLst>
              <p:tags r:id="rId23"/>
            </p:custDataLst>
          </p:nvPr>
        </p:nvSpPr>
        <p:spPr bwMode="auto">
          <a:xfrm>
            <a:off x="304800" y="4849813"/>
            <a:ext cx="21034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pPr>
            <a:r>
              <a:rPr lang="fr-CA" sz="1600" b="1" dirty="0">
                <a:solidFill>
                  <a:srgbClr val="33CCFF"/>
                </a:solidFill>
                <a:latin typeface="Calibri" pitchFamily="34" charset="0"/>
                <a:ea typeface="MS PGothic" pitchFamily="34" charset="-128"/>
              </a:rPr>
              <a:t>Pratiques</a:t>
            </a:r>
          </a:p>
          <a:p>
            <a:pPr algn="ctr" eaLnBrk="1" fontAlgn="auto" hangingPunct="1">
              <a:spcBef>
                <a:spcPts val="0"/>
              </a:spcBef>
              <a:spcAft>
                <a:spcPts val="0"/>
              </a:spcAft>
            </a:pPr>
            <a:r>
              <a:rPr lang="fr-CA" sz="1600" b="1" dirty="0" smtClean="0">
                <a:solidFill>
                  <a:srgbClr val="33CCFF"/>
                </a:solidFill>
                <a:latin typeface="Calibri" pitchFamily="34" charset="0"/>
                <a:ea typeface="MS PGothic" pitchFamily="34" charset="-128"/>
              </a:rPr>
              <a:t>d’investissement</a:t>
            </a:r>
            <a:endParaRPr lang="fr-CA" sz="1600" b="1" dirty="0">
              <a:solidFill>
                <a:srgbClr val="33CCFF"/>
              </a:solidFill>
              <a:latin typeface="Calibri" pitchFamily="34" charset="0"/>
              <a:ea typeface="MS PGothic" pitchFamily="34" charset="-128"/>
            </a:endParaRPr>
          </a:p>
        </p:txBody>
      </p:sp>
      <p:sp>
        <p:nvSpPr>
          <p:cNvPr id="2" name="Ellipse 1"/>
          <p:cNvSpPr/>
          <p:nvPr>
            <p:custDataLst>
              <p:tags r:id="rId24"/>
            </p:custDataLst>
          </p:nvPr>
        </p:nvSpPr>
        <p:spPr>
          <a:xfrm rot="20746469">
            <a:off x="3462676" y="3325553"/>
            <a:ext cx="2578308" cy="17599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fr-CA" dirty="0">
              <a:solidFill>
                <a:prstClr val="white"/>
              </a:solidFill>
            </a:endParaRPr>
          </a:p>
        </p:txBody>
      </p:sp>
      <p:sp>
        <p:nvSpPr>
          <p:cNvPr id="3" name="ZoneTexte 2"/>
          <p:cNvSpPr txBox="1"/>
          <p:nvPr>
            <p:custDataLst>
              <p:tags r:id="rId25"/>
            </p:custDataLst>
          </p:nvPr>
        </p:nvSpPr>
        <p:spPr>
          <a:xfrm>
            <a:off x="3886200" y="4004469"/>
            <a:ext cx="1905000" cy="615553"/>
          </a:xfrm>
          <a:prstGeom prst="rect">
            <a:avLst/>
          </a:prstGeom>
          <a:noFill/>
        </p:spPr>
        <p:txBody>
          <a:bodyPr wrap="square" rtlCol="0">
            <a:spAutoFit/>
          </a:bodyPr>
          <a:lstStyle/>
          <a:p>
            <a:pPr fontAlgn="auto">
              <a:spcBef>
                <a:spcPts val="0"/>
              </a:spcBef>
              <a:spcAft>
                <a:spcPts val="0"/>
              </a:spcAft>
            </a:pPr>
            <a:r>
              <a:rPr lang="fr-CA" dirty="0">
                <a:solidFill>
                  <a:prstClr val="black"/>
                </a:solidFill>
                <a:latin typeface="Calibri"/>
                <a:ea typeface="+mn-ea"/>
              </a:rPr>
              <a:t>  </a:t>
            </a:r>
            <a:r>
              <a:rPr lang="fr-CA" sz="1600" b="1" dirty="0">
                <a:solidFill>
                  <a:prstClr val="black"/>
                </a:solidFill>
                <a:latin typeface="Calibri"/>
                <a:ea typeface="+mn-ea"/>
              </a:rPr>
              <a:t>TRANSVERSALE</a:t>
            </a:r>
          </a:p>
        </p:txBody>
      </p:sp>
      <p:sp>
        <p:nvSpPr>
          <p:cNvPr id="4" name="Rectangle 3"/>
          <p:cNvSpPr/>
          <p:nvPr>
            <p:custDataLst>
              <p:tags r:id="rId26"/>
            </p:custDataLst>
          </p:nvPr>
        </p:nvSpPr>
        <p:spPr>
          <a:xfrm>
            <a:off x="152400" y="116175"/>
            <a:ext cx="8915400" cy="954107"/>
          </a:xfrm>
          <a:prstGeom prst="rect">
            <a:avLst/>
          </a:prstGeom>
        </p:spPr>
        <p:txBody>
          <a:bodyPr wrap="square">
            <a:spAutoFit/>
          </a:bodyPr>
          <a:lstStyle/>
          <a:p>
            <a:pPr fontAlgn="auto">
              <a:spcBef>
                <a:spcPts val="0"/>
              </a:spcBef>
              <a:spcAft>
                <a:spcPts val="0"/>
              </a:spcAft>
            </a:pPr>
            <a:r>
              <a:rPr lang="fr-CA" sz="3200" b="1" dirty="0" smtClean="0">
                <a:solidFill>
                  <a:srgbClr val="008000"/>
                </a:solidFill>
                <a:latin typeface="+mn-lt"/>
                <a:ea typeface="+mn-ea"/>
              </a:rPr>
              <a:t>Constater et progresser</a:t>
            </a:r>
          </a:p>
          <a:p>
            <a:pPr fontAlgn="auto">
              <a:spcBef>
                <a:spcPts val="0"/>
              </a:spcBef>
              <a:spcAft>
                <a:spcPts val="0"/>
              </a:spcAft>
            </a:pPr>
            <a:r>
              <a:rPr lang="fr-CA" sz="2400" i="1" dirty="0" smtClean="0">
                <a:solidFill>
                  <a:srgbClr val="008000"/>
                </a:solidFill>
                <a:latin typeface="+mn-lt"/>
                <a:ea typeface="+mn-ea"/>
              </a:rPr>
              <a:t>21 enjeux en lien avec la Loi sur le développement durable du Québec</a:t>
            </a:r>
            <a:endParaRPr lang="fr-CA" sz="2400" i="1" dirty="0">
              <a:solidFill>
                <a:srgbClr val="008000"/>
              </a:solidFill>
              <a:latin typeface="+mn-lt"/>
              <a:ea typeface="+mn-ea"/>
            </a:endParaRPr>
          </a:p>
        </p:txBody>
      </p:sp>
    </p:spTree>
    <p:extLst>
      <p:ext uri="{BB962C8B-B14F-4D97-AF65-F5344CB8AC3E}">
        <p14:creationId xmlns:p14="http://schemas.microsoft.com/office/powerpoint/2010/main" val="230433617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3"/>
</p:tagLst>
</file>

<file path=ppt/tags/tag101.xml><?xml version="1.0" encoding="utf-8"?>
<p:tagLst xmlns:a="http://schemas.openxmlformats.org/drawingml/2006/main" xmlns:r="http://schemas.openxmlformats.org/officeDocument/2006/relationships" xmlns:p="http://schemas.openxmlformats.org/presentationml/2006/main">
  <p:tag name="NUM" val="1"/>
</p:tagLst>
</file>

<file path=ppt/tags/tag102.xml><?xml version="1.0" encoding="utf-8"?>
<p:tagLst xmlns:a="http://schemas.openxmlformats.org/drawingml/2006/main" xmlns:r="http://schemas.openxmlformats.org/officeDocument/2006/relationships" xmlns:p="http://schemas.openxmlformats.org/presentationml/2006/main">
  <p:tag name="NUM" val="2"/>
</p:tagLst>
</file>

<file path=ppt/tags/tag103.xml><?xml version="1.0" encoding="utf-8"?>
<p:tagLst xmlns:a="http://schemas.openxmlformats.org/drawingml/2006/main" xmlns:r="http://schemas.openxmlformats.org/officeDocument/2006/relationships" xmlns:p="http://schemas.openxmlformats.org/presentationml/2006/main">
  <p:tag name="NUM" val="3"/>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2"/>
</p:tagLst>
</file>

<file path=ppt/tags/tag109.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4"/>
</p:tagLst>
</file>

<file path=ppt/tags/tag114.xml><?xml version="1.0" encoding="utf-8"?>
<p:tagLst xmlns:a="http://schemas.openxmlformats.org/drawingml/2006/main" xmlns:r="http://schemas.openxmlformats.org/officeDocument/2006/relationships" xmlns:p="http://schemas.openxmlformats.org/presentationml/2006/main">
  <p:tag name="NUM" val="5"/>
</p:tagLst>
</file>

<file path=ppt/tags/tag115.xml><?xml version="1.0" encoding="utf-8"?>
<p:tagLst xmlns:a="http://schemas.openxmlformats.org/drawingml/2006/main" xmlns:r="http://schemas.openxmlformats.org/officeDocument/2006/relationships" xmlns:p="http://schemas.openxmlformats.org/presentationml/2006/main">
  <p:tag name="NUM" val="6"/>
</p:tagLst>
</file>

<file path=ppt/tags/tag116.xml><?xml version="1.0" encoding="utf-8"?>
<p:tagLst xmlns:a="http://schemas.openxmlformats.org/drawingml/2006/main" xmlns:r="http://schemas.openxmlformats.org/officeDocument/2006/relationships" xmlns:p="http://schemas.openxmlformats.org/presentationml/2006/main">
  <p:tag name="NUM" val="7"/>
</p:tagLst>
</file>

<file path=ppt/tags/tag117.xml><?xml version="1.0" encoding="utf-8"?>
<p:tagLst xmlns:a="http://schemas.openxmlformats.org/drawingml/2006/main" xmlns:r="http://schemas.openxmlformats.org/officeDocument/2006/relationships" xmlns:p="http://schemas.openxmlformats.org/presentationml/2006/main">
  <p:tag name="NUM" val="8"/>
</p:tagLst>
</file>

<file path=ppt/tags/tag118.xml><?xml version="1.0" encoding="utf-8"?>
<p:tagLst xmlns:a="http://schemas.openxmlformats.org/drawingml/2006/main" xmlns:r="http://schemas.openxmlformats.org/officeDocument/2006/relationships" xmlns:p="http://schemas.openxmlformats.org/presentationml/2006/main">
  <p:tag name="NUM" val="9"/>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NUM" val="4"/>
</p:tagLst>
</file>

<file path=ppt/tags/tag123.xml><?xml version="1.0" encoding="utf-8"?>
<p:tagLst xmlns:a="http://schemas.openxmlformats.org/drawingml/2006/main" xmlns:r="http://schemas.openxmlformats.org/officeDocument/2006/relationships" xmlns:p="http://schemas.openxmlformats.org/presentationml/2006/main">
  <p:tag name="NUM" val="5"/>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4"/>
</p:tagLst>
</file>

<file path=ppt/tags/tag128.xml><?xml version="1.0" encoding="utf-8"?>
<p:tagLst xmlns:a="http://schemas.openxmlformats.org/drawingml/2006/main" xmlns:r="http://schemas.openxmlformats.org/officeDocument/2006/relationships" xmlns:p="http://schemas.openxmlformats.org/presentationml/2006/main">
  <p:tag name="NUM" val="5"/>
</p:tagLst>
</file>

<file path=ppt/tags/tag129.xml><?xml version="1.0" encoding="utf-8"?>
<p:tagLst xmlns:a="http://schemas.openxmlformats.org/drawingml/2006/main" xmlns:r="http://schemas.openxmlformats.org/officeDocument/2006/relationships" xmlns:p="http://schemas.openxmlformats.org/presentationml/2006/main">
  <p:tag name="NUM" val="6"/>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30.xml><?xml version="1.0" encoding="utf-8"?>
<p:tagLst xmlns:a="http://schemas.openxmlformats.org/drawingml/2006/main" xmlns:r="http://schemas.openxmlformats.org/officeDocument/2006/relationships" xmlns:p="http://schemas.openxmlformats.org/presentationml/2006/main">
  <p:tag name="NUM" val="1"/>
</p:tagLst>
</file>

<file path=ppt/tags/tag131.xml><?xml version="1.0" encoding="utf-8"?>
<p:tagLst xmlns:a="http://schemas.openxmlformats.org/drawingml/2006/main" xmlns:r="http://schemas.openxmlformats.org/officeDocument/2006/relationships" xmlns:p="http://schemas.openxmlformats.org/presentationml/2006/main">
  <p:tag name="NUM" val="2"/>
</p:tagLst>
</file>

<file path=ppt/tags/tag132.xml><?xml version="1.0" encoding="utf-8"?>
<p:tagLst xmlns:a="http://schemas.openxmlformats.org/drawingml/2006/main" xmlns:r="http://schemas.openxmlformats.org/officeDocument/2006/relationships" xmlns:p="http://schemas.openxmlformats.org/presentationml/2006/main">
  <p:tag name="NUM" val="3"/>
</p:tagLst>
</file>

<file path=ppt/tags/tag133.xml><?xml version="1.0" encoding="utf-8"?>
<p:tagLst xmlns:a="http://schemas.openxmlformats.org/drawingml/2006/main" xmlns:r="http://schemas.openxmlformats.org/officeDocument/2006/relationships" xmlns:p="http://schemas.openxmlformats.org/presentationml/2006/main">
  <p:tag name="NUM" val="4"/>
</p:tagLst>
</file>

<file path=ppt/tags/tag134.xml><?xml version="1.0" encoding="utf-8"?>
<p:tagLst xmlns:a="http://schemas.openxmlformats.org/drawingml/2006/main" xmlns:r="http://schemas.openxmlformats.org/officeDocument/2006/relationships" xmlns:p="http://schemas.openxmlformats.org/presentationml/2006/main">
  <p:tag name="NUM" val="5"/>
</p:tagLst>
</file>

<file path=ppt/tags/tag135.xml><?xml version="1.0" encoding="utf-8"?>
<p:tagLst xmlns:a="http://schemas.openxmlformats.org/drawingml/2006/main" xmlns:r="http://schemas.openxmlformats.org/officeDocument/2006/relationships" xmlns:p="http://schemas.openxmlformats.org/presentationml/2006/main">
  <p:tag name="NUM" val="1"/>
</p:tagLst>
</file>

<file path=ppt/tags/tag136.xml><?xml version="1.0" encoding="utf-8"?>
<p:tagLst xmlns:a="http://schemas.openxmlformats.org/drawingml/2006/main" xmlns:r="http://schemas.openxmlformats.org/officeDocument/2006/relationships" xmlns:p="http://schemas.openxmlformats.org/presentationml/2006/main">
  <p:tag name="NUM" val="2"/>
</p:tagLst>
</file>

<file path=ppt/tags/tag137.xml><?xml version="1.0" encoding="utf-8"?>
<p:tagLst xmlns:a="http://schemas.openxmlformats.org/drawingml/2006/main" xmlns:r="http://schemas.openxmlformats.org/officeDocument/2006/relationships" xmlns:p="http://schemas.openxmlformats.org/presentationml/2006/main">
  <p:tag name="NUM" val="3"/>
</p:tagLst>
</file>

<file path=ppt/tags/tag138.xml><?xml version="1.0" encoding="utf-8"?>
<p:tagLst xmlns:a="http://schemas.openxmlformats.org/drawingml/2006/main" xmlns:r="http://schemas.openxmlformats.org/officeDocument/2006/relationships" xmlns:p="http://schemas.openxmlformats.org/presentationml/2006/main">
  <p:tag name="NUM" val="4"/>
</p:tagLst>
</file>

<file path=ppt/tags/tag139.xml><?xml version="1.0" encoding="utf-8"?>
<p:tagLst xmlns:a="http://schemas.openxmlformats.org/drawingml/2006/main" xmlns:r="http://schemas.openxmlformats.org/officeDocument/2006/relationships" xmlns:p="http://schemas.openxmlformats.org/presentationml/2006/main">
  <p:tag name="NUM" val="5"/>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40.xml><?xml version="1.0" encoding="utf-8"?>
<p:tagLst xmlns:a="http://schemas.openxmlformats.org/drawingml/2006/main" xmlns:r="http://schemas.openxmlformats.org/officeDocument/2006/relationships" xmlns:p="http://schemas.openxmlformats.org/presentationml/2006/main">
  <p:tag name="NUM" val="6"/>
</p:tagLst>
</file>

<file path=ppt/tags/tag141.xml><?xml version="1.0" encoding="utf-8"?>
<p:tagLst xmlns:a="http://schemas.openxmlformats.org/drawingml/2006/main" xmlns:r="http://schemas.openxmlformats.org/officeDocument/2006/relationships" xmlns:p="http://schemas.openxmlformats.org/presentationml/2006/main">
  <p:tag name="NUM" val="1"/>
</p:tagLst>
</file>

<file path=ppt/tags/tag142.xml><?xml version="1.0" encoding="utf-8"?>
<p:tagLst xmlns:a="http://schemas.openxmlformats.org/drawingml/2006/main" xmlns:r="http://schemas.openxmlformats.org/officeDocument/2006/relationships" xmlns:p="http://schemas.openxmlformats.org/presentationml/2006/main">
  <p:tag name="NUM" val="2"/>
</p:tagLst>
</file>

<file path=ppt/tags/tag143.xml><?xml version="1.0" encoding="utf-8"?>
<p:tagLst xmlns:a="http://schemas.openxmlformats.org/drawingml/2006/main" xmlns:r="http://schemas.openxmlformats.org/officeDocument/2006/relationships" xmlns:p="http://schemas.openxmlformats.org/presentationml/2006/main">
  <p:tag name="NUM" val="3"/>
</p:tagLst>
</file>

<file path=ppt/tags/tag144.xml><?xml version="1.0" encoding="utf-8"?>
<p:tagLst xmlns:a="http://schemas.openxmlformats.org/drawingml/2006/main" xmlns:r="http://schemas.openxmlformats.org/officeDocument/2006/relationships" xmlns:p="http://schemas.openxmlformats.org/presentationml/2006/main">
  <p:tag name="NUM" val="4"/>
</p:tagLst>
</file>

<file path=ppt/tags/tag145.xml><?xml version="1.0" encoding="utf-8"?>
<p:tagLst xmlns:a="http://schemas.openxmlformats.org/drawingml/2006/main" xmlns:r="http://schemas.openxmlformats.org/officeDocument/2006/relationships" xmlns:p="http://schemas.openxmlformats.org/presentationml/2006/main">
  <p:tag name="NUM" val="5"/>
</p:tagLst>
</file>

<file path=ppt/tags/tag146.xml><?xml version="1.0" encoding="utf-8"?>
<p:tagLst xmlns:a="http://schemas.openxmlformats.org/drawingml/2006/main" xmlns:r="http://schemas.openxmlformats.org/officeDocument/2006/relationships" xmlns:p="http://schemas.openxmlformats.org/presentationml/2006/main">
  <p:tag name="NUM" val="1"/>
</p:tagLst>
</file>

<file path=ppt/tags/tag147.xml><?xml version="1.0" encoding="utf-8"?>
<p:tagLst xmlns:a="http://schemas.openxmlformats.org/drawingml/2006/main" xmlns:r="http://schemas.openxmlformats.org/officeDocument/2006/relationships" xmlns:p="http://schemas.openxmlformats.org/presentationml/2006/main">
  <p:tag name="NUM" val="2"/>
</p:tagLst>
</file>

<file path=ppt/tags/tag148.xml><?xml version="1.0" encoding="utf-8"?>
<p:tagLst xmlns:a="http://schemas.openxmlformats.org/drawingml/2006/main" xmlns:r="http://schemas.openxmlformats.org/officeDocument/2006/relationships" xmlns:p="http://schemas.openxmlformats.org/presentationml/2006/main">
  <p:tag name="NUM" val="3"/>
</p:tagLst>
</file>

<file path=ppt/tags/tag149.xml><?xml version="1.0" encoding="utf-8"?>
<p:tagLst xmlns:a="http://schemas.openxmlformats.org/drawingml/2006/main" xmlns:r="http://schemas.openxmlformats.org/officeDocument/2006/relationships" xmlns:p="http://schemas.openxmlformats.org/presentationml/2006/main">
  <p:tag name="NUM" val="4"/>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50.xml><?xml version="1.0" encoding="utf-8"?>
<p:tagLst xmlns:a="http://schemas.openxmlformats.org/drawingml/2006/main" xmlns:r="http://schemas.openxmlformats.org/officeDocument/2006/relationships" xmlns:p="http://schemas.openxmlformats.org/presentationml/2006/main">
  <p:tag name="NUM" val="5"/>
</p:tagLst>
</file>

<file path=ppt/tags/tag151.xml><?xml version="1.0" encoding="utf-8"?>
<p:tagLst xmlns:a="http://schemas.openxmlformats.org/drawingml/2006/main" xmlns:r="http://schemas.openxmlformats.org/officeDocument/2006/relationships" xmlns:p="http://schemas.openxmlformats.org/presentationml/2006/main">
  <p:tag name="NUM" val="6"/>
</p:tagLst>
</file>

<file path=ppt/tags/tag152.xml><?xml version="1.0" encoding="utf-8"?>
<p:tagLst xmlns:a="http://schemas.openxmlformats.org/drawingml/2006/main" xmlns:r="http://schemas.openxmlformats.org/officeDocument/2006/relationships" xmlns:p="http://schemas.openxmlformats.org/presentationml/2006/main">
  <p:tag name="NUM" val="1"/>
</p:tagLst>
</file>

<file path=ppt/tags/tag153.xml><?xml version="1.0" encoding="utf-8"?>
<p:tagLst xmlns:a="http://schemas.openxmlformats.org/drawingml/2006/main" xmlns:r="http://schemas.openxmlformats.org/officeDocument/2006/relationships" xmlns:p="http://schemas.openxmlformats.org/presentationml/2006/main">
  <p:tag name="NUM" val="2"/>
</p:tagLst>
</file>

<file path=ppt/tags/tag154.xml><?xml version="1.0" encoding="utf-8"?>
<p:tagLst xmlns:a="http://schemas.openxmlformats.org/drawingml/2006/main" xmlns:r="http://schemas.openxmlformats.org/officeDocument/2006/relationships" xmlns:p="http://schemas.openxmlformats.org/presentationml/2006/main">
  <p:tag name="NUM" val="3"/>
</p:tagLst>
</file>

<file path=ppt/tags/tag155.xml><?xml version="1.0" encoding="utf-8"?>
<p:tagLst xmlns:a="http://schemas.openxmlformats.org/drawingml/2006/main" xmlns:r="http://schemas.openxmlformats.org/officeDocument/2006/relationships" xmlns:p="http://schemas.openxmlformats.org/presentationml/2006/main">
  <p:tag name="NUM" val="4"/>
</p:tagLst>
</file>

<file path=ppt/tags/tag156.xml><?xml version="1.0" encoding="utf-8"?>
<p:tagLst xmlns:a="http://schemas.openxmlformats.org/drawingml/2006/main" xmlns:r="http://schemas.openxmlformats.org/officeDocument/2006/relationships" xmlns:p="http://schemas.openxmlformats.org/presentationml/2006/main">
  <p:tag name="NUM" val="5"/>
</p:tagLst>
</file>

<file path=ppt/tags/tag157.xml><?xml version="1.0" encoding="utf-8"?>
<p:tagLst xmlns:a="http://schemas.openxmlformats.org/drawingml/2006/main" xmlns:r="http://schemas.openxmlformats.org/officeDocument/2006/relationships" xmlns:p="http://schemas.openxmlformats.org/presentationml/2006/main">
  <p:tag name="NUM" val="6"/>
</p:tagLst>
</file>

<file path=ppt/tags/tag158.xml><?xml version="1.0" encoding="utf-8"?>
<p:tagLst xmlns:a="http://schemas.openxmlformats.org/drawingml/2006/main" xmlns:r="http://schemas.openxmlformats.org/officeDocument/2006/relationships" xmlns:p="http://schemas.openxmlformats.org/presentationml/2006/main">
  <p:tag name="NUM" val="1"/>
</p:tagLst>
</file>

<file path=ppt/tags/tag159.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4"/>
</p:tagLst>
</file>

<file path=ppt/tags/tag160.xml><?xml version="1.0" encoding="utf-8"?>
<p:tagLst xmlns:a="http://schemas.openxmlformats.org/drawingml/2006/main" xmlns:r="http://schemas.openxmlformats.org/officeDocument/2006/relationships" xmlns:p="http://schemas.openxmlformats.org/presentationml/2006/main">
  <p:tag name="NUM" val="3"/>
</p:tagLst>
</file>

<file path=ppt/tags/tag161.xml><?xml version="1.0" encoding="utf-8"?>
<p:tagLst xmlns:a="http://schemas.openxmlformats.org/drawingml/2006/main" xmlns:r="http://schemas.openxmlformats.org/officeDocument/2006/relationships" xmlns:p="http://schemas.openxmlformats.org/presentationml/2006/main">
  <p:tag name="NUM" val="4"/>
</p:tagLst>
</file>

<file path=ppt/tags/tag162.xml><?xml version="1.0" encoding="utf-8"?>
<p:tagLst xmlns:a="http://schemas.openxmlformats.org/drawingml/2006/main" xmlns:r="http://schemas.openxmlformats.org/officeDocument/2006/relationships" xmlns:p="http://schemas.openxmlformats.org/presentationml/2006/main">
  <p:tag name="NUM" val="5"/>
</p:tagLst>
</file>

<file path=ppt/tags/tag163.xml><?xml version="1.0" encoding="utf-8"?>
<p:tagLst xmlns:a="http://schemas.openxmlformats.org/drawingml/2006/main" xmlns:r="http://schemas.openxmlformats.org/officeDocument/2006/relationships" xmlns:p="http://schemas.openxmlformats.org/presentationml/2006/main">
  <p:tag name="NUM" val="6"/>
</p:tagLst>
</file>

<file path=ppt/tags/tag164.xml><?xml version="1.0" encoding="utf-8"?>
<p:tagLst xmlns:a="http://schemas.openxmlformats.org/drawingml/2006/main" xmlns:r="http://schemas.openxmlformats.org/officeDocument/2006/relationships" xmlns:p="http://schemas.openxmlformats.org/presentationml/2006/main">
  <p:tag name="NUM" val="7"/>
</p:tagLst>
</file>

<file path=ppt/tags/tag165.xml><?xml version="1.0" encoding="utf-8"?>
<p:tagLst xmlns:a="http://schemas.openxmlformats.org/drawingml/2006/main" xmlns:r="http://schemas.openxmlformats.org/officeDocument/2006/relationships" xmlns:p="http://schemas.openxmlformats.org/presentationml/2006/main">
  <p:tag name="NUM" val="1"/>
</p:tagLst>
</file>

<file path=ppt/tags/tag166.xml><?xml version="1.0" encoding="utf-8"?>
<p:tagLst xmlns:a="http://schemas.openxmlformats.org/drawingml/2006/main" xmlns:r="http://schemas.openxmlformats.org/officeDocument/2006/relationships" xmlns:p="http://schemas.openxmlformats.org/presentationml/2006/main">
  <p:tag name="NUM" val="2"/>
</p:tagLst>
</file>

<file path=ppt/tags/tag167.xml><?xml version="1.0" encoding="utf-8"?>
<p:tagLst xmlns:a="http://schemas.openxmlformats.org/drawingml/2006/main" xmlns:r="http://schemas.openxmlformats.org/officeDocument/2006/relationships" xmlns:p="http://schemas.openxmlformats.org/presentationml/2006/main">
  <p:tag name="NUM" val="3"/>
</p:tagLst>
</file>

<file path=ppt/tags/tag168.xml><?xml version="1.0" encoding="utf-8"?>
<p:tagLst xmlns:a="http://schemas.openxmlformats.org/drawingml/2006/main" xmlns:r="http://schemas.openxmlformats.org/officeDocument/2006/relationships" xmlns:p="http://schemas.openxmlformats.org/presentationml/2006/main">
  <p:tag name="NUM" val="4"/>
</p:tagLst>
</file>

<file path=ppt/tags/tag169.xml><?xml version="1.0" encoding="utf-8"?>
<p:tagLst xmlns:a="http://schemas.openxmlformats.org/drawingml/2006/main" xmlns:r="http://schemas.openxmlformats.org/officeDocument/2006/relationships" xmlns:p="http://schemas.openxmlformats.org/presentationml/2006/main">
  <p:tag name="NUM" val="5"/>
</p:tagLst>
</file>

<file path=ppt/tags/tag17.xml><?xml version="1.0" encoding="utf-8"?>
<p:tagLst xmlns:a="http://schemas.openxmlformats.org/drawingml/2006/main" xmlns:r="http://schemas.openxmlformats.org/officeDocument/2006/relationships" xmlns:p="http://schemas.openxmlformats.org/presentationml/2006/main">
  <p:tag name="NUM" val="5"/>
</p:tagLst>
</file>

<file path=ppt/tags/tag170.xml><?xml version="1.0" encoding="utf-8"?>
<p:tagLst xmlns:a="http://schemas.openxmlformats.org/drawingml/2006/main" xmlns:r="http://schemas.openxmlformats.org/officeDocument/2006/relationships" xmlns:p="http://schemas.openxmlformats.org/presentationml/2006/main">
  <p:tag name="NUM" val="6"/>
</p:tagLst>
</file>

<file path=ppt/tags/tag171.xml><?xml version="1.0" encoding="utf-8"?>
<p:tagLst xmlns:a="http://schemas.openxmlformats.org/drawingml/2006/main" xmlns:r="http://schemas.openxmlformats.org/officeDocument/2006/relationships" xmlns:p="http://schemas.openxmlformats.org/presentationml/2006/main">
  <p:tag name="NUM" val="1"/>
</p:tagLst>
</file>

<file path=ppt/tags/tag172.xml><?xml version="1.0" encoding="utf-8"?>
<p:tagLst xmlns:a="http://schemas.openxmlformats.org/drawingml/2006/main" xmlns:r="http://schemas.openxmlformats.org/officeDocument/2006/relationships" xmlns:p="http://schemas.openxmlformats.org/presentationml/2006/main">
  <p:tag name="NUM" val="2"/>
</p:tagLst>
</file>

<file path=ppt/tags/tag173.xml><?xml version="1.0" encoding="utf-8"?>
<p:tagLst xmlns:a="http://schemas.openxmlformats.org/drawingml/2006/main" xmlns:r="http://schemas.openxmlformats.org/officeDocument/2006/relationships" xmlns:p="http://schemas.openxmlformats.org/presentationml/2006/main">
  <p:tag name="NUM" val="3"/>
</p:tagLst>
</file>

<file path=ppt/tags/tag174.xml><?xml version="1.0" encoding="utf-8"?>
<p:tagLst xmlns:a="http://schemas.openxmlformats.org/drawingml/2006/main" xmlns:r="http://schemas.openxmlformats.org/officeDocument/2006/relationships" xmlns:p="http://schemas.openxmlformats.org/presentationml/2006/main">
  <p:tag name="NUM" val="4"/>
</p:tagLst>
</file>

<file path=ppt/tags/tag175.xml><?xml version="1.0" encoding="utf-8"?>
<p:tagLst xmlns:a="http://schemas.openxmlformats.org/drawingml/2006/main" xmlns:r="http://schemas.openxmlformats.org/officeDocument/2006/relationships" xmlns:p="http://schemas.openxmlformats.org/presentationml/2006/main">
  <p:tag name="NUM" val="5"/>
</p:tagLst>
</file>

<file path=ppt/tags/tag176.xml><?xml version="1.0" encoding="utf-8"?>
<p:tagLst xmlns:a="http://schemas.openxmlformats.org/drawingml/2006/main" xmlns:r="http://schemas.openxmlformats.org/officeDocument/2006/relationships" xmlns:p="http://schemas.openxmlformats.org/presentationml/2006/main">
  <p:tag name="NUM" val="1"/>
</p:tagLst>
</file>

<file path=ppt/tags/tag177.xml><?xml version="1.0" encoding="utf-8"?>
<p:tagLst xmlns:a="http://schemas.openxmlformats.org/drawingml/2006/main" xmlns:r="http://schemas.openxmlformats.org/officeDocument/2006/relationships" xmlns:p="http://schemas.openxmlformats.org/presentationml/2006/main">
  <p:tag name="NUM" val="2"/>
</p:tagLst>
</file>

<file path=ppt/tags/tag178.xml><?xml version="1.0" encoding="utf-8"?>
<p:tagLst xmlns:a="http://schemas.openxmlformats.org/drawingml/2006/main" xmlns:r="http://schemas.openxmlformats.org/officeDocument/2006/relationships" xmlns:p="http://schemas.openxmlformats.org/presentationml/2006/main">
  <p:tag name="NUM" val="3"/>
</p:tagLst>
</file>

<file path=ppt/tags/tag179.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6"/>
</p:tagLst>
</file>

<file path=ppt/tags/tag180.xml><?xml version="1.0" encoding="utf-8"?>
<p:tagLst xmlns:a="http://schemas.openxmlformats.org/drawingml/2006/main" xmlns:r="http://schemas.openxmlformats.org/officeDocument/2006/relationships" xmlns:p="http://schemas.openxmlformats.org/presentationml/2006/main">
  <p:tag name="NUM" val="5"/>
</p:tagLst>
</file>

<file path=ppt/tags/tag181.xml><?xml version="1.0" encoding="utf-8"?>
<p:tagLst xmlns:a="http://schemas.openxmlformats.org/drawingml/2006/main" xmlns:r="http://schemas.openxmlformats.org/officeDocument/2006/relationships" xmlns:p="http://schemas.openxmlformats.org/presentationml/2006/main">
  <p:tag name="NUM" val="1"/>
</p:tagLst>
</file>

<file path=ppt/tags/tag182.xml><?xml version="1.0" encoding="utf-8"?>
<p:tagLst xmlns:a="http://schemas.openxmlformats.org/drawingml/2006/main" xmlns:r="http://schemas.openxmlformats.org/officeDocument/2006/relationships" xmlns:p="http://schemas.openxmlformats.org/presentationml/2006/main">
  <p:tag name="NUM" val="2"/>
</p:tagLst>
</file>

<file path=ppt/tags/tag183.xml><?xml version="1.0" encoding="utf-8"?>
<p:tagLst xmlns:a="http://schemas.openxmlformats.org/drawingml/2006/main" xmlns:r="http://schemas.openxmlformats.org/officeDocument/2006/relationships" xmlns:p="http://schemas.openxmlformats.org/presentationml/2006/main">
  <p:tag name="NUM" val="3"/>
</p:tagLst>
</file>

<file path=ppt/tags/tag184.xml><?xml version="1.0" encoding="utf-8"?>
<p:tagLst xmlns:a="http://schemas.openxmlformats.org/drawingml/2006/main" xmlns:r="http://schemas.openxmlformats.org/officeDocument/2006/relationships" xmlns:p="http://schemas.openxmlformats.org/presentationml/2006/main">
  <p:tag name="NUM" val="4"/>
</p:tagLst>
</file>

<file path=ppt/tags/tag185.xml><?xml version="1.0" encoding="utf-8"?>
<p:tagLst xmlns:a="http://schemas.openxmlformats.org/drawingml/2006/main" xmlns:r="http://schemas.openxmlformats.org/officeDocument/2006/relationships" xmlns:p="http://schemas.openxmlformats.org/presentationml/2006/main">
  <p:tag name="NUM" val="1"/>
</p:tagLst>
</file>

<file path=ppt/tags/tag186.xml><?xml version="1.0" encoding="utf-8"?>
<p:tagLst xmlns:a="http://schemas.openxmlformats.org/drawingml/2006/main" xmlns:r="http://schemas.openxmlformats.org/officeDocument/2006/relationships" xmlns:p="http://schemas.openxmlformats.org/presentationml/2006/main">
  <p:tag name="NUM" val="2"/>
</p:tagLst>
</file>

<file path=ppt/tags/tag187.xml><?xml version="1.0" encoding="utf-8"?>
<p:tagLst xmlns:a="http://schemas.openxmlformats.org/drawingml/2006/main" xmlns:r="http://schemas.openxmlformats.org/officeDocument/2006/relationships" xmlns:p="http://schemas.openxmlformats.org/presentationml/2006/main">
  <p:tag name="NUM" val="3"/>
</p:tagLst>
</file>

<file path=ppt/tags/tag188.xml><?xml version="1.0" encoding="utf-8"?>
<p:tagLst xmlns:a="http://schemas.openxmlformats.org/drawingml/2006/main" xmlns:r="http://schemas.openxmlformats.org/officeDocument/2006/relationships" xmlns:p="http://schemas.openxmlformats.org/presentationml/2006/main">
  <p:tag name="NUM" val="4"/>
</p:tagLst>
</file>

<file path=ppt/tags/tag189.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190.xml><?xml version="1.0" encoding="utf-8"?>
<p:tagLst xmlns:a="http://schemas.openxmlformats.org/drawingml/2006/main" xmlns:r="http://schemas.openxmlformats.org/officeDocument/2006/relationships" xmlns:p="http://schemas.openxmlformats.org/presentationml/2006/main">
  <p:tag name="NUM" val="2"/>
</p:tagLst>
</file>

<file path=ppt/tags/tag191.xml><?xml version="1.0" encoding="utf-8"?>
<p:tagLst xmlns:a="http://schemas.openxmlformats.org/drawingml/2006/main" xmlns:r="http://schemas.openxmlformats.org/officeDocument/2006/relationships" xmlns:p="http://schemas.openxmlformats.org/presentationml/2006/main">
  <p:tag name="NUM" val="3"/>
</p:tagLst>
</file>

<file path=ppt/tags/tag192.xml><?xml version="1.0" encoding="utf-8"?>
<p:tagLst xmlns:a="http://schemas.openxmlformats.org/drawingml/2006/main" xmlns:r="http://schemas.openxmlformats.org/officeDocument/2006/relationships" xmlns:p="http://schemas.openxmlformats.org/presentationml/2006/main">
  <p:tag name="NUM" val="4"/>
</p:tagLst>
</file>

<file path=ppt/tags/tag193.xml><?xml version="1.0" encoding="utf-8"?>
<p:tagLst xmlns:a="http://schemas.openxmlformats.org/drawingml/2006/main" xmlns:r="http://schemas.openxmlformats.org/officeDocument/2006/relationships" xmlns:p="http://schemas.openxmlformats.org/presentationml/2006/main">
  <p:tag name="NUM" val="1"/>
</p:tagLst>
</file>

<file path=ppt/tags/tag194.xml><?xml version="1.0" encoding="utf-8"?>
<p:tagLst xmlns:a="http://schemas.openxmlformats.org/drawingml/2006/main" xmlns:r="http://schemas.openxmlformats.org/officeDocument/2006/relationships" xmlns:p="http://schemas.openxmlformats.org/presentationml/2006/main">
  <p:tag name="NUM" val="2"/>
</p:tagLst>
</file>

<file path=ppt/tags/tag195.xml><?xml version="1.0" encoding="utf-8"?>
<p:tagLst xmlns:a="http://schemas.openxmlformats.org/drawingml/2006/main" xmlns:r="http://schemas.openxmlformats.org/officeDocument/2006/relationships" xmlns:p="http://schemas.openxmlformats.org/presentationml/2006/main">
  <p:tag name="NUM" val="3"/>
</p:tagLst>
</file>

<file path=ppt/tags/tag196.xml><?xml version="1.0" encoding="utf-8"?>
<p:tagLst xmlns:a="http://schemas.openxmlformats.org/drawingml/2006/main" xmlns:r="http://schemas.openxmlformats.org/officeDocument/2006/relationships" xmlns:p="http://schemas.openxmlformats.org/presentationml/2006/main">
  <p:tag name="NUM" val="4"/>
</p:tagLst>
</file>

<file path=ppt/tags/tag197.xml><?xml version="1.0" encoding="utf-8"?>
<p:tagLst xmlns:a="http://schemas.openxmlformats.org/drawingml/2006/main" xmlns:r="http://schemas.openxmlformats.org/officeDocument/2006/relationships" xmlns:p="http://schemas.openxmlformats.org/presentationml/2006/main">
  <p:tag name="NUM" val="1"/>
</p:tagLst>
</file>

<file path=ppt/tags/tag198.xml><?xml version="1.0" encoding="utf-8"?>
<p:tagLst xmlns:a="http://schemas.openxmlformats.org/drawingml/2006/main" xmlns:r="http://schemas.openxmlformats.org/officeDocument/2006/relationships" xmlns:p="http://schemas.openxmlformats.org/presentationml/2006/main">
  <p:tag name="NUM" val="2"/>
</p:tagLst>
</file>

<file path=ppt/tags/tag19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00.xml><?xml version="1.0" encoding="utf-8"?>
<p:tagLst xmlns:a="http://schemas.openxmlformats.org/drawingml/2006/main" xmlns:r="http://schemas.openxmlformats.org/officeDocument/2006/relationships" xmlns:p="http://schemas.openxmlformats.org/presentationml/2006/main">
  <p:tag name="NUM" val="4"/>
</p:tagLst>
</file>

<file path=ppt/tags/tag201.xml><?xml version="1.0" encoding="utf-8"?>
<p:tagLst xmlns:a="http://schemas.openxmlformats.org/drawingml/2006/main" xmlns:r="http://schemas.openxmlformats.org/officeDocument/2006/relationships" xmlns:p="http://schemas.openxmlformats.org/presentationml/2006/main">
  <p:tag name="NUM" val="1"/>
</p:tagLst>
</file>

<file path=ppt/tags/tag202.xml><?xml version="1.0" encoding="utf-8"?>
<p:tagLst xmlns:a="http://schemas.openxmlformats.org/drawingml/2006/main" xmlns:r="http://schemas.openxmlformats.org/officeDocument/2006/relationships" xmlns:p="http://schemas.openxmlformats.org/presentationml/2006/main">
  <p:tag name="NUM" val="2"/>
</p:tagLst>
</file>

<file path=ppt/tags/tag203.xml><?xml version="1.0" encoding="utf-8"?>
<p:tagLst xmlns:a="http://schemas.openxmlformats.org/drawingml/2006/main" xmlns:r="http://schemas.openxmlformats.org/officeDocument/2006/relationships" xmlns:p="http://schemas.openxmlformats.org/presentationml/2006/main">
  <p:tag name="NUM" val="3"/>
</p:tagLst>
</file>

<file path=ppt/tags/tag204.xml><?xml version="1.0" encoding="utf-8"?>
<p:tagLst xmlns:a="http://schemas.openxmlformats.org/drawingml/2006/main" xmlns:r="http://schemas.openxmlformats.org/officeDocument/2006/relationships" xmlns:p="http://schemas.openxmlformats.org/presentationml/2006/main">
  <p:tag name="NUM" val="4"/>
</p:tagLst>
</file>

<file path=ppt/tags/tag205.xml><?xml version="1.0" encoding="utf-8"?>
<p:tagLst xmlns:a="http://schemas.openxmlformats.org/drawingml/2006/main" xmlns:r="http://schemas.openxmlformats.org/officeDocument/2006/relationships" xmlns:p="http://schemas.openxmlformats.org/presentationml/2006/main">
  <p:tag name="NUM" val="1"/>
</p:tagLst>
</file>

<file path=ppt/tags/tag206.xml><?xml version="1.0" encoding="utf-8"?>
<p:tagLst xmlns:a="http://schemas.openxmlformats.org/drawingml/2006/main" xmlns:r="http://schemas.openxmlformats.org/officeDocument/2006/relationships" xmlns:p="http://schemas.openxmlformats.org/presentationml/2006/main">
  <p:tag name="NUM" val="2"/>
</p:tagLst>
</file>

<file path=ppt/tags/tag207.xml><?xml version="1.0" encoding="utf-8"?>
<p:tagLst xmlns:a="http://schemas.openxmlformats.org/drawingml/2006/main" xmlns:r="http://schemas.openxmlformats.org/officeDocument/2006/relationships" xmlns:p="http://schemas.openxmlformats.org/presentationml/2006/main">
  <p:tag name="NUM" val="3"/>
</p:tagLst>
</file>

<file path=ppt/tags/tag208.xml><?xml version="1.0" encoding="utf-8"?>
<p:tagLst xmlns:a="http://schemas.openxmlformats.org/drawingml/2006/main" xmlns:r="http://schemas.openxmlformats.org/officeDocument/2006/relationships" xmlns:p="http://schemas.openxmlformats.org/presentationml/2006/main">
  <p:tag name="NUM" val="4"/>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4"/>
</p:tagLst>
</file>

<file path=ppt/tags/tag213.xml><?xml version="1.0" encoding="utf-8"?>
<p:tagLst xmlns:a="http://schemas.openxmlformats.org/drawingml/2006/main" xmlns:r="http://schemas.openxmlformats.org/officeDocument/2006/relationships" xmlns:p="http://schemas.openxmlformats.org/presentationml/2006/main">
  <p:tag name="NUM" val="1"/>
</p:tagLst>
</file>

<file path=ppt/tags/tag214.xml><?xml version="1.0" encoding="utf-8"?>
<p:tagLst xmlns:a="http://schemas.openxmlformats.org/drawingml/2006/main" xmlns:r="http://schemas.openxmlformats.org/officeDocument/2006/relationships" xmlns:p="http://schemas.openxmlformats.org/presentationml/2006/main">
  <p:tag name="NUM" val="2"/>
</p:tagLst>
</file>

<file path=ppt/tags/tag215.xml><?xml version="1.0" encoding="utf-8"?>
<p:tagLst xmlns:a="http://schemas.openxmlformats.org/drawingml/2006/main" xmlns:r="http://schemas.openxmlformats.org/officeDocument/2006/relationships" xmlns:p="http://schemas.openxmlformats.org/presentationml/2006/main">
  <p:tag name="NUM" val="3"/>
</p:tagLst>
</file>

<file path=ppt/tags/tag216.xml><?xml version="1.0" encoding="utf-8"?>
<p:tagLst xmlns:a="http://schemas.openxmlformats.org/drawingml/2006/main" xmlns:r="http://schemas.openxmlformats.org/officeDocument/2006/relationships" xmlns:p="http://schemas.openxmlformats.org/presentationml/2006/main">
  <p:tag name="NUM" val="4"/>
</p:tagLst>
</file>

<file path=ppt/tags/tag217.xml><?xml version="1.0" encoding="utf-8"?>
<p:tagLst xmlns:a="http://schemas.openxmlformats.org/drawingml/2006/main" xmlns:r="http://schemas.openxmlformats.org/officeDocument/2006/relationships" xmlns:p="http://schemas.openxmlformats.org/presentationml/2006/main">
  <p:tag name="NUM" val="1"/>
</p:tagLst>
</file>

<file path=ppt/tags/tag218.xml><?xml version="1.0" encoding="utf-8"?>
<p:tagLst xmlns:a="http://schemas.openxmlformats.org/drawingml/2006/main" xmlns:r="http://schemas.openxmlformats.org/officeDocument/2006/relationships" xmlns:p="http://schemas.openxmlformats.org/presentationml/2006/main">
  <p:tag name="NUM" val="2"/>
</p:tagLst>
</file>

<file path=ppt/tags/tag219.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4"/>
</p:tagLst>
</file>

<file path=ppt/tags/tag220.xml><?xml version="1.0" encoding="utf-8"?>
<p:tagLst xmlns:a="http://schemas.openxmlformats.org/drawingml/2006/main" xmlns:r="http://schemas.openxmlformats.org/officeDocument/2006/relationships" xmlns:p="http://schemas.openxmlformats.org/presentationml/2006/main">
  <p:tag name="NUM" val="4"/>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NUM" val="3"/>
</p:tagLst>
</file>

<file path=ppt/tags/tag224.xml><?xml version="1.0" encoding="utf-8"?>
<p:tagLst xmlns:a="http://schemas.openxmlformats.org/drawingml/2006/main" xmlns:r="http://schemas.openxmlformats.org/officeDocument/2006/relationships" xmlns:p="http://schemas.openxmlformats.org/presentationml/2006/main">
  <p:tag name="NUM" val="4"/>
</p:tagLst>
</file>

<file path=ppt/tags/tag225.xml><?xml version="1.0" encoding="utf-8"?>
<p:tagLst xmlns:a="http://schemas.openxmlformats.org/drawingml/2006/main" xmlns:r="http://schemas.openxmlformats.org/officeDocument/2006/relationships" xmlns:p="http://schemas.openxmlformats.org/presentationml/2006/main">
  <p:tag name="NUM" val="5"/>
</p:tagLst>
</file>

<file path=ppt/tags/tag226.xml><?xml version="1.0" encoding="utf-8"?>
<p:tagLst xmlns:a="http://schemas.openxmlformats.org/drawingml/2006/main" xmlns:r="http://schemas.openxmlformats.org/officeDocument/2006/relationships" xmlns:p="http://schemas.openxmlformats.org/presentationml/2006/main">
  <p:tag name="NUM" val="1"/>
</p:tagLst>
</file>

<file path=ppt/tags/tag227.xml><?xml version="1.0" encoding="utf-8"?>
<p:tagLst xmlns:a="http://schemas.openxmlformats.org/drawingml/2006/main" xmlns:r="http://schemas.openxmlformats.org/officeDocument/2006/relationships" xmlns:p="http://schemas.openxmlformats.org/presentationml/2006/main">
  <p:tag name="NUM" val="2"/>
</p:tagLst>
</file>

<file path=ppt/tags/tag228.xml><?xml version="1.0" encoding="utf-8"?>
<p:tagLst xmlns:a="http://schemas.openxmlformats.org/drawingml/2006/main" xmlns:r="http://schemas.openxmlformats.org/officeDocument/2006/relationships" xmlns:p="http://schemas.openxmlformats.org/presentationml/2006/main">
  <p:tag name="NUM" val="3"/>
</p:tagLst>
</file>

<file path=ppt/tags/tag229.xml><?xml version="1.0" encoding="utf-8"?>
<p:tagLst xmlns:a="http://schemas.openxmlformats.org/drawingml/2006/main" xmlns:r="http://schemas.openxmlformats.org/officeDocument/2006/relationships" xmlns:p="http://schemas.openxmlformats.org/presentationml/2006/main">
  <p:tag name="NUM" val="4"/>
</p:tagLst>
</file>

<file path=ppt/tags/tag23.xml><?xml version="1.0" encoding="utf-8"?>
<p:tagLst xmlns:a="http://schemas.openxmlformats.org/drawingml/2006/main" xmlns:r="http://schemas.openxmlformats.org/officeDocument/2006/relationships" xmlns:p="http://schemas.openxmlformats.org/presentationml/2006/main">
  <p:tag name="NUM" val="5"/>
</p:tagLst>
</file>

<file path=ppt/tags/tag230.xml><?xml version="1.0" encoding="utf-8"?>
<p:tagLst xmlns:a="http://schemas.openxmlformats.org/drawingml/2006/main" xmlns:r="http://schemas.openxmlformats.org/officeDocument/2006/relationships" xmlns:p="http://schemas.openxmlformats.org/presentationml/2006/main">
  <p:tag name="NUM" val="1"/>
</p:tagLst>
</file>

<file path=ppt/tags/tag231.xml><?xml version="1.0" encoding="utf-8"?>
<p:tagLst xmlns:a="http://schemas.openxmlformats.org/drawingml/2006/main" xmlns:r="http://schemas.openxmlformats.org/officeDocument/2006/relationships" xmlns:p="http://schemas.openxmlformats.org/presentationml/2006/main">
  <p:tag name="NUM" val="2"/>
</p:tagLst>
</file>

<file path=ppt/tags/tag232.xml><?xml version="1.0" encoding="utf-8"?>
<p:tagLst xmlns:a="http://schemas.openxmlformats.org/drawingml/2006/main" xmlns:r="http://schemas.openxmlformats.org/officeDocument/2006/relationships" xmlns:p="http://schemas.openxmlformats.org/presentationml/2006/main">
  <p:tag name="NUM" val="3"/>
</p:tagLst>
</file>

<file path=ppt/tags/tag233.xml><?xml version="1.0" encoding="utf-8"?>
<p:tagLst xmlns:a="http://schemas.openxmlformats.org/drawingml/2006/main" xmlns:r="http://schemas.openxmlformats.org/officeDocument/2006/relationships" xmlns:p="http://schemas.openxmlformats.org/presentationml/2006/main">
  <p:tag name="NUM" val="4"/>
</p:tagLst>
</file>

<file path=ppt/tags/tag234.xml><?xml version="1.0" encoding="utf-8"?>
<p:tagLst xmlns:a="http://schemas.openxmlformats.org/drawingml/2006/main" xmlns:r="http://schemas.openxmlformats.org/officeDocument/2006/relationships" xmlns:p="http://schemas.openxmlformats.org/presentationml/2006/main">
  <p:tag name="NUM" val="1"/>
</p:tagLst>
</file>

<file path=ppt/tags/tag235.xml><?xml version="1.0" encoding="utf-8"?>
<p:tagLst xmlns:a="http://schemas.openxmlformats.org/drawingml/2006/main" xmlns:r="http://schemas.openxmlformats.org/officeDocument/2006/relationships" xmlns:p="http://schemas.openxmlformats.org/presentationml/2006/main">
  <p:tag name="NUM" val="1"/>
</p:tagLst>
</file>

<file path=ppt/tags/tag236.xml><?xml version="1.0" encoding="utf-8"?>
<p:tagLst xmlns:a="http://schemas.openxmlformats.org/drawingml/2006/main" xmlns:r="http://schemas.openxmlformats.org/officeDocument/2006/relationships" xmlns:p="http://schemas.openxmlformats.org/presentationml/2006/main">
  <p:tag name="NUM" val="2"/>
</p:tagLst>
</file>

<file path=ppt/tags/tag237.xml><?xml version="1.0" encoding="utf-8"?>
<p:tagLst xmlns:a="http://schemas.openxmlformats.org/drawingml/2006/main" xmlns:r="http://schemas.openxmlformats.org/officeDocument/2006/relationships" xmlns:p="http://schemas.openxmlformats.org/presentationml/2006/main">
  <p:tag name="NUM" val="3"/>
</p:tagLst>
</file>

<file path=ppt/tags/tag238.xml><?xml version="1.0" encoding="utf-8"?>
<p:tagLst xmlns:a="http://schemas.openxmlformats.org/drawingml/2006/main" xmlns:r="http://schemas.openxmlformats.org/officeDocument/2006/relationships" xmlns:p="http://schemas.openxmlformats.org/presentationml/2006/main">
  <p:tag name="NUM" val="4"/>
</p:tagLst>
</file>

<file path=ppt/tags/tag239.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6"/>
</p:tagLst>
</file>

<file path=ppt/tags/tag240.xml><?xml version="1.0" encoding="utf-8"?>
<p:tagLst xmlns:a="http://schemas.openxmlformats.org/drawingml/2006/main" xmlns:r="http://schemas.openxmlformats.org/officeDocument/2006/relationships" xmlns:p="http://schemas.openxmlformats.org/presentationml/2006/main">
  <p:tag name="NUM" val="2"/>
</p:tagLst>
</file>

<file path=ppt/tags/tag241.xml><?xml version="1.0" encoding="utf-8"?>
<p:tagLst xmlns:a="http://schemas.openxmlformats.org/drawingml/2006/main" xmlns:r="http://schemas.openxmlformats.org/officeDocument/2006/relationships" xmlns:p="http://schemas.openxmlformats.org/presentationml/2006/main">
  <p:tag name="NUM" val="3"/>
</p:tagLst>
</file>

<file path=ppt/tags/tag242.xml><?xml version="1.0" encoding="utf-8"?>
<p:tagLst xmlns:a="http://schemas.openxmlformats.org/drawingml/2006/main" xmlns:r="http://schemas.openxmlformats.org/officeDocument/2006/relationships" xmlns:p="http://schemas.openxmlformats.org/presentationml/2006/main">
  <p:tag name="NUM" val="1"/>
</p:tagLst>
</file>

<file path=ppt/tags/tag243.xml><?xml version="1.0" encoding="utf-8"?>
<p:tagLst xmlns:a="http://schemas.openxmlformats.org/drawingml/2006/main" xmlns:r="http://schemas.openxmlformats.org/officeDocument/2006/relationships" xmlns:p="http://schemas.openxmlformats.org/presentationml/2006/main">
  <p:tag name="NUM" val="2"/>
</p:tagLst>
</file>

<file path=ppt/tags/tag244.xml><?xml version="1.0" encoding="utf-8"?>
<p:tagLst xmlns:a="http://schemas.openxmlformats.org/drawingml/2006/main" xmlns:r="http://schemas.openxmlformats.org/officeDocument/2006/relationships" xmlns:p="http://schemas.openxmlformats.org/presentationml/2006/main">
  <p:tag name="NUM" val="1"/>
</p:tagLst>
</file>

<file path=ppt/tags/tag245.xml><?xml version="1.0" encoding="utf-8"?>
<p:tagLst xmlns:a="http://schemas.openxmlformats.org/drawingml/2006/main" xmlns:r="http://schemas.openxmlformats.org/officeDocument/2006/relationships" xmlns:p="http://schemas.openxmlformats.org/presentationml/2006/main">
  <p:tag name="NUM" val="2"/>
</p:tagLst>
</file>

<file path=ppt/tags/tag246.xml><?xml version="1.0" encoding="utf-8"?>
<p:tagLst xmlns:a="http://schemas.openxmlformats.org/drawingml/2006/main" xmlns:r="http://schemas.openxmlformats.org/officeDocument/2006/relationships" xmlns:p="http://schemas.openxmlformats.org/presentationml/2006/main">
  <p:tag name="NUM" val="1"/>
</p:tagLst>
</file>

<file path=ppt/tags/tag247.xml><?xml version="1.0" encoding="utf-8"?>
<p:tagLst xmlns:a="http://schemas.openxmlformats.org/drawingml/2006/main" xmlns:r="http://schemas.openxmlformats.org/officeDocument/2006/relationships" xmlns:p="http://schemas.openxmlformats.org/presentationml/2006/main">
  <p:tag name="NUM" val="2"/>
</p:tagLst>
</file>

<file path=ppt/tags/tag248.xml><?xml version="1.0" encoding="utf-8"?>
<p:tagLst xmlns:a="http://schemas.openxmlformats.org/drawingml/2006/main" xmlns:r="http://schemas.openxmlformats.org/officeDocument/2006/relationships" xmlns:p="http://schemas.openxmlformats.org/presentationml/2006/main">
  <p:tag name="NUM" val="1"/>
</p:tagLst>
</file>

<file path=ppt/tags/tag249.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7"/>
</p:tagLst>
</file>

<file path=ppt/tags/tag250.xml><?xml version="1.0" encoding="utf-8"?>
<p:tagLst xmlns:a="http://schemas.openxmlformats.org/drawingml/2006/main" xmlns:r="http://schemas.openxmlformats.org/officeDocument/2006/relationships" xmlns:p="http://schemas.openxmlformats.org/presentationml/2006/main">
  <p:tag name="NUM" val="3"/>
</p:tagLst>
</file>

<file path=ppt/tags/tag251.xml><?xml version="1.0" encoding="utf-8"?>
<p:tagLst xmlns:a="http://schemas.openxmlformats.org/drawingml/2006/main" xmlns:r="http://schemas.openxmlformats.org/officeDocument/2006/relationships" xmlns:p="http://schemas.openxmlformats.org/presentationml/2006/main">
  <p:tag name="NUM" val="4"/>
</p:tagLst>
</file>

<file path=ppt/tags/tag252.xml><?xml version="1.0" encoding="utf-8"?>
<p:tagLst xmlns:a="http://schemas.openxmlformats.org/drawingml/2006/main" xmlns:r="http://schemas.openxmlformats.org/officeDocument/2006/relationships" xmlns:p="http://schemas.openxmlformats.org/presentationml/2006/main">
  <p:tag name="NUM" val="5"/>
</p:tagLst>
</file>

<file path=ppt/tags/tag253.xml><?xml version="1.0" encoding="utf-8"?>
<p:tagLst xmlns:a="http://schemas.openxmlformats.org/drawingml/2006/main" xmlns:r="http://schemas.openxmlformats.org/officeDocument/2006/relationships" xmlns:p="http://schemas.openxmlformats.org/presentationml/2006/main">
  <p:tag name="NUM" val="6"/>
</p:tagLst>
</file>

<file path=ppt/tags/tag254.xml><?xml version="1.0" encoding="utf-8"?>
<p:tagLst xmlns:a="http://schemas.openxmlformats.org/drawingml/2006/main" xmlns:r="http://schemas.openxmlformats.org/officeDocument/2006/relationships" xmlns:p="http://schemas.openxmlformats.org/presentationml/2006/main">
  <p:tag name="NUM" val="7"/>
</p:tagLst>
</file>

<file path=ppt/tags/tag255.xml><?xml version="1.0" encoding="utf-8"?>
<p:tagLst xmlns:a="http://schemas.openxmlformats.org/drawingml/2006/main" xmlns:r="http://schemas.openxmlformats.org/officeDocument/2006/relationships" xmlns:p="http://schemas.openxmlformats.org/presentationml/2006/main">
  <p:tag name="NUM" val="8"/>
</p:tagLst>
</file>

<file path=ppt/tags/tag256.xml><?xml version="1.0" encoding="utf-8"?>
<p:tagLst xmlns:a="http://schemas.openxmlformats.org/drawingml/2006/main" xmlns:r="http://schemas.openxmlformats.org/officeDocument/2006/relationships" xmlns:p="http://schemas.openxmlformats.org/presentationml/2006/main">
  <p:tag name="NUM" val="1"/>
</p:tagLst>
</file>

<file path=ppt/tags/tag257.xml><?xml version="1.0" encoding="utf-8"?>
<p:tagLst xmlns:a="http://schemas.openxmlformats.org/drawingml/2006/main" xmlns:r="http://schemas.openxmlformats.org/officeDocument/2006/relationships" xmlns:p="http://schemas.openxmlformats.org/presentationml/2006/main">
  <p:tag name="NUM" val="1"/>
</p:tagLst>
</file>

<file path=ppt/tags/tag258.xml><?xml version="1.0" encoding="utf-8"?>
<p:tagLst xmlns:a="http://schemas.openxmlformats.org/drawingml/2006/main" xmlns:r="http://schemas.openxmlformats.org/officeDocument/2006/relationships" xmlns:p="http://schemas.openxmlformats.org/presentationml/2006/main">
  <p:tag name="NUM" val="2"/>
</p:tagLst>
</file>

<file path=ppt/tags/tag259.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60.xml><?xml version="1.0" encoding="utf-8"?>
<p:tagLst xmlns:a="http://schemas.openxmlformats.org/drawingml/2006/main" xmlns:r="http://schemas.openxmlformats.org/officeDocument/2006/relationships" xmlns:p="http://schemas.openxmlformats.org/presentationml/2006/main">
  <p:tag name="NUM" val="1"/>
</p:tagLst>
</file>

<file path=ppt/tags/tag261.xml><?xml version="1.0" encoding="utf-8"?>
<p:tagLst xmlns:a="http://schemas.openxmlformats.org/drawingml/2006/main" xmlns:r="http://schemas.openxmlformats.org/officeDocument/2006/relationships" xmlns:p="http://schemas.openxmlformats.org/presentationml/2006/main">
  <p:tag name="NUM" val="2"/>
</p:tagLst>
</file>

<file path=ppt/tags/tag262.xml><?xml version="1.0" encoding="utf-8"?>
<p:tagLst xmlns:a="http://schemas.openxmlformats.org/drawingml/2006/main" xmlns:r="http://schemas.openxmlformats.org/officeDocument/2006/relationships" xmlns:p="http://schemas.openxmlformats.org/presentationml/2006/main">
  <p:tag name="NUM" val="3"/>
</p:tagLst>
</file>

<file path=ppt/tags/tag263.xml><?xml version="1.0" encoding="utf-8"?>
<p:tagLst xmlns:a="http://schemas.openxmlformats.org/drawingml/2006/main" xmlns:r="http://schemas.openxmlformats.org/officeDocument/2006/relationships" xmlns:p="http://schemas.openxmlformats.org/presentationml/2006/main">
  <p:tag name="NUM" val="1"/>
</p:tagLst>
</file>

<file path=ppt/tags/tag264.xml><?xml version="1.0" encoding="utf-8"?>
<p:tagLst xmlns:a="http://schemas.openxmlformats.org/drawingml/2006/main" xmlns:r="http://schemas.openxmlformats.org/officeDocument/2006/relationships" xmlns:p="http://schemas.openxmlformats.org/presentationml/2006/main">
  <p:tag name="NUM" val="1"/>
</p:tagLst>
</file>

<file path=ppt/tags/tag265.xml><?xml version="1.0" encoding="utf-8"?>
<p:tagLst xmlns:a="http://schemas.openxmlformats.org/drawingml/2006/main" xmlns:r="http://schemas.openxmlformats.org/officeDocument/2006/relationships" xmlns:p="http://schemas.openxmlformats.org/presentationml/2006/main">
  <p:tag name="NUM" val="2"/>
</p:tagLst>
</file>

<file path=ppt/tags/tag266.xml><?xml version="1.0" encoding="utf-8"?>
<p:tagLst xmlns:a="http://schemas.openxmlformats.org/drawingml/2006/main" xmlns:r="http://schemas.openxmlformats.org/officeDocument/2006/relationships" xmlns:p="http://schemas.openxmlformats.org/presentationml/2006/main">
  <p:tag name="NUM" val="1"/>
</p:tagLst>
</file>

<file path=ppt/tags/tag267.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4"/>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5"/>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5"/>
</p:tagLst>
</file>

<file path=ppt/tags/tag36.xml><?xml version="1.0" encoding="utf-8"?>
<p:tagLst xmlns:a="http://schemas.openxmlformats.org/drawingml/2006/main" xmlns:r="http://schemas.openxmlformats.org/officeDocument/2006/relationships" xmlns:p="http://schemas.openxmlformats.org/presentationml/2006/main">
  <p:tag name="NUM" val="6"/>
</p:tagLst>
</file>

<file path=ppt/tags/tag37.xml><?xml version="1.0" encoding="utf-8"?>
<p:tagLst xmlns:a="http://schemas.openxmlformats.org/drawingml/2006/main" xmlns:r="http://schemas.openxmlformats.org/officeDocument/2006/relationships" xmlns:p="http://schemas.openxmlformats.org/presentationml/2006/main">
  <p:tag name="NUM" val="7"/>
</p:tagLst>
</file>

<file path=ppt/tags/tag38.xml><?xml version="1.0" encoding="utf-8"?>
<p:tagLst xmlns:a="http://schemas.openxmlformats.org/drawingml/2006/main" xmlns:r="http://schemas.openxmlformats.org/officeDocument/2006/relationships" xmlns:p="http://schemas.openxmlformats.org/presentationml/2006/main">
  <p:tag name="NUM" val="8"/>
</p:tagLst>
</file>

<file path=ppt/tags/tag39.xml><?xml version="1.0" encoding="utf-8"?>
<p:tagLst xmlns:a="http://schemas.openxmlformats.org/drawingml/2006/main" xmlns:r="http://schemas.openxmlformats.org/officeDocument/2006/relationships" xmlns:p="http://schemas.openxmlformats.org/presentationml/2006/main">
  <p:tag name="NUM" val="9"/>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10"/>
</p:tagLst>
</file>

<file path=ppt/tags/tag41.xml><?xml version="1.0" encoding="utf-8"?>
<p:tagLst xmlns:a="http://schemas.openxmlformats.org/drawingml/2006/main" xmlns:r="http://schemas.openxmlformats.org/officeDocument/2006/relationships" xmlns:p="http://schemas.openxmlformats.org/presentationml/2006/main">
  <p:tag name="NUM" val="11"/>
</p:tagLst>
</file>

<file path=ppt/tags/tag42.xml><?xml version="1.0" encoding="utf-8"?>
<p:tagLst xmlns:a="http://schemas.openxmlformats.org/drawingml/2006/main" xmlns:r="http://schemas.openxmlformats.org/officeDocument/2006/relationships" xmlns:p="http://schemas.openxmlformats.org/presentationml/2006/main">
  <p:tag name="NUM" val="12"/>
</p:tagLst>
</file>

<file path=ppt/tags/tag43.xml><?xml version="1.0" encoding="utf-8"?>
<p:tagLst xmlns:a="http://schemas.openxmlformats.org/drawingml/2006/main" xmlns:r="http://schemas.openxmlformats.org/officeDocument/2006/relationships" xmlns:p="http://schemas.openxmlformats.org/presentationml/2006/main">
  <p:tag name="NUM" val="13"/>
</p:tagLst>
</file>

<file path=ppt/tags/tag44.xml><?xml version="1.0" encoding="utf-8"?>
<p:tagLst xmlns:a="http://schemas.openxmlformats.org/drawingml/2006/main" xmlns:r="http://schemas.openxmlformats.org/officeDocument/2006/relationships" xmlns:p="http://schemas.openxmlformats.org/presentationml/2006/main">
  <p:tag name="NUM" val="14"/>
</p:tagLst>
</file>

<file path=ppt/tags/tag45.xml><?xml version="1.0" encoding="utf-8"?>
<p:tagLst xmlns:a="http://schemas.openxmlformats.org/drawingml/2006/main" xmlns:r="http://schemas.openxmlformats.org/officeDocument/2006/relationships" xmlns:p="http://schemas.openxmlformats.org/presentationml/2006/main">
  <p:tag name="NUM" val="15"/>
</p:tagLst>
</file>

<file path=ppt/tags/tag46.xml><?xml version="1.0" encoding="utf-8"?>
<p:tagLst xmlns:a="http://schemas.openxmlformats.org/drawingml/2006/main" xmlns:r="http://schemas.openxmlformats.org/officeDocument/2006/relationships" xmlns:p="http://schemas.openxmlformats.org/presentationml/2006/main">
  <p:tag name="NUM" val="16"/>
</p:tagLst>
</file>

<file path=ppt/tags/tag47.xml><?xml version="1.0" encoding="utf-8"?>
<p:tagLst xmlns:a="http://schemas.openxmlformats.org/drawingml/2006/main" xmlns:r="http://schemas.openxmlformats.org/officeDocument/2006/relationships" xmlns:p="http://schemas.openxmlformats.org/presentationml/2006/main">
  <p:tag name="NUM" val="17"/>
</p:tagLst>
</file>

<file path=ppt/tags/tag48.xml><?xml version="1.0" encoding="utf-8"?>
<p:tagLst xmlns:a="http://schemas.openxmlformats.org/drawingml/2006/main" xmlns:r="http://schemas.openxmlformats.org/officeDocument/2006/relationships" xmlns:p="http://schemas.openxmlformats.org/presentationml/2006/main">
  <p:tag name="NUM" val="18"/>
</p:tagLst>
</file>

<file path=ppt/tags/tag49.xml><?xml version="1.0" encoding="utf-8"?>
<p:tagLst xmlns:a="http://schemas.openxmlformats.org/drawingml/2006/main" xmlns:r="http://schemas.openxmlformats.org/officeDocument/2006/relationships" xmlns:p="http://schemas.openxmlformats.org/presentationml/2006/main">
  <p:tag name="NUM" val="19"/>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20"/>
</p:tagLst>
</file>

<file path=ppt/tags/tag51.xml><?xml version="1.0" encoding="utf-8"?>
<p:tagLst xmlns:a="http://schemas.openxmlformats.org/drawingml/2006/main" xmlns:r="http://schemas.openxmlformats.org/officeDocument/2006/relationships" xmlns:p="http://schemas.openxmlformats.org/presentationml/2006/main">
  <p:tag name="NUM" val="21"/>
</p:tagLst>
</file>

<file path=ppt/tags/tag52.xml><?xml version="1.0" encoding="utf-8"?>
<p:tagLst xmlns:a="http://schemas.openxmlformats.org/drawingml/2006/main" xmlns:r="http://schemas.openxmlformats.org/officeDocument/2006/relationships" xmlns:p="http://schemas.openxmlformats.org/presentationml/2006/main">
  <p:tag name="NUM" val="22"/>
</p:tagLst>
</file>

<file path=ppt/tags/tag53.xml><?xml version="1.0" encoding="utf-8"?>
<p:tagLst xmlns:a="http://schemas.openxmlformats.org/drawingml/2006/main" xmlns:r="http://schemas.openxmlformats.org/officeDocument/2006/relationships" xmlns:p="http://schemas.openxmlformats.org/presentationml/2006/main">
  <p:tag name="NUM" val="23"/>
</p:tagLst>
</file>

<file path=ppt/tags/tag54.xml><?xml version="1.0" encoding="utf-8"?>
<p:tagLst xmlns:a="http://schemas.openxmlformats.org/drawingml/2006/main" xmlns:r="http://schemas.openxmlformats.org/officeDocument/2006/relationships" xmlns:p="http://schemas.openxmlformats.org/presentationml/2006/main">
  <p:tag name="NUM" val="24"/>
</p:tagLst>
</file>

<file path=ppt/tags/tag55.xml><?xml version="1.0" encoding="utf-8"?>
<p:tagLst xmlns:a="http://schemas.openxmlformats.org/drawingml/2006/main" xmlns:r="http://schemas.openxmlformats.org/officeDocument/2006/relationships" xmlns:p="http://schemas.openxmlformats.org/presentationml/2006/main">
  <p:tag name="NUM" val="25"/>
</p:tagLst>
</file>

<file path=ppt/tags/tag56.xml><?xml version="1.0" encoding="utf-8"?>
<p:tagLst xmlns:a="http://schemas.openxmlformats.org/drawingml/2006/main" xmlns:r="http://schemas.openxmlformats.org/officeDocument/2006/relationships" xmlns:p="http://schemas.openxmlformats.org/presentationml/2006/main">
  <p:tag name="NUM" val="26"/>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1"/>
</p:tagLst>
</file>

<file path=ppt/tags/tag64.xml><?xml version="1.0" encoding="utf-8"?>
<p:tagLst xmlns:a="http://schemas.openxmlformats.org/drawingml/2006/main" xmlns:r="http://schemas.openxmlformats.org/officeDocument/2006/relationships" xmlns:p="http://schemas.openxmlformats.org/presentationml/2006/main">
  <p:tag name="NUM" val="2"/>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5"/>
</p:tagLst>
</file>

<file path=ppt/tags/tag75.xml><?xml version="1.0" encoding="utf-8"?>
<p:tagLst xmlns:a="http://schemas.openxmlformats.org/drawingml/2006/main" xmlns:r="http://schemas.openxmlformats.org/officeDocument/2006/relationships" xmlns:p="http://schemas.openxmlformats.org/presentationml/2006/main">
  <p:tag name="NUM" val="6"/>
</p:tagLst>
</file>

<file path=ppt/tags/tag76.xml><?xml version="1.0" encoding="utf-8"?>
<p:tagLst xmlns:a="http://schemas.openxmlformats.org/drawingml/2006/main" xmlns:r="http://schemas.openxmlformats.org/officeDocument/2006/relationships" xmlns:p="http://schemas.openxmlformats.org/presentationml/2006/main">
  <p:tag name="NUM" val="7"/>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3"/>
</p:tagLst>
</file>

<file path=ppt/tags/tag82.xml><?xml version="1.0" encoding="utf-8"?>
<p:tagLst xmlns:a="http://schemas.openxmlformats.org/drawingml/2006/main" xmlns:r="http://schemas.openxmlformats.org/officeDocument/2006/relationships" xmlns:p="http://schemas.openxmlformats.org/presentationml/2006/main">
  <p:tag name="NUM" val="4"/>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3"/>
</p:tagLst>
</file>

<file path=ppt/tags/tag86.xml><?xml version="1.0" encoding="utf-8"?>
<p:tagLst xmlns:a="http://schemas.openxmlformats.org/drawingml/2006/main" xmlns:r="http://schemas.openxmlformats.org/officeDocument/2006/relationships" xmlns:p="http://schemas.openxmlformats.org/presentationml/2006/main">
  <p:tag name="NUM" val="4"/>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ags/tag90.xml><?xml version="1.0" encoding="utf-8"?>
<p:tagLst xmlns:a="http://schemas.openxmlformats.org/drawingml/2006/main" xmlns:r="http://schemas.openxmlformats.org/officeDocument/2006/relationships" xmlns:p="http://schemas.openxmlformats.org/presentationml/2006/main">
  <p:tag name="NUM" val="4"/>
</p:tagLst>
</file>

<file path=ppt/tags/tag91.xml><?xml version="1.0" encoding="utf-8"?>
<p:tagLst xmlns:a="http://schemas.openxmlformats.org/drawingml/2006/main" xmlns:r="http://schemas.openxmlformats.org/officeDocument/2006/relationships" xmlns:p="http://schemas.openxmlformats.org/presentationml/2006/main">
  <p:tag name="NUM" val="5"/>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ags/tag95.xml><?xml version="1.0" encoding="utf-8"?>
<p:tagLst xmlns:a="http://schemas.openxmlformats.org/drawingml/2006/main" xmlns:r="http://schemas.openxmlformats.org/officeDocument/2006/relationships" xmlns:p="http://schemas.openxmlformats.org/presentationml/2006/main">
  <p:tag name="NUM" val="1"/>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3"/>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Thè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7448</TotalTime>
  <Words>4846</Words>
  <Application>Microsoft Office PowerPoint</Application>
  <PresentationFormat>Affichage à l'écran (4:3)</PresentationFormat>
  <Paragraphs>921</Paragraphs>
  <Slides>66</Slides>
  <Notes>66</Notes>
  <HiddenSlides>0</HiddenSlides>
  <MMClips>0</MMClips>
  <ScaleCrop>false</ScaleCrop>
  <HeadingPairs>
    <vt:vector size="4" baseType="variant">
      <vt:variant>
        <vt:lpstr>Thème</vt:lpstr>
      </vt:variant>
      <vt:variant>
        <vt:i4>5</vt:i4>
      </vt:variant>
      <vt:variant>
        <vt:lpstr>Titres des diapositives</vt:lpstr>
      </vt:variant>
      <vt:variant>
        <vt:i4>66</vt:i4>
      </vt:variant>
    </vt:vector>
  </HeadingPairs>
  <TitlesOfParts>
    <vt:vector size="71" baseType="lpstr">
      <vt:lpstr>Thème Office</vt:lpstr>
      <vt:lpstr>Thème1</vt:lpstr>
      <vt:lpstr>2_Thème1</vt:lpstr>
      <vt:lpstr>3_Thème1</vt:lpstr>
      <vt:lpstr>4_Thème1</vt:lpstr>
      <vt:lpstr>Présentation PowerPoint</vt:lpstr>
      <vt:lpstr>Présentation PowerPoint</vt:lpstr>
      <vt:lpstr>Présentation PowerPoint</vt:lpstr>
      <vt:lpstr>Le contenu de l’atelier</vt:lpstr>
      <vt:lpstr>Présentation PowerPoint</vt:lpstr>
      <vt:lpstr>L’approche BNQ 21000 favorise l’ancrage DD </vt:lpstr>
      <vt:lpstr>Présentation PowerPoint</vt:lpstr>
      <vt:lpstr>Présentation PowerPoint</vt:lpstr>
      <vt:lpstr>Présentation PowerPoint</vt:lpstr>
      <vt:lpstr>Présentation PowerPoint</vt:lpstr>
      <vt:lpstr>Présentation PowerPoint</vt:lpstr>
      <vt:lpstr>Une philosophie de performance</vt:lpstr>
      <vt:lpstr>Présentation PowerPoint</vt:lpstr>
      <vt:lpstr>Les avantages d’une philosophie d’apprentissage</vt:lpstr>
      <vt:lpstr>Exercice</vt:lpstr>
      <vt:lpstr>Présentation PowerPoint</vt:lpstr>
      <vt:lpstr>Présentation PowerPoint</vt:lpstr>
      <vt:lpstr>Présentation PowerPoint</vt:lpstr>
      <vt:lpstr>Le rationnel</vt:lpstr>
      <vt:lpstr>L’émotionnel</vt:lpstr>
      <vt:lpstr>Exercice – résistance au changement</vt:lpstr>
      <vt:lpstr>Exercice – résistance au changement</vt:lpstr>
      <vt:lpstr>Trois mythes reliés à la réussite du changement</vt:lpstr>
      <vt:lpstr>Changer le contexte</vt:lpstr>
      <vt:lpstr>2. Changer est épuisant mentalement </vt:lpstr>
      <vt:lpstr>3. Donner une direction claire</vt:lpstr>
      <vt:lpstr>Présentation PowerPoint</vt:lpstr>
      <vt:lpstr>Une méthode qui facilite un changement durable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Comment surmonter les obstacles?</vt:lpstr>
      <vt:lpstr>Les gens ne perçoivent pas la nécessité du changement.</vt:lpstr>
      <vt:lpstr>Les gens résistent au projet en disant qu’ils n’ont jamais fait les choses ainsi jusqu’à présent.</vt:lpstr>
      <vt:lpstr>Nous devrions faire quelque chose, mais nous nous enlisons dans des analyses.</vt:lpstr>
      <vt:lpstr>L’environnement a changé, mais nous devons nous affranchir de nos anciennes habitudes.</vt:lpstr>
      <vt:lpstr>Les gens ne sont pas motivés pour changer.</vt:lpstr>
      <vt:lpstr>Je préfère remettre le changement à demain.</vt:lpstr>
      <vt:lpstr>Les gens continuent à dire « ça ne marchera jamais ».</vt:lpstr>
      <vt:lpstr>Je sais ce que je devrais faire, mais je ne le fais pas.</vt:lpstr>
      <vt:lpstr>Vous ne connaissez pas mes collaborateurs, ce sont des gens qui ont horreur du changement.</vt:lpstr>
      <vt:lpstr>Les gens ont d’abord été enthousiasmés, mais nous avons eu ensuite des moments difficiles et le projet est maintenant au point mort.</vt:lpstr>
      <vt:lpstr>Le changement envisagé est trop considérable.</vt:lpstr>
      <vt:lpstr>Tout le monde semble d’accord sur la nécessité d’un changement, mais rien ne se passe.</vt:lpstr>
      <vt:lpstr>Présentation PowerPoint</vt:lpstr>
      <vt:lpstr>Présentation PowerPoint</vt:lpstr>
      <vt:lpstr>Présentation PowerPoint</vt:lpstr>
      <vt:lpstr>Les principales composantes du plan d’action –niveau stratégique</vt:lpstr>
      <vt:lpstr>Les principales composantes du plan d’action – niveau opérationnel</vt:lpstr>
      <vt:lpstr>Un bon plan d’action…</vt:lpstr>
      <vt:lpstr>Présentation PowerPoint</vt:lpstr>
      <vt:lpstr>Présentation PowerPoint</vt:lpstr>
      <vt:lpstr>Facteurs de succès pour réussir le changement…</vt:lpstr>
      <vt:lpstr>Facteurs de succès pour réussir le changement…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emilie lapierre</dc:creator>
  <cp:lastModifiedBy>Nancy Brouillette</cp:lastModifiedBy>
  <cp:revision>906</cp:revision>
  <cp:lastPrinted>2013-02-15T18:27:25Z</cp:lastPrinted>
  <dcterms:created xsi:type="dcterms:W3CDTF">2010-04-19T20:22:23Z</dcterms:created>
  <dcterms:modified xsi:type="dcterms:W3CDTF">2013-03-12T19:00:28Z</dcterms:modified>
</cp:coreProperties>
</file>